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351" r:id="rId3"/>
    <p:sldId id="353" r:id="rId4"/>
    <p:sldId id="337" r:id="rId5"/>
    <p:sldId id="350" r:id="rId6"/>
    <p:sldId id="320" r:id="rId7"/>
    <p:sldId id="321" r:id="rId8"/>
    <p:sldId id="322" r:id="rId9"/>
    <p:sldId id="323" r:id="rId10"/>
    <p:sldId id="354" r:id="rId11"/>
    <p:sldId id="355" r:id="rId12"/>
    <p:sldId id="324" r:id="rId13"/>
    <p:sldId id="335" r:id="rId14"/>
    <p:sldId id="356" r:id="rId15"/>
    <p:sldId id="359" r:id="rId16"/>
    <p:sldId id="329" r:id="rId17"/>
    <p:sldId id="331" r:id="rId18"/>
    <p:sldId id="364" r:id="rId19"/>
    <p:sldId id="334" r:id="rId20"/>
    <p:sldId id="318" r:id="rId21"/>
    <p:sldId id="330" r:id="rId22"/>
    <p:sldId id="328" r:id="rId23"/>
    <p:sldId id="327" r:id="rId24"/>
    <p:sldId id="3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7030A0"/>
    <a:srgbClr val="2B4891"/>
    <a:srgbClr val="355BB5"/>
    <a:srgbClr val="53648E"/>
    <a:srgbClr val="8158B2"/>
    <a:srgbClr val="E42D24"/>
    <a:srgbClr val="FDFA29"/>
    <a:srgbClr val="96CE56"/>
    <a:srgbClr val="8DB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1"/>
    <p:restoredTop sz="89045" autoAdjust="0"/>
  </p:normalViewPr>
  <p:slideViewPr>
    <p:cSldViewPr snapToObjects="1">
      <p:cViewPr varScale="1">
        <p:scale>
          <a:sx n="80" d="100"/>
          <a:sy n="80" d="100"/>
        </p:scale>
        <p:origin x="696" y="184"/>
      </p:cViewPr>
      <p:guideLst>
        <p:guide orient="horz" pos="422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jad Asghari Esfeden" userId="ac79f0e26552e36b" providerId="LiveId" clId="{6E514AD8-BDB8-486F-940C-6C8A4566145C}"/>
    <pc:docChg chg="undo custSel addSld modSld">
      <pc:chgData name="Sadjad Asghari Esfeden" userId="ac79f0e26552e36b" providerId="LiveId" clId="{6E514AD8-BDB8-486F-940C-6C8A4566145C}" dt="2019-04-13T03:56:37.770" v="1080" actId="478"/>
      <pc:docMkLst>
        <pc:docMk/>
      </pc:docMkLst>
      <pc:sldChg chg="addSp delSp modSp delAnim modAnim">
        <pc:chgData name="Sadjad Asghari Esfeden" userId="ac79f0e26552e36b" providerId="LiveId" clId="{6E514AD8-BDB8-486F-940C-6C8A4566145C}" dt="2019-04-13T02:32:01.193" v="533"/>
        <pc:sldMkLst>
          <pc:docMk/>
          <pc:sldMk cId="2429318669" sldId="324"/>
        </pc:sldMkLst>
        <pc:spChg chg="mod">
          <ac:chgData name="Sadjad Asghari Esfeden" userId="ac79f0e26552e36b" providerId="LiveId" clId="{6E514AD8-BDB8-486F-940C-6C8A4566145C}" dt="2019-04-13T01:59:53.947" v="263" actId="1035"/>
          <ac:spMkLst>
            <pc:docMk/>
            <pc:sldMk cId="2429318669" sldId="324"/>
            <ac:spMk id="3" creationId="{EFF2EDD4-BC97-4F67-854A-1B8B2F2497C6}"/>
          </ac:spMkLst>
        </pc:spChg>
        <pc:spChg chg="add del mod">
          <ac:chgData name="Sadjad Asghari Esfeden" userId="ac79f0e26552e36b" providerId="LiveId" clId="{6E514AD8-BDB8-486F-940C-6C8A4566145C}" dt="2019-04-13T02:06:15.611" v="300"/>
          <ac:spMkLst>
            <pc:docMk/>
            <pc:sldMk cId="2429318669" sldId="324"/>
            <ac:spMk id="4" creationId="{7BE9C151-9BAF-468C-939B-A2B98BF6CE96}"/>
          </ac:spMkLst>
        </pc:spChg>
        <pc:spChg chg="add del mod">
          <ac:chgData name="Sadjad Asghari Esfeden" userId="ac79f0e26552e36b" providerId="LiveId" clId="{6E514AD8-BDB8-486F-940C-6C8A4566145C}" dt="2019-04-13T02:06:15.611" v="300"/>
          <ac:spMkLst>
            <pc:docMk/>
            <pc:sldMk cId="2429318669" sldId="324"/>
            <ac:spMk id="5" creationId="{72D8E996-10B7-42E2-B4AF-013E4CFCCC2F}"/>
          </ac:spMkLst>
        </pc:spChg>
        <pc:spChg chg="add del mod">
          <ac:chgData name="Sadjad Asghari Esfeden" userId="ac79f0e26552e36b" providerId="LiveId" clId="{6E514AD8-BDB8-486F-940C-6C8A4566145C}" dt="2019-04-13T02:06:15.611" v="300"/>
          <ac:spMkLst>
            <pc:docMk/>
            <pc:sldMk cId="2429318669" sldId="324"/>
            <ac:spMk id="6" creationId="{E6C15082-4B4B-468E-B8D7-43EEAD0F6E2A}"/>
          </ac:spMkLst>
        </pc:spChg>
        <pc:spChg chg="add del mod">
          <ac:chgData name="Sadjad Asghari Esfeden" userId="ac79f0e26552e36b" providerId="LiveId" clId="{6E514AD8-BDB8-486F-940C-6C8A4566145C}" dt="2019-04-13T02:15:02.924" v="336"/>
          <ac:spMkLst>
            <pc:docMk/>
            <pc:sldMk cId="2429318669" sldId="324"/>
            <ac:spMk id="7" creationId="{A9CD1077-BED3-4E18-B876-F6497D336F54}"/>
          </ac:spMkLst>
        </pc:spChg>
        <pc:spChg chg="add del mod">
          <ac:chgData name="Sadjad Asghari Esfeden" userId="ac79f0e26552e36b" providerId="LiveId" clId="{6E514AD8-BDB8-486F-940C-6C8A4566145C}" dt="2019-04-13T02:15:02.924" v="336"/>
          <ac:spMkLst>
            <pc:docMk/>
            <pc:sldMk cId="2429318669" sldId="324"/>
            <ac:spMk id="8" creationId="{D260972D-CB7A-467E-973B-F76A65420777}"/>
          </ac:spMkLst>
        </pc:spChg>
        <pc:spChg chg="add del mod">
          <ac:chgData name="Sadjad Asghari Esfeden" userId="ac79f0e26552e36b" providerId="LiveId" clId="{6E514AD8-BDB8-486F-940C-6C8A4566145C}" dt="2019-04-13T02:15:02.924" v="336"/>
          <ac:spMkLst>
            <pc:docMk/>
            <pc:sldMk cId="2429318669" sldId="324"/>
            <ac:spMk id="9" creationId="{33F1B2AA-4E85-4F46-8420-81CB16E6F561}"/>
          </ac:spMkLst>
        </pc:spChg>
        <pc:spChg chg="add del mod">
          <ac:chgData name="Sadjad Asghari Esfeden" userId="ac79f0e26552e36b" providerId="LiveId" clId="{6E514AD8-BDB8-486F-940C-6C8A4566145C}" dt="2019-04-13T02:23:16.167" v="364"/>
          <ac:spMkLst>
            <pc:docMk/>
            <pc:sldMk cId="2429318669" sldId="324"/>
            <ac:spMk id="10" creationId="{9858A684-B752-41DF-932C-582B505962F4}"/>
          </ac:spMkLst>
        </pc:spChg>
        <pc:spChg chg="add del mod">
          <ac:chgData name="Sadjad Asghari Esfeden" userId="ac79f0e26552e36b" providerId="LiveId" clId="{6E514AD8-BDB8-486F-940C-6C8A4566145C}" dt="2019-04-13T02:23:16.167" v="364"/>
          <ac:spMkLst>
            <pc:docMk/>
            <pc:sldMk cId="2429318669" sldId="324"/>
            <ac:spMk id="11" creationId="{05D32F85-28B6-43D5-8322-43562687A9E7}"/>
          </ac:spMkLst>
        </pc:spChg>
        <pc:spChg chg="add del">
          <ac:chgData name="Sadjad Asghari Esfeden" userId="ac79f0e26552e36b" providerId="LiveId" clId="{6E514AD8-BDB8-486F-940C-6C8A4566145C}" dt="2019-04-13T02:32:01.192" v="531"/>
          <ac:spMkLst>
            <pc:docMk/>
            <pc:sldMk cId="2429318669" sldId="324"/>
            <ac:spMk id="12" creationId="{FB1A1D69-7B37-4866-AD40-3EBE989339E8}"/>
          </ac:spMkLst>
        </pc:spChg>
        <pc:spChg chg="add del mod">
          <ac:chgData name="Sadjad Asghari Esfeden" userId="ac79f0e26552e36b" providerId="LiveId" clId="{6E514AD8-BDB8-486F-940C-6C8A4566145C}" dt="2019-04-13T02:32:01.193" v="533"/>
          <ac:spMkLst>
            <pc:docMk/>
            <pc:sldMk cId="2429318669" sldId="324"/>
            <ac:spMk id="13" creationId="{92A8D79D-AA70-46D3-9EB3-98AD44144827}"/>
          </ac:spMkLst>
        </pc:spChg>
        <pc:spChg chg="del mod">
          <ac:chgData name="Sadjad Asghari Esfeden" userId="ac79f0e26552e36b" providerId="LiveId" clId="{6E514AD8-BDB8-486F-940C-6C8A4566145C}" dt="2019-04-13T01:51:56.420" v="258" actId="478"/>
          <ac:spMkLst>
            <pc:docMk/>
            <pc:sldMk cId="2429318669" sldId="324"/>
            <ac:spMk id="35" creationId="{B6E98B9B-AF1C-42D2-A97F-553F174C24E5}"/>
          </ac:spMkLst>
        </pc:spChg>
        <pc:spChg chg="add mod ord">
          <ac:chgData name="Sadjad Asghari Esfeden" userId="ac79f0e26552e36b" providerId="LiveId" clId="{6E514AD8-BDB8-486F-940C-6C8A4566145C}" dt="2019-04-13T02:31:56.700" v="529" actId="13244"/>
          <ac:spMkLst>
            <pc:docMk/>
            <pc:sldMk cId="2429318669" sldId="324"/>
            <ac:spMk id="36" creationId="{8E25C35E-3286-4C7C-B3EE-21DC1761F0CE}"/>
          </ac:spMkLst>
        </pc:spChg>
        <pc:spChg chg="add mod ord">
          <ac:chgData name="Sadjad Asghari Esfeden" userId="ac79f0e26552e36b" providerId="LiveId" clId="{6E514AD8-BDB8-486F-940C-6C8A4566145C}" dt="2019-04-13T02:30:05.548" v="459" actId="13244"/>
          <ac:spMkLst>
            <pc:docMk/>
            <pc:sldMk cId="2429318669" sldId="324"/>
            <ac:spMk id="37" creationId="{89ABC70A-8753-4920-B781-9AA1CE820AB5}"/>
          </ac:spMkLst>
        </pc:spChg>
        <pc:spChg chg="mod">
          <ac:chgData name="Sadjad Asghari Esfeden" userId="ac79f0e26552e36b" providerId="LiveId" clId="{6E514AD8-BDB8-486F-940C-6C8A4566145C}" dt="2019-04-13T02:06:15.611" v="300"/>
          <ac:spMkLst>
            <pc:docMk/>
            <pc:sldMk cId="2429318669" sldId="324"/>
            <ac:spMk id="60" creationId="{76DDD491-C37A-430C-B928-39CE8B0E5A4E}"/>
          </ac:spMkLst>
        </pc:spChg>
        <pc:spChg chg="mod">
          <ac:chgData name="Sadjad Asghari Esfeden" userId="ac79f0e26552e36b" providerId="LiveId" clId="{6E514AD8-BDB8-486F-940C-6C8A4566145C}" dt="2019-04-13T02:14:30.322" v="334"/>
          <ac:spMkLst>
            <pc:docMk/>
            <pc:sldMk cId="2429318669" sldId="324"/>
            <ac:spMk id="64" creationId="{43C3DFB4-0B33-4281-826E-B92F2CD20359}"/>
          </ac:spMkLst>
        </pc:spChg>
        <pc:spChg chg="mod">
          <ac:chgData name="Sadjad Asghari Esfeden" userId="ac79f0e26552e36b" providerId="LiveId" clId="{6E514AD8-BDB8-486F-940C-6C8A4566145C}" dt="2019-04-13T02:21:23.584" v="355" actId="1076"/>
          <ac:spMkLst>
            <pc:docMk/>
            <pc:sldMk cId="2429318669" sldId="324"/>
            <ac:spMk id="65" creationId="{9B704109-C776-48BB-B015-1059C13FACEA}"/>
          </ac:spMkLst>
        </pc:spChg>
        <pc:spChg chg="mod">
          <ac:chgData name="Sadjad Asghari Esfeden" userId="ac79f0e26552e36b" providerId="LiveId" clId="{6E514AD8-BDB8-486F-940C-6C8A4566145C}" dt="2019-04-13T02:26:30.189" v="379" actId="1035"/>
          <ac:spMkLst>
            <pc:docMk/>
            <pc:sldMk cId="2429318669" sldId="324"/>
            <ac:spMk id="66" creationId="{7ACE19D3-DE2C-4D60-9408-B6270555A3C9}"/>
          </ac:spMkLst>
        </pc:spChg>
      </pc:sldChg>
      <pc:sldChg chg="addSp delSp modSp addAnim delAnim modAnim modNotesTx">
        <pc:chgData name="Sadjad Asghari Esfeden" userId="ac79f0e26552e36b" providerId="LiveId" clId="{6E514AD8-BDB8-486F-940C-6C8A4566145C}" dt="2019-04-13T03:53:31.362" v="1036" actId="20577"/>
        <pc:sldMkLst>
          <pc:docMk/>
          <pc:sldMk cId="2780793251" sldId="335"/>
        </pc:sldMkLst>
        <pc:spChg chg="mod">
          <ac:chgData name="Sadjad Asghari Esfeden" userId="ac79f0e26552e36b" providerId="LiveId" clId="{6E514AD8-BDB8-486F-940C-6C8A4566145C}" dt="2019-04-13T02:33:08.929" v="559" actId="20577"/>
          <ac:spMkLst>
            <pc:docMk/>
            <pc:sldMk cId="2780793251" sldId="335"/>
            <ac:spMk id="2" creationId="{383B5E15-22D6-4196-8C08-FEA3A0E224EF}"/>
          </ac:spMkLst>
        </pc:spChg>
        <pc:spChg chg="mod">
          <ac:chgData name="Sadjad Asghari Esfeden" userId="ac79f0e26552e36b" providerId="LiveId" clId="{6E514AD8-BDB8-486F-940C-6C8A4566145C}" dt="2019-04-13T03:23:32.169" v="904" actId="12"/>
          <ac:spMkLst>
            <pc:docMk/>
            <pc:sldMk cId="2780793251" sldId="335"/>
            <ac:spMk id="3" creationId="{E3106D7E-06D9-416A-B79D-1D91332E3D6E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19" creationId="{40BAE012-B99A-4379-B0C5-DA2206C4CDA6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20" creationId="{FC7AB79B-52F5-496C-A619-E4C7DE49F802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21" creationId="{AA4ECC71-E224-4302-A505-6DA7688CEC60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24" creationId="{2D617998-4C8D-42C0-90E3-A4F64CCFADA5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25" creationId="{CD9F777A-560E-47C7-869D-3058A9F8AEB0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27" creationId="{C57319F7-F1A6-4E7E-ABDC-DA0C5D82644B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2" creationId="{0EA3E386-45C6-4418-887C-43268266895A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3" creationId="{F0CAD248-DC52-4BA9-9C55-B3DE2C213158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4" creationId="{822CFC82-6E2B-4ADF-9B7A-F10B6120C445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5" creationId="{1E819DCF-4776-47FC-B291-B9105604198A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6" creationId="{252D8B00-4369-44C6-AD4F-4285DF55E982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7" creationId="{796D4342-7A28-4E0B-9B8D-309C200BBB7A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38" creationId="{FD24496A-2934-453F-80EF-FF468D16AEA4}"/>
          </ac:spMkLst>
        </pc:spChg>
        <pc:spChg chg="add del">
          <ac:chgData name="Sadjad Asghari Esfeden" userId="ac79f0e26552e36b" providerId="LiveId" clId="{6E514AD8-BDB8-486F-940C-6C8A4566145C}" dt="2019-04-13T03:30:27.242" v="910" actId="478"/>
          <ac:spMkLst>
            <pc:docMk/>
            <pc:sldMk cId="2780793251" sldId="335"/>
            <ac:spMk id="40" creationId="{274DD4C2-BC6F-44A8-AA9C-9418277EF62E}"/>
          </ac:spMkLst>
        </pc:spChg>
        <pc:spChg chg="add mod">
          <ac:chgData name="Sadjad Asghari Esfeden" userId="ac79f0e26552e36b" providerId="LiveId" clId="{6E514AD8-BDB8-486F-940C-6C8A4566145C}" dt="2019-04-13T03:45:05.721" v="950" actId="1035"/>
          <ac:spMkLst>
            <pc:docMk/>
            <pc:sldMk cId="2780793251" sldId="335"/>
            <ac:spMk id="41" creationId="{8067C85E-A8DC-43DC-879D-5F28B957A00E}"/>
          </ac:spMkLst>
        </pc:spChg>
        <pc:graphicFrameChg chg="add del mod">
          <ac:chgData name="Sadjad Asghari Esfeden" userId="ac79f0e26552e36b" providerId="LiveId" clId="{6E514AD8-BDB8-486F-940C-6C8A4566145C}" dt="2019-04-13T03:40:00.046" v="934" actId="478"/>
          <ac:graphicFrameMkLst>
            <pc:docMk/>
            <pc:sldMk cId="2780793251" sldId="335"/>
            <ac:graphicFrameMk id="9" creationId="{7186585B-4594-44F4-88C4-1D5AD7212D67}"/>
          </ac:graphicFrameMkLst>
        </pc:graphicFrameChg>
        <pc:picChg chg="add del mod">
          <ac:chgData name="Sadjad Asghari Esfeden" userId="ac79f0e26552e36b" providerId="LiveId" clId="{6E514AD8-BDB8-486F-940C-6C8A4566145C}" dt="2019-04-13T03:37:02.516" v="925" actId="478"/>
          <ac:picMkLst>
            <pc:docMk/>
            <pc:sldMk cId="2780793251" sldId="335"/>
            <ac:picMk id="6" creationId="{AA6BB667-C665-4607-885E-2F1572709176}"/>
          </ac:picMkLst>
        </pc:picChg>
        <pc:picChg chg="add del mod">
          <ac:chgData name="Sadjad Asghari Esfeden" userId="ac79f0e26552e36b" providerId="LiveId" clId="{6E514AD8-BDB8-486F-940C-6C8A4566145C}" dt="2019-04-13T03:38:20.120" v="932" actId="478"/>
          <ac:picMkLst>
            <pc:docMk/>
            <pc:sldMk cId="2780793251" sldId="335"/>
            <ac:picMk id="8" creationId="{7507DB8A-5388-4F1E-A7AD-2457198AE46E}"/>
          </ac:picMkLst>
        </pc:picChg>
        <pc:picChg chg="add mod">
          <ac:chgData name="Sadjad Asghari Esfeden" userId="ac79f0e26552e36b" providerId="LiveId" clId="{6E514AD8-BDB8-486F-940C-6C8A4566145C}" dt="2019-04-13T03:43:04.972" v="937" actId="1076"/>
          <ac:picMkLst>
            <pc:docMk/>
            <pc:sldMk cId="2780793251" sldId="335"/>
            <ac:picMk id="11" creationId="{F859A13A-3DC0-4338-BF72-A186FD6851C6}"/>
          </ac:picMkLst>
        </pc:picChg>
        <pc:picChg chg="mod">
          <ac:chgData name="Sadjad Asghari Esfeden" userId="ac79f0e26552e36b" providerId="LiveId" clId="{6E514AD8-BDB8-486F-940C-6C8A4566145C}" dt="2019-04-13T03:36:51.320" v="924" actId="14100"/>
          <ac:picMkLst>
            <pc:docMk/>
            <pc:sldMk cId="2780793251" sldId="335"/>
            <ac:picMk id="12" creationId="{E13A4FE9-9BCC-4DDA-917B-9139A85ABC9A}"/>
          </ac:picMkLst>
        </pc:picChg>
        <pc:picChg chg="add del">
          <ac:chgData name="Sadjad Asghari Esfeden" userId="ac79f0e26552e36b" providerId="LiveId" clId="{6E514AD8-BDB8-486F-940C-6C8A4566145C}" dt="2019-04-13T03:36:09.505" v="919" actId="478"/>
          <ac:picMkLst>
            <pc:docMk/>
            <pc:sldMk cId="2780793251" sldId="335"/>
            <ac:picMk id="14" creationId="{C2CF05B0-8E65-497F-8B93-546C3A6E0683}"/>
          </ac:picMkLst>
        </pc:picChg>
        <pc:picChg chg="mod">
          <ac:chgData name="Sadjad Asghari Esfeden" userId="ac79f0e26552e36b" providerId="LiveId" clId="{6E514AD8-BDB8-486F-940C-6C8A4566145C}" dt="2019-04-13T03:37:09.773" v="927" actId="14100"/>
          <ac:picMkLst>
            <pc:docMk/>
            <pc:sldMk cId="2780793251" sldId="335"/>
            <ac:picMk id="15" creationId="{44B02C84-65BC-478E-A012-08254B4A57F5}"/>
          </ac:picMkLst>
        </pc:picChg>
        <pc:picChg chg="mod">
          <ac:chgData name="Sadjad Asghari Esfeden" userId="ac79f0e26552e36b" providerId="LiveId" clId="{6E514AD8-BDB8-486F-940C-6C8A4566145C}" dt="2019-04-13T03:37:15.674" v="929" actId="14100"/>
          <ac:picMkLst>
            <pc:docMk/>
            <pc:sldMk cId="2780793251" sldId="335"/>
            <ac:picMk id="16" creationId="{AE2774F3-D295-48BC-9041-D6681A555421}"/>
          </ac:picMkLst>
        </pc:pic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22" creationId="{82A625AC-FD02-42E7-B052-27EE8A1E475D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23" creationId="{F6E92ACB-66AD-45AF-8FD2-018DF703DFBA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26" creationId="{AB2AFED6-A693-46F7-B45A-6AAB8B147175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28" creationId="{8B192CF0-AD7F-40FF-A6AF-1874C41572A8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29" creationId="{6D84F788-2237-40A8-8555-B3EF05457A32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30" creationId="{BEC941A8-BF38-43BE-967C-4B2802685994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31" creationId="{58F170DC-EBAB-4260-9C5C-0B3972E9E8B6}"/>
          </ac:cxnSpMkLst>
        </pc:cxnChg>
        <pc:cxnChg chg="add del mod">
          <ac:chgData name="Sadjad Asghari Esfeden" userId="ac79f0e26552e36b" providerId="LiveId" clId="{6E514AD8-BDB8-486F-940C-6C8A4566145C}" dt="2019-04-13T03:30:27.242" v="910" actId="478"/>
          <ac:cxnSpMkLst>
            <pc:docMk/>
            <pc:sldMk cId="2780793251" sldId="335"/>
            <ac:cxnSpMk id="39" creationId="{BC1B11B9-1150-4FDF-90A9-627D8D86ABBF}"/>
          </ac:cxnSpMkLst>
        </pc:cxnChg>
      </pc:sldChg>
      <pc:sldChg chg="modSp modTransition">
        <pc:chgData name="Sadjad Asghari Esfeden" userId="ac79f0e26552e36b" providerId="LiveId" clId="{6E514AD8-BDB8-486F-940C-6C8A4566145C}" dt="2019-04-13T03:55:14.139" v="1057" actId="20577"/>
        <pc:sldMkLst>
          <pc:docMk/>
          <pc:sldMk cId="637286707" sldId="336"/>
        </pc:sldMkLst>
        <pc:spChg chg="mod">
          <ac:chgData name="Sadjad Asghari Esfeden" userId="ac79f0e26552e36b" providerId="LiveId" clId="{6E514AD8-BDB8-486F-940C-6C8A4566145C}" dt="2019-04-13T03:55:14.139" v="1057" actId="20577"/>
          <ac:spMkLst>
            <pc:docMk/>
            <pc:sldMk cId="637286707" sldId="336"/>
            <ac:spMk id="2" creationId="{9D1BA0F0-CEFC-419E-A8A3-BC5A13F4C59E}"/>
          </ac:spMkLst>
        </pc:spChg>
      </pc:sldChg>
      <pc:sldChg chg="modSp modAnim modNotesTx">
        <pc:chgData name="Sadjad Asghari Esfeden" userId="ac79f0e26552e36b" providerId="LiveId" clId="{6E514AD8-BDB8-486F-940C-6C8A4566145C}" dt="2019-04-13T01:31:18.144" v="194" actId="5793"/>
        <pc:sldMkLst>
          <pc:docMk/>
          <pc:sldMk cId="442596829" sldId="355"/>
        </pc:sldMkLst>
        <pc:spChg chg="mod">
          <ac:chgData name="Sadjad Asghari Esfeden" userId="ac79f0e26552e36b" providerId="LiveId" clId="{6E514AD8-BDB8-486F-940C-6C8A4566145C}" dt="2019-04-13T01:28:16.800" v="24" actId="114"/>
          <ac:spMkLst>
            <pc:docMk/>
            <pc:sldMk cId="442596829" sldId="355"/>
            <ac:spMk id="3" creationId="{6EB07906-E7E4-BA4A-8134-962D1DC990CD}"/>
          </ac:spMkLst>
        </pc:spChg>
        <pc:spChg chg="mod">
          <ac:chgData name="Sadjad Asghari Esfeden" userId="ac79f0e26552e36b" providerId="LiveId" clId="{6E514AD8-BDB8-486F-940C-6C8A4566145C}" dt="2019-04-13T01:28:00.340" v="23" actId="20577"/>
          <ac:spMkLst>
            <pc:docMk/>
            <pc:sldMk cId="442596829" sldId="355"/>
            <ac:spMk id="15" creationId="{590FD552-A32D-BC40-BCCE-D19A1973B29F}"/>
          </ac:spMkLst>
        </pc:spChg>
      </pc:sldChg>
      <pc:sldChg chg="delSp modSp add">
        <pc:chgData name="Sadjad Asghari Esfeden" userId="ac79f0e26552e36b" providerId="LiveId" clId="{6E514AD8-BDB8-486F-940C-6C8A4566145C}" dt="2019-04-13T03:56:37.770" v="1080" actId="478"/>
        <pc:sldMkLst>
          <pc:docMk/>
          <pc:sldMk cId="484178517" sldId="356"/>
        </pc:sldMkLst>
        <pc:spChg chg="mod">
          <ac:chgData name="Sadjad Asghari Esfeden" userId="ac79f0e26552e36b" providerId="LiveId" clId="{6E514AD8-BDB8-486F-940C-6C8A4566145C}" dt="2019-04-13T03:55:34.625" v="1078" actId="20577"/>
          <ac:spMkLst>
            <pc:docMk/>
            <pc:sldMk cId="484178517" sldId="356"/>
            <ac:spMk id="2" creationId="{9D1BA0F0-CEFC-419E-A8A3-BC5A13F4C59E}"/>
          </ac:spMkLst>
        </pc:spChg>
        <pc:spChg chg="del">
          <ac:chgData name="Sadjad Asghari Esfeden" userId="ac79f0e26552e36b" providerId="LiveId" clId="{6E514AD8-BDB8-486F-940C-6C8A4566145C}" dt="2019-04-13T03:56:31.064" v="1079" actId="478"/>
          <ac:spMkLst>
            <pc:docMk/>
            <pc:sldMk cId="484178517" sldId="356"/>
            <ac:spMk id="5" creationId="{7B63FEE8-B09F-47A7-AF2A-CC8BBBA4CA7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" creationId="{6C8AE708-CA75-4656-B538-6CAAD471A06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" creationId="{B14AF3F8-C5BF-4CFD-B771-86B9EF1E3BF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" creationId="{D4AB07C1-43CE-4EBB-97CA-A2B84CEB6AE2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" creationId="{86671A90-43D3-4378-BD83-90DF7139ADBF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0" creationId="{8BB13A0C-D339-4AD8-BC0D-54EBDB4BAF1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1" creationId="{43A8944F-01FC-4FE6-AA06-D44ED4693F8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2" creationId="{D5CC78E1-C4E7-4B63-8F2F-DEF9E2751B7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3" creationId="{821D561A-54E0-4363-B7AC-6B4C41B09E1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4" creationId="{18B0EF59-466A-4491-AE4A-ADF32271488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5" creationId="{32236420-DB07-41B6-BF22-2210BC064B8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6" creationId="{6E8B5BCB-B345-4DB7-A2B0-BFD556B1DD3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8" creationId="{D790BB48-27EB-46FD-AF0C-125BD6B02722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19" creationId="{D0EB806F-D8FB-4C4F-838E-015FF32099DF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0" creationId="{27B90524-B7E3-4B98-9960-A966AFBD4B2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1" creationId="{E9EBBA5D-1A6B-46D1-A0D9-313CFC084BC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2" creationId="{637B10DA-8148-42BA-BD84-EEFC2F461842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3" creationId="{4C1782F4-C03A-4F59-8E4D-B69FBCA5364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4" creationId="{A36E64CF-568B-4C33-954E-42223D0BFD64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5" creationId="{83A3B27E-7D59-472D-9CAD-C1EDDDC06AB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6" creationId="{062A147B-003F-4BE8-B1C3-8429CC5391B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7" creationId="{6183D2AF-FD67-45C0-A17C-C39CEFF0F8AC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8" creationId="{71A7D5F6-4373-4B38-8AC8-745A47AC51A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29" creationId="{6454A1A2-AB26-48CE-B6DF-D75F4013071D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30" creationId="{D39A322D-127C-4666-9DD3-5BB6E03F6394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36" creationId="{ABD77D69-485B-4D62-B1B0-D2DA87E6F5A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37" creationId="{E2FCA4B1-AC20-4973-BCE1-EF2C4DF9F06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38" creationId="{138F57D3-9732-4BDF-914B-FE3AA5B6FE84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39" creationId="{1688692A-A711-4B7D-BA6F-AB08565E1FE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0" creationId="{0FBE5D38-CCDD-4AF3-9976-6D5B962D798F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1" creationId="{3C555F34-7550-475D-B185-77C8DAA13E8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2" creationId="{DAC3CAFA-1580-495C-A8C2-CA0E7F00A83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3" creationId="{04EB97F7-0E16-440E-B7F4-E555E6214CC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4" creationId="{39A3D76F-D5E0-4AEC-A908-560F8D0577D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5" creationId="{699F351D-19AA-401B-AD68-9A86F476149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6" creationId="{D3C856B7-0107-4734-8D28-32B237822EA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7" creationId="{0CE722DB-9482-4A25-94E3-6DF5E8FF71A9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8" creationId="{960A328F-591A-41C9-AF5A-FDE477A45A3A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49" creationId="{952927D4-4BD5-4019-8E7F-E106646CBD5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0" creationId="{B0D5ED91-B02F-4D4D-8EAC-7EA2D2F88170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1" creationId="{71C49A68-B329-4FF5-9357-19836D3BEE0F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2" creationId="{16D38889-14A2-42B5-97A9-8092A54F296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3" creationId="{0734EFDF-659D-45DD-A737-21DA3265F69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4" creationId="{EBC919B5-FBB0-449E-A52C-F58568C01D3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5" creationId="{47ACDAD7-EF03-4CFD-BA09-0721ADCBE7A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6" creationId="{F7BA65DD-50AF-4B9D-B4C6-9E341E3A9D8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7" creationId="{F1233A8A-5031-4CF4-AE67-4E67A01BC0C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8" creationId="{8BAAFDED-5C21-4035-854D-31C297F15F3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59" creationId="{18B37369-0B80-4DF0-B1AF-9B1B81A1CCDC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0" creationId="{6EB1ECE4-6F7A-44BC-840C-BC365777E80D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1" creationId="{D176BD59-E3B3-4D07-A12D-DB432F466C8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2" creationId="{2FDDD4E7-407E-4F6F-9E8D-3D471DE6D37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3" creationId="{5AECB429-5BEE-44F5-8CFE-FCFB74C509D4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4" creationId="{040E4820-D3F4-4086-8D9B-93FE7D535BBD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5" creationId="{B6EDA3AD-CD85-4604-8CBF-DE3C4447ABA0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6" creationId="{3289D0F3-59FC-4FA8-BF85-A15B4662C042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7" creationId="{9232710C-A949-4F1E-A891-74722226AA6E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8" creationId="{41A69393-E1AD-4764-A1EE-F58A3D37A43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69" creationId="{7E17FD95-4716-42B7-A29A-335F206F3F1A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0" creationId="{5147C0DB-D467-4046-AE68-97DBE4BC6F6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1" creationId="{D3B74437-54C4-48BA-A23D-8FFD9C7F162D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2" creationId="{790475D7-C2DC-4C42-8183-2449B7C0502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3" creationId="{0A91417F-E7ED-413F-ABE5-F96D688AF8A8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4" creationId="{5D1F2FE3-C5DC-489A-BFD4-B476A2F97DF9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5" creationId="{35663F57-7F59-44F3-AA75-83FB2A029FF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6" creationId="{5F702A16-9CDF-488B-8263-EBA2C6DEE3A2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7" creationId="{F548407A-9901-47EB-848D-D2184F4FE77D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8" creationId="{422E830A-058F-4D92-8ECE-29F59AAEB44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79" creationId="{70BD0118-18E3-4385-99AE-12BD53ED22F3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0" creationId="{2B3BE67D-F16E-4E35-A7E3-91DBC5273FB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1" creationId="{4286D336-25A9-4C7C-9D9B-18C7E7E734F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2" creationId="{65CBD1D3-9B88-4566-A814-5FD9DBB5985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3" creationId="{54534749-DE33-400D-BF6D-437B1CF078A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4" creationId="{FC360E67-2253-4B25-8994-6052C946B07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5" creationId="{0204DB47-263B-4ED6-A278-678B726F88C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6" creationId="{1A9B5F35-8862-42DD-8CA0-0C1AE3CDF27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7" creationId="{CB3574E5-C0F8-4648-8B75-D09DB586BB3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8" creationId="{BA211502-F4F6-41F9-ADCE-765951749777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89" creationId="{4DB579DD-691F-4D49-81C7-ED1958F24C66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0" creationId="{B8135370-738D-459B-B675-3A878B89FF31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1" creationId="{6ED82E7C-17A1-407F-9D4F-0F3025D8D135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2" creationId="{B5AD3BBA-B601-4C4D-A09C-9EB936C858CF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3" creationId="{D2F0456F-8CBB-48CF-B378-6C05FC3A78DB}"/>
          </ac:spMkLst>
        </pc:spChg>
        <pc:spChg chg="del">
          <ac:chgData name="Sadjad Asghari Esfeden" userId="ac79f0e26552e36b" providerId="LiveId" clId="{6E514AD8-BDB8-486F-940C-6C8A4566145C}" dt="2019-04-13T03:56:37.770" v="1080" actId="478"/>
          <ac:spMkLst>
            <pc:docMk/>
            <pc:sldMk cId="484178517" sldId="356"/>
            <ac:spMk id="94" creationId="{236A3798-84FF-4A68-B6A3-6C1DA0E8A91E}"/>
          </ac:spMkLst>
        </pc:sp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17" creationId="{F5ED6ADE-F3A4-444E-94F7-0F6623040C47}"/>
          </ac:cxnSpMkLst>
        </pc:cxn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31" creationId="{3EDD3F31-2960-42CF-8A9F-9CCFD33D3BEA}"/>
          </ac:cxnSpMkLst>
        </pc:cxn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32" creationId="{826190E8-B09C-4115-9BA8-BA752354AB48}"/>
          </ac:cxnSpMkLst>
        </pc:cxn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33" creationId="{F0DC5426-1A5A-4772-B9DD-7D682A7DDBF3}"/>
          </ac:cxnSpMkLst>
        </pc:cxn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34" creationId="{1599DB81-E8C1-4AEB-AFF1-51041938099A}"/>
          </ac:cxnSpMkLst>
        </pc:cxnChg>
        <pc:cxnChg chg="del">
          <ac:chgData name="Sadjad Asghari Esfeden" userId="ac79f0e26552e36b" providerId="LiveId" clId="{6E514AD8-BDB8-486F-940C-6C8A4566145C}" dt="2019-04-13T03:56:37.770" v="1080" actId="478"/>
          <ac:cxnSpMkLst>
            <pc:docMk/>
            <pc:sldMk cId="484178517" sldId="356"/>
            <ac:cxnSpMk id="35" creationId="{9C296F53-2096-437F-929C-0D44B1562D1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djat\Desktop\ASPLOS_Poster\RF%20Siz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NEW%20(1)%20(1)%20cop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%20(1)\NEW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\Read-Write-narrow-values-opportun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\Read-Write-narrow-values-opportunity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odjat/Desktop/CORF_Poster/AllInOne/Hodjat%20-%20Copy%20-%20ASPLOS/recorffigures/Read-Write-narrow-values-opportun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%20(1)\NE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\Read-Write-narrow-values-opportunity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\Read-Write-narrow-values-opportunity%20(1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%20(1)\NEW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oda\Desktop\Hodjat\recorffigures%20(2)\NEW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Register File</c:v>
          </c:tx>
          <c:spPr>
            <a:ln w="50800" cap="rnd" cmpd="sng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mr10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Fermi (2010)</c:v>
                </c:pt>
                <c:pt idx="1">
                  <c:v>Kepler (2012)</c:v>
                </c:pt>
                <c:pt idx="2">
                  <c:v>Maxwell (2014)</c:v>
                </c:pt>
                <c:pt idx="3">
                  <c:v>Pascal (2016)</c:v>
                </c:pt>
                <c:pt idx="4">
                  <c:v>Volta (2018)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3.8</c:v>
                </c:pt>
                <c:pt idx="2">
                  <c:v>6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4-5A40-8FB9-E6BAAD892825}"/>
            </c:ext>
          </c:extLst>
        </c:ser>
        <c:ser>
          <c:idx val="1"/>
          <c:order val="1"/>
          <c:tx>
            <c:v>L2 Cache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288242590066797E-2"/>
                  <c:y val="2.8265347292363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4-5A40-8FB9-E6BAAD892825}"/>
                </c:ext>
              </c:extLst>
            </c:dLbl>
            <c:dLbl>
              <c:idx val="1"/>
              <c:layout>
                <c:manualLayout>
                  <c:x val="-3.1988471269993719E-2"/>
                  <c:y val="3.4188270910161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4-5A40-8FB9-E6BAAD892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mr10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Fermi (2010)</c:v>
                </c:pt>
                <c:pt idx="1">
                  <c:v>Kepler (2012)</c:v>
                </c:pt>
                <c:pt idx="2">
                  <c:v>Maxwell (2014)</c:v>
                </c:pt>
                <c:pt idx="3">
                  <c:v>Pascal (2016)</c:v>
                </c:pt>
                <c:pt idx="4">
                  <c:v>Volta (2018)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0.75</c:v>
                </c:pt>
                <c:pt idx="1">
                  <c:v>1.5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04-5A40-8FB9-E6BAAD892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153800"/>
        <c:axId val="555153144"/>
      </c:lineChart>
      <c:catAx>
        <c:axId val="55515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mbx10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555153144"/>
        <c:crosses val="autoZero"/>
        <c:auto val="1"/>
        <c:lblAlgn val="ctr"/>
        <c:lblOffset val="100"/>
        <c:noMultiLvlLbl val="0"/>
      </c:catAx>
      <c:valAx>
        <c:axId val="555153144"/>
        <c:scaling>
          <c:orientation val="minMax"/>
          <c:max val="25"/>
          <c:min val="0"/>
        </c:scaling>
        <c:delete val="0"/>
        <c:axPos val="l"/>
        <c:majorGridlines>
          <c:spPr>
            <a:ln w="317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mbx10" panose="020B0500000000000000" pitchFamily="34" charset="0"/>
                    <a:ea typeface="+mn-ea"/>
                    <a:cs typeface="+mn-cs"/>
                  </a:defRPr>
                </a:pPr>
                <a:r>
                  <a:rPr lang="en-US" b="1" baseline="0">
                    <a:latin typeface="cmbx10" panose="020B0500000000000000" pitchFamily="34" charset="0"/>
                    <a:cs typeface="Arial" panose="020B0604020202020204" pitchFamily="34" charset="0"/>
                  </a:rPr>
                  <a:t>Size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mbx10" panose="020B0500000000000000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571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mbx10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55515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tx1"/>
              </a:solidFill>
              <a:latin typeface="cmbx10" panose="020B0500000000000000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47415975657911"/>
          <c:y val="0.16559205437158189"/>
          <c:w val="0.81499224470097575"/>
          <c:h val="0.50738843455378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Static Energy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Sheet2!$B$3:$B$27</c:f>
              <c:numCache>
                <c:formatCode>General</c:formatCode>
                <c:ptCount val="25"/>
                <c:pt idx="0">
                  <c:v>0.77629655789999996</c:v>
                </c:pt>
                <c:pt idx="1">
                  <c:v>0.52136153249999995</c:v>
                </c:pt>
                <c:pt idx="2">
                  <c:v>0.38047242650000002</c:v>
                </c:pt>
                <c:pt idx="3">
                  <c:v>0.66509291049999997</c:v>
                </c:pt>
                <c:pt idx="4">
                  <c:v>0.61644810819999996</c:v>
                </c:pt>
                <c:pt idx="5">
                  <c:v>0.62230516120000001</c:v>
                </c:pt>
                <c:pt idx="6">
                  <c:v>0.48096179529999999</c:v>
                </c:pt>
                <c:pt idx="7">
                  <c:v>0.73816848150000003</c:v>
                </c:pt>
                <c:pt idx="8">
                  <c:v>0.61237087840000004</c:v>
                </c:pt>
                <c:pt idx="9">
                  <c:v>0.38576706319999998</c:v>
                </c:pt>
                <c:pt idx="10">
                  <c:v>0.54769112789999996</c:v>
                </c:pt>
                <c:pt idx="11">
                  <c:v>0.72254420939999997</c:v>
                </c:pt>
                <c:pt idx="12">
                  <c:v>0.47708921599999998</c:v>
                </c:pt>
                <c:pt idx="13">
                  <c:v>0.51680706099999996</c:v>
                </c:pt>
                <c:pt idx="14">
                  <c:v>0.54665821400000003</c:v>
                </c:pt>
                <c:pt idx="15">
                  <c:v>0.77812396900000003</c:v>
                </c:pt>
                <c:pt idx="16">
                  <c:v>0.58675991959999996</c:v>
                </c:pt>
                <c:pt idx="18">
                  <c:v>0.7082120959</c:v>
                </c:pt>
                <c:pt idx="19">
                  <c:v>0.82445398569999995</c:v>
                </c:pt>
                <c:pt idx="20">
                  <c:v>0.84743702509999996</c:v>
                </c:pt>
                <c:pt idx="21">
                  <c:v>0.79172131000000001</c:v>
                </c:pt>
                <c:pt idx="22">
                  <c:v>0.79281313419999999</c:v>
                </c:pt>
                <c:pt idx="24">
                  <c:v>0.62799915650000004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0-452E-8D45-C7A68BFCC981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Overhead Static Energy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Sheet2!$C$3:$C$27</c:f>
              <c:numCache>
                <c:formatCode>General</c:formatCode>
                <c:ptCount val="25"/>
                <c:pt idx="0">
                  <c:v>5.9671702690000002E-2</c:v>
                </c:pt>
                <c:pt idx="1">
                  <c:v>5.5252786970000002E-2</c:v>
                </c:pt>
                <c:pt idx="2">
                  <c:v>5.7367764039999998E-2</c:v>
                </c:pt>
                <c:pt idx="3">
                  <c:v>5.9605528519999999E-2</c:v>
                </c:pt>
                <c:pt idx="4">
                  <c:v>5.7929715850000001E-2</c:v>
                </c:pt>
                <c:pt idx="5">
                  <c:v>5.6454976089999998E-2</c:v>
                </c:pt>
                <c:pt idx="6">
                  <c:v>5.78592011E-2</c:v>
                </c:pt>
                <c:pt idx="7">
                  <c:v>6.0255897000000003E-2</c:v>
                </c:pt>
                <c:pt idx="8">
                  <c:v>5.6759884890000001E-2</c:v>
                </c:pt>
                <c:pt idx="9">
                  <c:v>5.4917459430000003E-2</c:v>
                </c:pt>
                <c:pt idx="10">
                  <c:v>5.8142849140000001E-2</c:v>
                </c:pt>
                <c:pt idx="11">
                  <c:v>5.6669138389999998E-2</c:v>
                </c:pt>
                <c:pt idx="12">
                  <c:v>5.7367764000000002E-2</c:v>
                </c:pt>
                <c:pt idx="13">
                  <c:v>5.9605528999999997E-2</c:v>
                </c:pt>
                <c:pt idx="14">
                  <c:v>5.7929715999999999E-2</c:v>
                </c:pt>
                <c:pt idx="15">
                  <c:v>5.6454975999999997E-2</c:v>
                </c:pt>
                <c:pt idx="16">
                  <c:v>5.7563974380000001E-2</c:v>
                </c:pt>
                <c:pt idx="18">
                  <c:v>5.970877292E-2</c:v>
                </c:pt>
                <c:pt idx="19">
                  <c:v>6.030902841E-2</c:v>
                </c:pt>
                <c:pt idx="20">
                  <c:v>6.002096019E-2</c:v>
                </c:pt>
                <c:pt idx="21">
                  <c:v>6.1231795720000003E-2</c:v>
                </c:pt>
                <c:pt idx="22">
                  <c:v>6.0312308699999997E-2</c:v>
                </c:pt>
                <c:pt idx="24">
                  <c:v>5.8227305409999999E-2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0-452E-8D45-C7A68BFCC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4437183"/>
        <c:axId val="333920639"/>
      </c:barChart>
      <c:catAx>
        <c:axId val="33443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920639"/>
        <c:crosses val="autoZero"/>
        <c:auto val="1"/>
        <c:lblAlgn val="ctr"/>
        <c:lblOffset val="100"/>
        <c:noMultiLvlLbl val="0"/>
      </c:catAx>
      <c:valAx>
        <c:axId val="33392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4371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5841455941356"/>
          <c:y val="0.16559205437158189"/>
          <c:w val="0.81580725683885691"/>
          <c:h val="0.51543219259754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Static Energy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Sheet2!$B$3:$B$27</c:f>
              <c:numCache>
                <c:formatCode>General</c:formatCode>
                <c:ptCount val="25"/>
                <c:pt idx="0">
                  <c:v>0.53453328519999999</c:v>
                </c:pt>
                <c:pt idx="1">
                  <c:v>0.37064698359999998</c:v>
                </c:pt>
                <c:pt idx="2">
                  <c:v>8.9925979040000006E-2</c:v>
                </c:pt>
                <c:pt idx="3">
                  <c:v>0.33204764510000001</c:v>
                </c:pt>
                <c:pt idx="4">
                  <c:v>0.39708049940000001</c:v>
                </c:pt>
                <c:pt idx="5">
                  <c:v>0.4839589513</c:v>
                </c:pt>
                <c:pt idx="6">
                  <c:v>0.2214870307</c:v>
                </c:pt>
                <c:pt idx="7">
                  <c:v>0.37611247850000001</c:v>
                </c:pt>
                <c:pt idx="8">
                  <c:v>0.4044213794</c:v>
                </c:pt>
                <c:pt idx="9">
                  <c:v>0.23609334530000001</c:v>
                </c:pt>
                <c:pt idx="10">
                  <c:v>0.42231593509999998</c:v>
                </c:pt>
                <c:pt idx="11">
                  <c:v>0.5772529032</c:v>
                </c:pt>
                <c:pt idx="12">
                  <c:v>0.27783881500000002</c:v>
                </c:pt>
                <c:pt idx="13">
                  <c:v>0.190623771</c:v>
                </c:pt>
                <c:pt idx="14">
                  <c:v>0.157344651</c:v>
                </c:pt>
                <c:pt idx="15">
                  <c:v>0.60785209760000003</c:v>
                </c:pt>
                <c:pt idx="16">
                  <c:v>0.35497098440000002</c:v>
                </c:pt>
                <c:pt idx="18">
                  <c:v>0.58113610770000002</c:v>
                </c:pt>
                <c:pt idx="19">
                  <c:v>0.72295105110000002</c:v>
                </c:pt>
                <c:pt idx="20">
                  <c:v>0.50188811170000003</c:v>
                </c:pt>
                <c:pt idx="21">
                  <c:v>0.63450038819999999</c:v>
                </c:pt>
                <c:pt idx="22">
                  <c:v>0.60982433729999996</c:v>
                </c:pt>
                <c:pt idx="24">
                  <c:v>0.40600057049999999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D-40C9-B9A9-3C42826CEB46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Overhead Static Energy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Sheet2!$C$3:$C$27</c:f>
              <c:numCache>
                <c:formatCode>General</c:formatCode>
                <c:ptCount val="25"/>
                <c:pt idx="0">
                  <c:v>5.9671702690000002E-2</c:v>
                </c:pt>
                <c:pt idx="1">
                  <c:v>5.5252786970000002E-2</c:v>
                </c:pt>
                <c:pt idx="2">
                  <c:v>5.7367764039999998E-2</c:v>
                </c:pt>
                <c:pt idx="3">
                  <c:v>5.9605528519999999E-2</c:v>
                </c:pt>
                <c:pt idx="4">
                  <c:v>5.7929715850000001E-2</c:v>
                </c:pt>
                <c:pt idx="5">
                  <c:v>5.6454976089999998E-2</c:v>
                </c:pt>
                <c:pt idx="6">
                  <c:v>5.78592011E-2</c:v>
                </c:pt>
                <c:pt idx="7">
                  <c:v>6.0255897000000003E-2</c:v>
                </c:pt>
                <c:pt idx="8">
                  <c:v>5.6759884890000001E-2</c:v>
                </c:pt>
                <c:pt idx="9">
                  <c:v>5.4917459430000003E-2</c:v>
                </c:pt>
                <c:pt idx="10">
                  <c:v>5.8142849140000001E-2</c:v>
                </c:pt>
                <c:pt idx="11">
                  <c:v>5.6669138389999998E-2</c:v>
                </c:pt>
                <c:pt idx="12">
                  <c:v>5.6759885000000003E-2</c:v>
                </c:pt>
                <c:pt idx="13">
                  <c:v>5.4917459000000002E-2</c:v>
                </c:pt>
                <c:pt idx="14">
                  <c:v>5.8142849000000003E-2</c:v>
                </c:pt>
                <c:pt idx="15">
                  <c:v>5.6669138000000001E-2</c:v>
                </c:pt>
                <c:pt idx="16">
                  <c:v>5.7563974380000001E-2</c:v>
                </c:pt>
                <c:pt idx="18">
                  <c:v>5.970877292E-2</c:v>
                </c:pt>
                <c:pt idx="19">
                  <c:v>6.030902841E-2</c:v>
                </c:pt>
                <c:pt idx="20">
                  <c:v>6.002096019E-2</c:v>
                </c:pt>
                <c:pt idx="21">
                  <c:v>6.1231795720000003E-2</c:v>
                </c:pt>
                <c:pt idx="22">
                  <c:v>6.0312308699999997E-2</c:v>
                </c:pt>
                <c:pt idx="24">
                  <c:v>5.8227305409999999E-2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D-40C9-B9A9-3C42826CE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4437183"/>
        <c:axId val="333920639"/>
      </c:barChart>
      <c:catAx>
        <c:axId val="33443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920639"/>
        <c:crosses val="autoZero"/>
        <c:auto val="1"/>
        <c:lblAlgn val="ctr"/>
        <c:lblOffset val="50"/>
        <c:noMultiLvlLbl val="0"/>
      </c:catAx>
      <c:valAx>
        <c:axId val="33392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437183"/>
        <c:crosses val="autoZero"/>
        <c:crossBetween val="between"/>
        <c:min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Read_Write_Narrow_opp!$B$2</c:f>
              <c:strCache>
                <c:ptCount val="1"/>
                <c:pt idx="0">
                  <c:v>1-byte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Read_Write_Narrow_opp!$B$3:$B$27</c:f>
              <c:numCache>
                <c:formatCode>General</c:formatCode>
                <c:ptCount val="25"/>
                <c:pt idx="0">
                  <c:v>0.33719149999999998</c:v>
                </c:pt>
                <c:pt idx="1">
                  <c:v>0.45418950000000002</c:v>
                </c:pt>
                <c:pt idx="2">
                  <c:v>0.72328550000000003</c:v>
                </c:pt>
                <c:pt idx="3">
                  <c:v>0.69987350000000004</c:v>
                </c:pt>
                <c:pt idx="4">
                  <c:v>0.47178350000000002</c:v>
                </c:pt>
                <c:pt idx="5">
                  <c:v>0.28151500000000002</c:v>
                </c:pt>
                <c:pt idx="6">
                  <c:v>0.63933600000000002</c:v>
                </c:pt>
                <c:pt idx="7">
                  <c:v>9.6638000000000002E-2</c:v>
                </c:pt>
                <c:pt idx="8">
                  <c:v>0.24393300000000001</c:v>
                </c:pt>
                <c:pt idx="9">
                  <c:v>0.65733050000000004</c:v>
                </c:pt>
                <c:pt idx="10">
                  <c:v>0.19112850000000001</c:v>
                </c:pt>
                <c:pt idx="11">
                  <c:v>0.2057775</c:v>
                </c:pt>
                <c:pt idx="12">
                  <c:v>0.55376650000000005</c:v>
                </c:pt>
                <c:pt idx="13">
                  <c:v>0.61655550000000003</c:v>
                </c:pt>
                <c:pt idx="14">
                  <c:v>0.62945649999999997</c:v>
                </c:pt>
                <c:pt idx="15">
                  <c:v>3.9482000000000003E-2</c:v>
                </c:pt>
                <c:pt idx="16">
                  <c:v>0.4275776563</c:v>
                </c:pt>
                <c:pt idx="18">
                  <c:v>0.1259595</c:v>
                </c:pt>
                <c:pt idx="19">
                  <c:v>9.1239500000000001E-2</c:v>
                </c:pt>
                <c:pt idx="20">
                  <c:v>4.3199999999999998E-4</c:v>
                </c:pt>
                <c:pt idx="21">
                  <c:v>0.1088505</c:v>
                </c:pt>
                <c:pt idx="22">
                  <c:v>8.1620374999999995E-2</c:v>
                </c:pt>
                <c:pt idx="24">
                  <c:v>0.35838619999999999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4-4E4A-ACE4-D61B1B3DB7CB}"/>
            </c:ext>
          </c:extLst>
        </c:ser>
        <c:ser>
          <c:idx val="1"/>
          <c:order val="1"/>
          <c:tx>
            <c:strRef>
              <c:f>Read_Write_Narrow_opp!$C$2</c:f>
              <c:strCache>
                <c:ptCount val="1"/>
                <c:pt idx="0">
                  <c:v>2-bytes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Read_Write_Narrow_opp!$C$3:$C$27</c:f>
              <c:numCache>
                <c:formatCode>General</c:formatCode>
                <c:ptCount val="25"/>
                <c:pt idx="0">
                  <c:v>0.4652715</c:v>
                </c:pt>
                <c:pt idx="1">
                  <c:v>0.2303655</c:v>
                </c:pt>
                <c:pt idx="2">
                  <c:v>8.9606000000000005E-2</c:v>
                </c:pt>
                <c:pt idx="3">
                  <c:v>2.46655E-2</c:v>
                </c:pt>
                <c:pt idx="4">
                  <c:v>0.1232965</c:v>
                </c:pt>
                <c:pt idx="5">
                  <c:v>0.15886900000000001</c:v>
                </c:pt>
                <c:pt idx="6">
                  <c:v>0.11196299999999999</c:v>
                </c:pt>
                <c:pt idx="7">
                  <c:v>0.21100250000000001</c:v>
                </c:pt>
                <c:pt idx="8">
                  <c:v>0.17233299999999999</c:v>
                </c:pt>
                <c:pt idx="9">
                  <c:v>0.17891750000000001</c:v>
                </c:pt>
                <c:pt idx="10">
                  <c:v>0.57443299999999997</c:v>
                </c:pt>
                <c:pt idx="11">
                  <c:v>9.0571499999999999E-2</c:v>
                </c:pt>
                <c:pt idx="12">
                  <c:v>0.21246499999999999</c:v>
                </c:pt>
                <c:pt idx="13">
                  <c:v>0.2123565</c:v>
                </c:pt>
                <c:pt idx="14">
                  <c:v>0.20637649999999999</c:v>
                </c:pt>
                <c:pt idx="15">
                  <c:v>0.35414699999999999</c:v>
                </c:pt>
                <c:pt idx="16">
                  <c:v>0.21353996880000001</c:v>
                </c:pt>
                <c:pt idx="18">
                  <c:v>0.24106549999999999</c:v>
                </c:pt>
                <c:pt idx="19">
                  <c:v>0.11434</c:v>
                </c:pt>
                <c:pt idx="20">
                  <c:v>8.8196999999999998E-2</c:v>
                </c:pt>
                <c:pt idx="21">
                  <c:v>0.32162099999999999</c:v>
                </c:pt>
                <c:pt idx="22">
                  <c:v>0.19130587499999999</c:v>
                </c:pt>
                <c:pt idx="24">
                  <c:v>0.20909315000000001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4-4E4A-ACE4-D61B1B3DB7CB}"/>
            </c:ext>
          </c:extLst>
        </c:ser>
        <c:ser>
          <c:idx val="2"/>
          <c:order val="2"/>
          <c:tx>
            <c:strRef>
              <c:f>Read_Write_Narrow_opp!$D$2</c:f>
              <c:strCache>
                <c:ptCount val="1"/>
                <c:pt idx="0">
                  <c:v>3-bytes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Read_Write_Narrow_opp!$D$3:$D$27</c:f>
              <c:numCache>
                <c:formatCode>General</c:formatCode>
                <c:ptCount val="25"/>
                <c:pt idx="0">
                  <c:v>2.3505000000000002E-3</c:v>
                </c:pt>
                <c:pt idx="1">
                  <c:v>9.9443000000000004E-2</c:v>
                </c:pt>
                <c:pt idx="2">
                  <c:v>4.0850499999999998E-2</c:v>
                </c:pt>
                <c:pt idx="3">
                  <c:v>0.114261</c:v>
                </c:pt>
                <c:pt idx="4">
                  <c:v>9.5158999999999994E-2</c:v>
                </c:pt>
                <c:pt idx="5">
                  <c:v>0.219695</c:v>
                </c:pt>
                <c:pt idx="6">
                  <c:v>8.3289999999999996E-3</c:v>
                </c:pt>
                <c:pt idx="7">
                  <c:v>0.15537899999999999</c:v>
                </c:pt>
                <c:pt idx="8">
                  <c:v>0.341389</c:v>
                </c:pt>
                <c:pt idx="9">
                  <c:v>1.9373999999999999E-2</c:v>
                </c:pt>
                <c:pt idx="10">
                  <c:v>2.9701999999999999E-2</c:v>
                </c:pt>
                <c:pt idx="11">
                  <c:v>1.1979500000000001E-2</c:v>
                </c:pt>
                <c:pt idx="12">
                  <c:v>7.1629499999999999E-2</c:v>
                </c:pt>
                <c:pt idx="13">
                  <c:v>4.65485E-2</c:v>
                </c:pt>
                <c:pt idx="14">
                  <c:v>1.53805E-2</c:v>
                </c:pt>
                <c:pt idx="15">
                  <c:v>4.5964499999999998E-2</c:v>
                </c:pt>
                <c:pt idx="16">
                  <c:v>8.2339656250000004E-2</c:v>
                </c:pt>
                <c:pt idx="18">
                  <c:v>0.17168</c:v>
                </c:pt>
                <c:pt idx="19">
                  <c:v>0.14932300000000001</c:v>
                </c:pt>
                <c:pt idx="20">
                  <c:v>0.212841</c:v>
                </c:pt>
                <c:pt idx="21">
                  <c:v>0.136375</c:v>
                </c:pt>
                <c:pt idx="22">
                  <c:v>0.16755475</c:v>
                </c:pt>
                <c:pt idx="24">
                  <c:v>9.9382675000000004E-2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4-4E4A-ACE4-D61B1B3DB7CB}"/>
            </c:ext>
          </c:extLst>
        </c:ser>
        <c:ser>
          <c:idx val="3"/>
          <c:order val="3"/>
          <c:tx>
            <c:strRef>
              <c:f>Read_Write_Narrow_opp!$E$2</c:f>
              <c:strCache>
                <c:ptCount val="1"/>
                <c:pt idx="0">
                  <c:v>4-bytes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Read_Write_Narrow_opp!$E$3:$E$27</c:f>
              <c:numCache>
                <c:formatCode>General</c:formatCode>
                <c:ptCount val="25"/>
                <c:pt idx="0">
                  <c:v>0.195187</c:v>
                </c:pt>
                <c:pt idx="1">
                  <c:v>0.216002</c:v>
                </c:pt>
                <c:pt idx="2">
                  <c:v>0.146258</c:v>
                </c:pt>
                <c:pt idx="3">
                  <c:v>0.16120000000000001</c:v>
                </c:pt>
                <c:pt idx="4">
                  <c:v>0.30976150000000002</c:v>
                </c:pt>
                <c:pt idx="5">
                  <c:v>0.33992099999999997</c:v>
                </c:pt>
                <c:pt idx="6">
                  <c:v>0.240372</c:v>
                </c:pt>
                <c:pt idx="7">
                  <c:v>0.53698049999999997</c:v>
                </c:pt>
                <c:pt idx="8">
                  <c:v>0.242345</c:v>
                </c:pt>
                <c:pt idx="9">
                  <c:v>0.14437749999999999</c:v>
                </c:pt>
                <c:pt idx="10">
                  <c:v>0.20473649999999999</c:v>
                </c:pt>
                <c:pt idx="11">
                  <c:v>0.69167100000000004</c:v>
                </c:pt>
                <c:pt idx="12">
                  <c:v>0.16213900000000001</c:v>
                </c:pt>
                <c:pt idx="13">
                  <c:v>0.1245395</c:v>
                </c:pt>
                <c:pt idx="14">
                  <c:v>0.148786</c:v>
                </c:pt>
                <c:pt idx="15">
                  <c:v>0.56040699999999999</c:v>
                </c:pt>
                <c:pt idx="16">
                  <c:v>0.27654271879999998</c:v>
                </c:pt>
                <c:pt idx="18">
                  <c:v>0.46129500000000001</c:v>
                </c:pt>
                <c:pt idx="19">
                  <c:v>0.64509799999999995</c:v>
                </c:pt>
                <c:pt idx="20">
                  <c:v>0.69853050000000005</c:v>
                </c:pt>
                <c:pt idx="21">
                  <c:v>0.43315350000000002</c:v>
                </c:pt>
                <c:pt idx="22">
                  <c:v>0.55951925000000002</c:v>
                </c:pt>
                <c:pt idx="24">
                  <c:v>0.333138025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4-4E4A-ACE4-D61B1B3DB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258396575"/>
        <c:axId val="258168831"/>
      </c:barChart>
      <c:catAx>
        <c:axId val="25839657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68831"/>
        <c:crosses val="autoZero"/>
        <c:auto val="1"/>
        <c:lblAlgn val="ctr"/>
        <c:lblOffset val="100"/>
        <c:noMultiLvlLbl val="0"/>
      </c:catAx>
      <c:valAx>
        <c:axId val="25816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3965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9872515935508059"/>
          <c:y val="1.8915650249601151E-3"/>
          <c:w val="0.46277066649101828"/>
          <c:h val="0.17579781636726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0579852648062"/>
          <c:y val="0.17700046457371124"/>
          <c:w val="0.81700586054135615"/>
          <c:h val="0.5054790874008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First-fit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Sheet3!$B$3:$B$27</c:f>
              <c:numCache>
                <c:formatCode>General</c:formatCode>
                <c:ptCount val="25"/>
                <c:pt idx="0">
                  <c:v>6.8421640000000006E-2</c:v>
                </c:pt>
                <c:pt idx="1">
                  <c:v>7.6415399999999994E-2</c:v>
                </c:pt>
                <c:pt idx="2">
                  <c:v>6.5843159999999998E-2</c:v>
                </c:pt>
                <c:pt idx="3">
                  <c:v>4.3950000000000003E-2</c:v>
                </c:pt>
                <c:pt idx="4">
                  <c:v>6.1364500000000002E-2</c:v>
                </c:pt>
                <c:pt idx="5">
                  <c:v>4.6597800000000002E-2</c:v>
                </c:pt>
                <c:pt idx="6">
                  <c:v>2.8654969999999998E-2</c:v>
                </c:pt>
                <c:pt idx="7">
                  <c:v>0.12354697000000001</c:v>
                </c:pt>
                <c:pt idx="8">
                  <c:v>7.9526399999999997E-2</c:v>
                </c:pt>
                <c:pt idx="9">
                  <c:v>3.1546699999999997E-2</c:v>
                </c:pt>
                <c:pt idx="10">
                  <c:v>2.6542099999999999E-2</c:v>
                </c:pt>
                <c:pt idx="11">
                  <c:v>6.3694799999999996E-2</c:v>
                </c:pt>
                <c:pt idx="12">
                  <c:v>8.6495119999999995E-2</c:v>
                </c:pt>
                <c:pt idx="13">
                  <c:v>6.3215599999999997E-2</c:v>
                </c:pt>
                <c:pt idx="14">
                  <c:v>3.9852459999999999E-2</c:v>
                </c:pt>
                <c:pt idx="15">
                  <c:v>1.8542099999999999E-2</c:v>
                </c:pt>
                <c:pt idx="16">
                  <c:v>5.7763107500000001E-2</c:v>
                </c:pt>
                <c:pt idx="18">
                  <c:v>1.869125E-2</c:v>
                </c:pt>
                <c:pt idx="19">
                  <c:v>1.2694499999999999E-2</c:v>
                </c:pt>
                <c:pt idx="20">
                  <c:v>2.6311999999999999E-2</c:v>
                </c:pt>
                <c:pt idx="21">
                  <c:v>1.4964999999999999E-2</c:v>
                </c:pt>
                <c:pt idx="22">
                  <c:v>1.81656875E-2</c:v>
                </c:pt>
                <c:pt idx="24">
                  <c:v>4.9843623500000003E-2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7-4B8F-8615-8B2A3B703CAA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Upper bound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Sheet3!$C$3:$C$27</c:f>
              <c:numCache>
                <c:formatCode>General</c:formatCode>
                <c:ptCount val="25"/>
                <c:pt idx="0">
                  <c:v>0.58619900000000003</c:v>
                </c:pt>
                <c:pt idx="1">
                  <c:v>0.73538599999999998</c:v>
                </c:pt>
                <c:pt idx="2">
                  <c:v>0.89094300000000004</c:v>
                </c:pt>
                <c:pt idx="3">
                  <c:v>0.63715299999999997</c:v>
                </c:pt>
                <c:pt idx="4">
                  <c:v>0.85099400000000003</c:v>
                </c:pt>
                <c:pt idx="5">
                  <c:v>0.67167299999999996</c:v>
                </c:pt>
                <c:pt idx="6">
                  <c:v>0.91370300000000004</c:v>
                </c:pt>
                <c:pt idx="7">
                  <c:v>0.62534299999999998</c:v>
                </c:pt>
                <c:pt idx="8">
                  <c:v>0.71924999999999994</c:v>
                </c:pt>
                <c:pt idx="9">
                  <c:v>0.86482000000000003</c:v>
                </c:pt>
                <c:pt idx="10">
                  <c:v>0.89283500000000005</c:v>
                </c:pt>
                <c:pt idx="11">
                  <c:v>0.66275430000000002</c:v>
                </c:pt>
                <c:pt idx="12">
                  <c:v>0.76195346900000005</c:v>
                </c:pt>
                <c:pt idx="13">
                  <c:v>0.814695312</c:v>
                </c:pt>
                <c:pt idx="14">
                  <c:v>0.70463549000000003</c:v>
                </c:pt>
                <c:pt idx="15">
                  <c:v>0.56615495999999998</c:v>
                </c:pt>
                <c:pt idx="16">
                  <c:v>0.74365578300000001</c:v>
                </c:pt>
                <c:pt idx="18">
                  <c:v>0.51574699999999996</c:v>
                </c:pt>
                <c:pt idx="19">
                  <c:v>0.39666299999999999</c:v>
                </c:pt>
                <c:pt idx="20">
                  <c:v>0.54181999999999997</c:v>
                </c:pt>
                <c:pt idx="21">
                  <c:v>0.49471999999999999</c:v>
                </c:pt>
                <c:pt idx="22">
                  <c:v>0.48723749999999999</c:v>
                </c:pt>
                <c:pt idx="24">
                  <c:v>0.69237212699999995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17-4B8F-8615-8B2A3B703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328633199"/>
        <c:axId val="328634895"/>
      </c:barChart>
      <c:catAx>
        <c:axId val="32863319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34895"/>
        <c:crosses val="autoZero"/>
        <c:auto val="1"/>
        <c:lblAlgn val="ctr"/>
        <c:lblOffset val="50"/>
        <c:noMultiLvlLbl val="0"/>
      </c:catAx>
      <c:valAx>
        <c:axId val="32863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33199"/>
        <c:crosses val="autoZero"/>
        <c:crossBetween val="between"/>
        <c:majorUnit val="0.2"/>
        <c:min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802737174192559"/>
          <c:y val="2.1533161068044791E-2"/>
          <c:w val="0.68859347868811938"/>
          <c:h val="0.12697466820838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Read_Write_Narrow_opp!$B$2</c:f>
              <c:strCache>
                <c:ptCount val="1"/>
                <c:pt idx="0">
                  <c:v>First-fit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Read_Write_Narrow_opp!$B$3:$B$27</c:f>
              <c:numCache>
                <c:formatCode>General</c:formatCode>
                <c:ptCount val="25"/>
                <c:pt idx="0">
                  <c:v>6.8421640000000006E-2</c:v>
                </c:pt>
                <c:pt idx="1">
                  <c:v>7.6415399999999994E-2</c:v>
                </c:pt>
                <c:pt idx="2">
                  <c:v>6.5843159999999998E-2</c:v>
                </c:pt>
                <c:pt idx="3">
                  <c:v>4.3950000000000003E-2</c:v>
                </c:pt>
                <c:pt idx="4">
                  <c:v>6.1364500000000002E-2</c:v>
                </c:pt>
                <c:pt idx="5">
                  <c:v>4.6597800000000002E-2</c:v>
                </c:pt>
                <c:pt idx="6">
                  <c:v>2.8654969999999998E-2</c:v>
                </c:pt>
                <c:pt idx="7">
                  <c:v>0.12354697000000001</c:v>
                </c:pt>
                <c:pt idx="8">
                  <c:v>7.9526399999999997E-2</c:v>
                </c:pt>
                <c:pt idx="9">
                  <c:v>3.1546699999999997E-2</c:v>
                </c:pt>
                <c:pt idx="10">
                  <c:v>2.6542099999999999E-2</c:v>
                </c:pt>
                <c:pt idx="11">
                  <c:v>6.3694799999999996E-2</c:v>
                </c:pt>
                <c:pt idx="12">
                  <c:v>8.6495119999999995E-2</c:v>
                </c:pt>
                <c:pt idx="13">
                  <c:v>6.3215599999999997E-2</c:v>
                </c:pt>
                <c:pt idx="14">
                  <c:v>3.9852459999999999E-2</c:v>
                </c:pt>
                <c:pt idx="15">
                  <c:v>1.8542099999999999E-2</c:v>
                </c:pt>
                <c:pt idx="16">
                  <c:v>5.7763108000000001E-2</c:v>
                </c:pt>
                <c:pt idx="18">
                  <c:v>1.869125E-2</c:v>
                </c:pt>
                <c:pt idx="19">
                  <c:v>1.2694499999999999E-2</c:v>
                </c:pt>
                <c:pt idx="20">
                  <c:v>2.6311999999999999E-2</c:v>
                </c:pt>
                <c:pt idx="21">
                  <c:v>1.4964999999999999E-2</c:v>
                </c:pt>
                <c:pt idx="22">
                  <c:v>1.8165687999999999E-2</c:v>
                </c:pt>
                <c:pt idx="24">
                  <c:v>4.9843624000000003E-2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3-F14A-A1C7-208685202C97}"/>
            </c:ext>
          </c:extLst>
        </c:ser>
        <c:ser>
          <c:idx val="1"/>
          <c:order val="1"/>
          <c:tx>
            <c:strRef>
              <c:f>Read_Write_Narrow_opp!$C$2</c:f>
              <c:strCache>
                <c:ptCount val="1"/>
                <c:pt idx="0">
                  <c:v>CORF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Read_Write_Narrow_opp!$C$3:$C$27</c:f>
              <c:numCache>
                <c:formatCode>General</c:formatCode>
                <c:ptCount val="25"/>
                <c:pt idx="0">
                  <c:v>0.21564312399999999</c:v>
                </c:pt>
                <c:pt idx="1">
                  <c:v>0.231820523</c:v>
                </c:pt>
                <c:pt idx="2">
                  <c:v>0.34804289599999999</c:v>
                </c:pt>
                <c:pt idx="3">
                  <c:v>0.178658395</c:v>
                </c:pt>
                <c:pt idx="4">
                  <c:v>0.376368325</c:v>
                </c:pt>
                <c:pt idx="5">
                  <c:v>0.18546894899999999</c:v>
                </c:pt>
                <c:pt idx="6">
                  <c:v>0.19887290099999999</c:v>
                </c:pt>
                <c:pt idx="7">
                  <c:v>0.21324589999999999</c:v>
                </c:pt>
                <c:pt idx="8">
                  <c:v>0.24526852699999999</c:v>
                </c:pt>
                <c:pt idx="9">
                  <c:v>0.23943399800000001</c:v>
                </c:pt>
                <c:pt idx="10">
                  <c:v>0.22670069300000001</c:v>
                </c:pt>
                <c:pt idx="11">
                  <c:v>0.31261240000000001</c:v>
                </c:pt>
                <c:pt idx="12">
                  <c:v>0.298749661</c:v>
                </c:pt>
                <c:pt idx="13">
                  <c:v>0.29465213400000001</c:v>
                </c:pt>
                <c:pt idx="14">
                  <c:v>0.32128667799999999</c:v>
                </c:pt>
                <c:pt idx="15">
                  <c:v>0.22557697299999999</c:v>
                </c:pt>
                <c:pt idx="16">
                  <c:v>0.25702512999999999</c:v>
                </c:pt>
                <c:pt idx="18">
                  <c:v>7.9035037000000002E-2</c:v>
                </c:pt>
                <c:pt idx="19">
                  <c:v>0.12506387999999999</c:v>
                </c:pt>
                <c:pt idx="20">
                  <c:v>0.13605925599999999</c:v>
                </c:pt>
                <c:pt idx="21">
                  <c:v>0.12247519</c:v>
                </c:pt>
                <c:pt idx="22">
                  <c:v>0.115658341</c:v>
                </c:pt>
                <c:pt idx="24">
                  <c:v>0.22875177199999999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3-F14A-A1C7-208685202C97}"/>
            </c:ext>
          </c:extLst>
        </c:ser>
        <c:ser>
          <c:idx val="2"/>
          <c:order val="2"/>
          <c:tx>
            <c:strRef>
              <c:f>Read_Write_Narrow_opp!$D$2</c:f>
              <c:strCache>
                <c:ptCount val="1"/>
                <c:pt idx="0">
                  <c:v>CORF++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Read_Write_Narrow_opp!$D$3:$D$27</c:f>
              <c:numCache>
                <c:formatCode>General</c:formatCode>
                <c:ptCount val="25"/>
                <c:pt idx="0">
                  <c:v>0.295469853</c:v>
                </c:pt>
                <c:pt idx="1">
                  <c:v>0.61294530000000003</c:v>
                </c:pt>
                <c:pt idx="2">
                  <c:v>0.58521365000000003</c:v>
                </c:pt>
                <c:pt idx="3">
                  <c:v>0.48251430000000001</c:v>
                </c:pt>
                <c:pt idx="4">
                  <c:v>0.68542309999999995</c:v>
                </c:pt>
                <c:pt idx="5">
                  <c:v>0.59642134999999996</c:v>
                </c:pt>
                <c:pt idx="6">
                  <c:v>0.60254209999999997</c:v>
                </c:pt>
                <c:pt idx="7">
                  <c:v>0.21324589999999999</c:v>
                </c:pt>
                <c:pt idx="8">
                  <c:v>0.62523459999999997</c:v>
                </c:pt>
                <c:pt idx="9">
                  <c:v>0.59452360000000004</c:v>
                </c:pt>
                <c:pt idx="10">
                  <c:v>0.63842650000000001</c:v>
                </c:pt>
                <c:pt idx="11">
                  <c:v>0.56251300000000004</c:v>
                </c:pt>
                <c:pt idx="12">
                  <c:v>0.69234850000000003</c:v>
                </c:pt>
                <c:pt idx="13">
                  <c:v>0.62574209999999997</c:v>
                </c:pt>
                <c:pt idx="14">
                  <c:v>0.55231640000000004</c:v>
                </c:pt>
                <c:pt idx="15">
                  <c:v>0.30564210000000003</c:v>
                </c:pt>
                <c:pt idx="16">
                  <c:v>0.54190764700000005</c:v>
                </c:pt>
                <c:pt idx="18">
                  <c:v>0.27123459999999999</c:v>
                </c:pt>
                <c:pt idx="19">
                  <c:v>0.19542309999999999</c:v>
                </c:pt>
                <c:pt idx="20">
                  <c:v>0.28136519999999998</c:v>
                </c:pt>
                <c:pt idx="21">
                  <c:v>0.23423450000000001</c:v>
                </c:pt>
                <c:pt idx="22">
                  <c:v>0.24556434999999999</c:v>
                </c:pt>
                <c:pt idx="24">
                  <c:v>0.48263898799999999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53-F14A-A1C7-208685202C97}"/>
            </c:ext>
          </c:extLst>
        </c:ser>
        <c:ser>
          <c:idx val="3"/>
          <c:order val="3"/>
          <c:tx>
            <c:strRef>
              <c:f>Read_Write_Narrow_opp!$E$2</c:f>
              <c:strCache>
                <c:ptCount val="1"/>
                <c:pt idx="0">
                  <c:v>Upper Bound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Read_Write_Narrow_opp!$A$3:$A$27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Read_Write_Narrow_opp!$E$3:$E$27</c:f>
              <c:numCache>
                <c:formatCode>General</c:formatCode>
                <c:ptCount val="25"/>
                <c:pt idx="0">
                  <c:v>0.58619900000000003</c:v>
                </c:pt>
                <c:pt idx="1">
                  <c:v>0.73538599999999998</c:v>
                </c:pt>
                <c:pt idx="2">
                  <c:v>0.89094300000000004</c:v>
                </c:pt>
                <c:pt idx="3">
                  <c:v>0.63715299999999997</c:v>
                </c:pt>
                <c:pt idx="4">
                  <c:v>0.85099400000000003</c:v>
                </c:pt>
                <c:pt idx="5">
                  <c:v>0.67167299999999996</c:v>
                </c:pt>
                <c:pt idx="6">
                  <c:v>0.91370300000000004</c:v>
                </c:pt>
                <c:pt idx="7">
                  <c:v>0.62534299999999998</c:v>
                </c:pt>
                <c:pt idx="8">
                  <c:v>0.71924999999999994</c:v>
                </c:pt>
                <c:pt idx="9">
                  <c:v>0.86482000000000003</c:v>
                </c:pt>
                <c:pt idx="10">
                  <c:v>0.89283500000000005</c:v>
                </c:pt>
                <c:pt idx="11">
                  <c:v>0.66275430000000002</c:v>
                </c:pt>
                <c:pt idx="12">
                  <c:v>0.76195346900000005</c:v>
                </c:pt>
                <c:pt idx="13">
                  <c:v>0.814695312</c:v>
                </c:pt>
                <c:pt idx="14">
                  <c:v>0.70463549000000003</c:v>
                </c:pt>
                <c:pt idx="15">
                  <c:v>0.56615495999999998</c:v>
                </c:pt>
                <c:pt idx="16">
                  <c:v>0.74365578300000001</c:v>
                </c:pt>
                <c:pt idx="18">
                  <c:v>0.51574699999999996</c:v>
                </c:pt>
                <c:pt idx="19">
                  <c:v>0.39666299999999999</c:v>
                </c:pt>
                <c:pt idx="20">
                  <c:v>0.54181999999999997</c:v>
                </c:pt>
                <c:pt idx="21">
                  <c:v>0.49471999999999999</c:v>
                </c:pt>
                <c:pt idx="22">
                  <c:v>0.48723749999999999</c:v>
                </c:pt>
                <c:pt idx="24">
                  <c:v>0.69237212699999995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53-F14A-A1C7-208685202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96575"/>
        <c:axId val="258168831"/>
      </c:barChart>
      <c:catAx>
        <c:axId val="25839657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68831"/>
        <c:crosses val="autoZero"/>
        <c:auto val="1"/>
        <c:lblAlgn val="ctr"/>
        <c:lblOffset val="100"/>
        <c:noMultiLvlLbl val="0"/>
      </c:catAx>
      <c:valAx>
        <c:axId val="25816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3965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2677927535825774"/>
          <c:y val="4.620532796967184E-2"/>
          <c:w val="0.36081187141861742"/>
          <c:h val="7.902661868667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2811528121027"/>
          <c:y val="0.16399621558933039"/>
          <c:w val="0.83126855949575651"/>
          <c:h val="0.51579169125177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IPC!$B$2</c:f>
              <c:strCache>
                <c:ptCount val="1"/>
                <c:pt idx="0">
                  <c:v>CORF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IPC!$A$3:$A$27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IPC!$B$3:$B$27</c:f>
              <c:numCache>
                <c:formatCode>General</c:formatCode>
                <c:ptCount val="25"/>
                <c:pt idx="0">
                  <c:v>3.594E-2</c:v>
                </c:pt>
                <c:pt idx="1">
                  <c:v>4.9538400000000003E-2</c:v>
                </c:pt>
                <c:pt idx="2">
                  <c:v>5.0294199999999997E-2</c:v>
                </c:pt>
                <c:pt idx="3">
                  <c:v>2.1864000000000001E-2</c:v>
                </c:pt>
                <c:pt idx="4">
                  <c:v>5.1347999999999998E-2</c:v>
                </c:pt>
                <c:pt idx="5">
                  <c:v>4.3920000000000001E-2</c:v>
                </c:pt>
                <c:pt idx="6">
                  <c:v>2.5975000000000002E-2</c:v>
                </c:pt>
                <c:pt idx="7">
                  <c:v>2.9833999999999999E-2</c:v>
                </c:pt>
                <c:pt idx="8">
                  <c:v>4.8430000000000001E-2</c:v>
                </c:pt>
                <c:pt idx="9">
                  <c:v>5.9746199999999999E-2</c:v>
                </c:pt>
                <c:pt idx="10">
                  <c:v>3.4921599999999997E-2</c:v>
                </c:pt>
                <c:pt idx="11">
                  <c:v>6.6970000000000002E-2</c:v>
                </c:pt>
                <c:pt idx="12">
                  <c:v>7.5862460000000007E-2</c:v>
                </c:pt>
                <c:pt idx="13">
                  <c:v>6.9694229999999996E-2</c:v>
                </c:pt>
                <c:pt idx="14">
                  <c:v>5.4678230000000001E-2</c:v>
                </c:pt>
                <c:pt idx="15">
                  <c:v>4.9234800000000002E-2</c:v>
                </c:pt>
                <c:pt idx="16">
                  <c:v>4.8015694999999997E-2</c:v>
                </c:pt>
                <c:pt idx="18">
                  <c:v>1.4683E-2</c:v>
                </c:pt>
                <c:pt idx="19">
                  <c:v>2.5146000000000002E-2</c:v>
                </c:pt>
                <c:pt idx="20">
                  <c:v>1.9642E-2</c:v>
                </c:pt>
                <c:pt idx="21">
                  <c:v>8.4615000000000003E-3</c:v>
                </c:pt>
                <c:pt idx="22">
                  <c:v>1.6983125000000002E-2</c:v>
                </c:pt>
                <c:pt idx="24">
                  <c:v>4.1809181000000001E-2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3-4DE2-8A1D-A12D1D27B90F}"/>
            </c:ext>
          </c:extLst>
        </c:ser>
        <c:ser>
          <c:idx val="1"/>
          <c:order val="1"/>
          <c:tx>
            <c:strRef>
              <c:f>IPC!$C$2</c:f>
              <c:strCache>
                <c:ptCount val="1"/>
                <c:pt idx="0">
                  <c:v>CORF++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IPC!$A$3:$A$27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IPC!$C$3:$C$27</c:f>
              <c:numCache>
                <c:formatCode>General</c:formatCode>
                <c:ptCount val="25"/>
                <c:pt idx="0">
                  <c:v>4.4174221540000003E-2</c:v>
                </c:pt>
                <c:pt idx="1">
                  <c:v>0.13098205869999999</c:v>
                </c:pt>
                <c:pt idx="2">
                  <c:v>8.456673847E-2</c:v>
                </c:pt>
                <c:pt idx="3">
                  <c:v>5.9049520799999998E-2</c:v>
                </c:pt>
                <c:pt idx="4">
                  <c:v>9.3512399999999996E-2</c:v>
                </c:pt>
                <c:pt idx="5">
                  <c:v>0.14123564</c:v>
                </c:pt>
                <c:pt idx="6">
                  <c:v>7.8698660899999995E-2</c:v>
                </c:pt>
                <c:pt idx="7">
                  <c:v>2.9833999999999999E-2</c:v>
                </c:pt>
                <c:pt idx="8">
                  <c:v>0.12345697999999999</c:v>
                </c:pt>
                <c:pt idx="9">
                  <c:v>0.1483520559</c:v>
                </c:pt>
                <c:pt idx="10">
                  <c:v>9.8344978929999993E-2</c:v>
                </c:pt>
                <c:pt idx="11">
                  <c:v>0.1087086015</c:v>
                </c:pt>
                <c:pt idx="12">
                  <c:v>0.17581027599999999</c:v>
                </c:pt>
                <c:pt idx="13">
                  <c:v>0.1833393267</c:v>
                </c:pt>
                <c:pt idx="14">
                  <c:v>9.3996063660000004E-2</c:v>
                </c:pt>
                <c:pt idx="15">
                  <c:v>6.6709946480000004E-2</c:v>
                </c:pt>
                <c:pt idx="16">
                  <c:v>0.1037982169</c:v>
                </c:pt>
                <c:pt idx="18">
                  <c:v>5.0389521280000002E-2</c:v>
                </c:pt>
                <c:pt idx="19">
                  <c:v>3.9292794159999998E-2</c:v>
                </c:pt>
                <c:pt idx="20">
                  <c:v>4.0618884899999999E-2</c:v>
                </c:pt>
                <c:pt idx="21">
                  <c:v>1.6182666969999999E-2</c:v>
                </c:pt>
                <c:pt idx="22">
                  <c:v>3.6620966829999997E-2</c:v>
                </c:pt>
                <c:pt idx="24">
                  <c:v>9.0362766849999998E-2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3-4DE2-8A1D-A12D1D27B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58396575"/>
        <c:axId val="258168831"/>
      </c:barChart>
      <c:catAx>
        <c:axId val="25839657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68831"/>
        <c:crosses val="autoZero"/>
        <c:auto val="1"/>
        <c:lblAlgn val="ctr"/>
        <c:lblOffset val="50"/>
        <c:noMultiLvlLbl val="0"/>
      </c:catAx>
      <c:valAx>
        <c:axId val="25816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3965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6931814584875788"/>
          <c:y val="4.620532796967184E-2"/>
          <c:w val="0.2643211437538549"/>
          <c:h val="7.902661868667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2811528121027"/>
          <c:y val="0.15546730350566643"/>
          <c:w val="0.83126855949575651"/>
          <c:h val="0.52432060333543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CORF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Sheet5!$B$3:$B$27</c:f>
              <c:numCache>
                <c:formatCode>General</c:formatCode>
                <c:ptCount val="25"/>
                <c:pt idx="0">
                  <c:v>8.8858000000000006E-2</c:v>
                </c:pt>
                <c:pt idx="1">
                  <c:v>0.12545899999999999</c:v>
                </c:pt>
                <c:pt idx="2">
                  <c:v>0.198541</c:v>
                </c:pt>
                <c:pt idx="3">
                  <c:v>7.2966000000000003E-2</c:v>
                </c:pt>
                <c:pt idx="4">
                  <c:v>0.15199499999999999</c:v>
                </c:pt>
                <c:pt idx="5">
                  <c:v>8.4706000000000004E-2</c:v>
                </c:pt>
                <c:pt idx="6">
                  <c:v>8.4182000000000007E-2</c:v>
                </c:pt>
                <c:pt idx="7">
                  <c:v>7.5746999999999995E-2</c:v>
                </c:pt>
                <c:pt idx="8">
                  <c:v>0.10291</c:v>
                </c:pt>
                <c:pt idx="9">
                  <c:v>0.12684899999999999</c:v>
                </c:pt>
                <c:pt idx="10">
                  <c:v>0.10813399999999999</c:v>
                </c:pt>
                <c:pt idx="11">
                  <c:v>0.16295299999999999</c:v>
                </c:pt>
                <c:pt idx="12">
                  <c:v>0.14269784999999999</c:v>
                </c:pt>
                <c:pt idx="13">
                  <c:v>0.12649579999999999</c:v>
                </c:pt>
                <c:pt idx="14">
                  <c:v>0.1564229</c:v>
                </c:pt>
                <c:pt idx="15">
                  <c:v>8.631954E-2</c:v>
                </c:pt>
                <c:pt idx="16">
                  <c:v>0.1184522556</c:v>
                </c:pt>
                <c:pt idx="18">
                  <c:v>3.5972999999999998E-2</c:v>
                </c:pt>
                <c:pt idx="19">
                  <c:v>4.8266999999999997E-2</c:v>
                </c:pt>
                <c:pt idx="20">
                  <c:v>5.4892000000000003E-2</c:v>
                </c:pt>
                <c:pt idx="21">
                  <c:v>3.9435869999999998E-2</c:v>
                </c:pt>
                <c:pt idx="22">
                  <c:v>4.4641967499999997E-2</c:v>
                </c:pt>
                <c:pt idx="24">
                  <c:v>0.103690198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D-405C-B3B7-36B2D100FBE4}"/>
            </c:ext>
          </c:extLst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CORF++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Sheet5!$C$3:$C$27</c:f>
              <c:numCache>
                <c:formatCode>General</c:formatCode>
                <c:ptCount val="25"/>
                <c:pt idx="0">
                  <c:v>0.103744</c:v>
                </c:pt>
                <c:pt idx="1">
                  <c:v>0.33172000000000001</c:v>
                </c:pt>
                <c:pt idx="2">
                  <c:v>0.292964</c:v>
                </c:pt>
                <c:pt idx="3">
                  <c:v>0.19706399999999999</c:v>
                </c:pt>
                <c:pt idx="4">
                  <c:v>0.324681</c:v>
                </c:pt>
                <c:pt idx="5">
                  <c:v>0.343468</c:v>
                </c:pt>
                <c:pt idx="6">
                  <c:v>0.27264500000000003</c:v>
                </c:pt>
                <c:pt idx="7">
                  <c:v>7.5746999999999995E-2</c:v>
                </c:pt>
                <c:pt idx="8">
                  <c:v>0.29818</c:v>
                </c:pt>
                <c:pt idx="9">
                  <c:v>0.31254690000000002</c:v>
                </c:pt>
                <c:pt idx="10">
                  <c:v>0.30452316000000001</c:v>
                </c:pt>
                <c:pt idx="11">
                  <c:v>0.26451236</c:v>
                </c:pt>
                <c:pt idx="12">
                  <c:v>0.36132469</c:v>
                </c:pt>
                <c:pt idx="13">
                  <c:v>0.30126597999999999</c:v>
                </c:pt>
                <c:pt idx="14">
                  <c:v>0.29412365800000001</c:v>
                </c:pt>
                <c:pt idx="15">
                  <c:v>0.12345123500000001</c:v>
                </c:pt>
                <c:pt idx="16">
                  <c:v>0.26262256140000001</c:v>
                </c:pt>
                <c:pt idx="18">
                  <c:v>0.1234531265</c:v>
                </c:pt>
                <c:pt idx="19">
                  <c:v>7.5421349999999998E-2</c:v>
                </c:pt>
                <c:pt idx="20">
                  <c:v>0.1135145</c:v>
                </c:pt>
                <c:pt idx="21">
                  <c:v>7.5421326499999997E-2</c:v>
                </c:pt>
                <c:pt idx="22">
                  <c:v>9.6952575750000006E-2</c:v>
                </c:pt>
                <c:pt idx="24">
                  <c:v>0.2294885643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D-405C-B3B7-36B2D100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27687503"/>
        <c:axId val="327278063"/>
      </c:barChart>
      <c:catAx>
        <c:axId val="327687503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78063"/>
        <c:crosses val="autoZero"/>
        <c:auto val="1"/>
        <c:lblAlgn val="ctr"/>
        <c:lblOffset val="50"/>
        <c:noMultiLvlLbl val="0"/>
      </c:catAx>
      <c:valAx>
        <c:axId val="32727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687503"/>
        <c:crosses val="autoZero"/>
        <c:crossBetween val="between"/>
        <c:min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5228205963305681"/>
          <c:y val="0"/>
          <c:w val="0.29543572108230998"/>
          <c:h val="0.1686834930517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0579852648062"/>
          <c:y val="0.17700046457371124"/>
          <c:w val="0.81700586054135615"/>
          <c:h val="0.5054790874008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CORF++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Sheet3!$B$3:$B$27</c:f>
              <c:numCache>
                <c:formatCode>General</c:formatCode>
                <c:ptCount val="25"/>
                <c:pt idx="0">
                  <c:v>0.1927166189</c:v>
                </c:pt>
                <c:pt idx="1">
                  <c:v>0.41446672880000002</c:v>
                </c:pt>
                <c:pt idx="2">
                  <c:v>0.58845052990000002</c:v>
                </c:pt>
                <c:pt idx="3">
                  <c:v>0.30759123440000002</c:v>
                </c:pt>
                <c:pt idx="4">
                  <c:v>0.33966866309999999</c:v>
                </c:pt>
                <c:pt idx="5">
                  <c:v>0.31598132800000001</c:v>
                </c:pt>
                <c:pt idx="6">
                  <c:v>0.48417198039999998</c:v>
                </c:pt>
                <c:pt idx="7">
                  <c:v>0.23980899999999999</c:v>
                </c:pt>
                <c:pt idx="8">
                  <c:v>0.33051661199999999</c:v>
                </c:pt>
                <c:pt idx="9">
                  <c:v>0.56410539999999998</c:v>
                </c:pt>
                <c:pt idx="10">
                  <c:v>0.41547084410000001</c:v>
                </c:pt>
                <c:pt idx="11">
                  <c:v>0.2088030632</c:v>
                </c:pt>
                <c:pt idx="12">
                  <c:v>0.51689421000000002</c:v>
                </c:pt>
                <c:pt idx="13">
                  <c:v>0.49689244999999999</c:v>
                </c:pt>
                <c:pt idx="14">
                  <c:v>0.51641225899999998</c:v>
                </c:pt>
                <c:pt idx="15">
                  <c:v>0.214672</c:v>
                </c:pt>
                <c:pt idx="16">
                  <c:v>0.38416393259999998</c:v>
                </c:pt>
                <c:pt idx="18">
                  <c:v>0.26397599999999999</c:v>
                </c:pt>
                <c:pt idx="19">
                  <c:v>0.151697256</c:v>
                </c:pt>
                <c:pt idx="20">
                  <c:v>0.1238645</c:v>
                </c:pt>
                <c:pt idx="21">
                  <c:v>0.197653208</c:v>
                </c:pt>
                <c:pt idx="22">
                  <c:v>0.34419069429999999</c:v>
                </c:pt>
                <c:pt idx="24">
                  <c:v>0.32118393540000001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8-8E46-8424-DF2A7F39EA3F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RF-Virtualization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Sheet3!$C$3:$C$27</c:f>
              <c:numCache>
                <c:formatCode>General</c:formatCode>
                <c:ptCount val="25"/>
                <c:pt idx="0">
                  <c:v>0.30388409459999999</c:v>
                </c:pt>
                <c:pt idx="1">
                  <c:v>0.29637447750000001</c:v>
                </c:pt>
                <c:pt idx="2">
                  <c:v>0.79947591029999998</c:v>
                </c:pt>
                <c:pt idx="3">
                  <c:v>0.530050244</c:v>
                </c:pt>
                <c:pt idx="4">
                  <c:v>0.35827796880000001</c:v>
                </c:pt>
                <c:pt idx="5">
                  <c:v>0.22231249</c:v>
                </c:pt>
                <c:pt idx="6">
                  <c:v>0.54062430620000002</c:v>
                </c:pt>
                <c:pt idx="7">
                  <c:v>0.4904788162</c:v>
                </c:pt>
                <c:pt idx="8">
                  <c:v>0.33958097339999999</c:v>
                </c:pt>
                <c:pt idx="9">
                  <c:v>0.38798988350000002</c:v>
                </c:pt>
                <c:pt idx="10">
                  <c:v>0.22891587329999999</c:v>
                </c:pt>
                <c:pt idx="11">
                  <c:v>0.20108292929999999</c:v>
                </c:pt>
                <c:pt idx="12">
                  <c:v>0.36945138</c:v>
                </c:pt>
                <c:pt idx="13">
                  <c:v>0.58761659499999996</c:v>
                </c:pt>
                <c:pt idx="14">
                  <c:v>0.63244502199999997</c:v>
                </c:pt>
                <c:pt idx="15">
                  <c:v>0.200766413</c:v>
                </c:pt>
                <c:pt idx="16">
                  <c:v>0.40558296109999997</c:v>
                </c:pt>
                <c:pt idx="18">
                  <c:v>0.17943210640000001</c:v>
                </c:pt>
                <c:pt idx="19">
                  <c:v>0.12311534220000001</c:v>
                </c:pt>
                <c:pt idx="20">
                  <c:v>0.40775763050000002</c:v>
                </c:pt>
                <c:pt idx="21">
                  <c:v>0.19858114199999999</c:v>
                </c:pt>
                <c:pt idx="22">
                  <c:v>0.36991067989999998</c:v>
                </c:pt>
                <c:pt idx="24">
                  <c:v>0.35049588679999999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8-8E46-8424-DF2A7F39EA3F}"/>
            </c:ext>
          </c:extLst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Sheet3!$A$3:$A$27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Sheet3!$D$3:$D$27</c:f>
              <c:numCache>
                <c:formatCode>General</c:formatCode>
                <c:ptCount val="25"/>
                <c:pt idx="0">
                  <c:v>0.44413016729999999</c:v>
                </c:pt>
                <c:pt idx="1">
                  <c:v>0.5837319648</c:v>
                </c:pt>
                <c:pt idx="2">
                  <c:v>0.90272885380000001</c:v>
                </c:pt>
                <c:pt idx="3">
                  <c:v>0.65431491389999996</c:v>
                </c:pt>
                <c:pt idx="4">
                  <c:v>0.57465244270000004</c:v>
                </c:pt>
                <c:pt idx="5">
                  <c:v>0.4680472222</c:v>
                </c:pt>
                <c:pt idx="6">
                  <c:v>0.762456774</c:v>
                </c:pt>
                <c:pt idx="7">
                  <c:v>0.6126665818</c:v>
                </c:pt>
                <c:pt idx="8">
                  <c:v>0.55786043259999996</c:v>
                </c:pt>
                <c:pt idx="9">
                  <c:v>0.73322809509999998</c:v>
                </c:pt>
                <c:pt idx="10">
                  <c:v>0.54927884630000001</c:v>
                </c:pt>
                <c:pt idx="11">
                  <c:v>0.36789926090000002</c:v>
                </c:pt>
                <c:pt idx="12">
                  <c:v>0.69537831080000001</c:v>
                </c:pt>
                <c:pt idx="13">
                  <c:v>0.79252679540000004</c:v>
                </c:pt>
                <c:pt idx="14">
                  <c:v>0.82225491849999999</c:v>
                </c:pt>
                <c:pt idx="15">
                  <c:v>0.37233948560000002</c:v>
                </c:pt>
                <c:pt idx="16">
                  <c:v>0.61834344159999999</c:v>
                </c:pt>
                <c:pt idx="18">
                  <c:v>0.3960423367</c:v>
                </c:pt>
                <c:pt idx="19">
                  <c:v>0.25613633860000001</c:v>
                </c:pt>
                <c:pt idx="20">
                  <c:v>0.48111543550000002</c:v>
                </c:pt>
                <c:pt idx="21">
                  <c:v>0.35698415020000002</c:v>
                </c:pt>
                <c:pt idx="22">
                  <c:v>0.56918866629999998</c:v>
                </c:pt>
                <c:pt idx="24">
                  <c:v>0.54382961350000003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B8-8E46-8424-DF2A7F39E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328633199"/>
        <c:axId val="328634895"/>
      </c:barChart>
      <c:catAx>
        <c:axId val="32863319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34895"/>
        <c:crosses val="autoZero"/>
        <c:auto val="1"/>
        <c:lblAlgn val="ctr"/>
        <c:lblOffset val="50"/>
        <c:noMultiLvlLbl val="0"/>
      </c:catAx>
      <c:valAx>
        <c:axId val="32863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33199"/>
        <c:crosses val="autoZero"/>
        <c:crossBetween val="between"/>
        <c:majorUnit val="0.2"/>
        <c:min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802737174192559"/>
          <c:y val="2.1533161068044791E-2"/>
          <c:w val="0.72394509697183296"/>
          <c:h val="0.13638375144967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6437314205846"/>
          <c:y val="0.16559205437158189"/>
          <c:w val="0.8165975550924488"/>
          <c:h val="0.51543219259754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Sheet3!$B$50</c:f>
              <c:strCache>
                <c:ptCount val="1"/>
                <c:pt idx="0">
                  <c:v>Dynamic Energy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Sheet3!$A$51:$A$75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Sheet3!$B$51:$B$75</c:f>
              <c:numCache>
                <c:formatCode>General</c:formatCode>
                <c:ptCount val="25"/>
                <c:pt idx="0">
                  <c:v>0.91114200000000001</c:v>
                </c:pt>
                <c:pt idx="1">
                  <c:v>0.87454100000000001</c:v>
                </c:pt>
                <c:pt idx="2">
                  <c:v>0.80145900000000003</c:v>
                </c:pt>
                <c:pt idx="3">
                  <c:v>0.92703400000000002</c:v>
                </c:pt>
                <c:pt idx="4">
                  <c:v>0.84800500000000001</c:v>
                </c:pt>
                <c:pt idx="5">
                  <c:v>0.91529400000000005</c:v>
                </c:pt>
                <c:pt idx="6">
                  <c:v>0.91581800000000002</c:v>
                </c:pt>
                <c:pt idx="7">
                  <c:v>0.4621265</c:v>
                </c:pt>
                <c:pt idx="8">
                  <c:v>0.89709000000000005</c:v>
                </c:pt>
                <c:pt idx="9">
                  <c:v>0.87315100000000001</c:v>
                </c:pt>
                <c:pt idx="10">
                  <c:v>0.89186600000000005</c:v>
                </c:pt>
                <c:pt idx="11">
                  <c:v>0.83704699999999999</c:v>
                </c:pt>
                <c:pt idx="12">
                  <c:v>0.85612489000000003</c:v>
                </c:pt>
                <c:pt idx="13">
                  <c:v>0.86796419999999996</c:v>
                </c:pt>
                <c:pt idx="14">
                  <c:v>0.84596800000000005</c:v>
                </c:pt>
                <c:pt idx="15">
                  <c:v>0.91589324000000005</c:v>
                </c:pt>
                <c:pt idx="16">
                  <c:v>0.85253273939999996</c:v>
                </c:pt>
                <c:pt idx="18">
                  <c:v>0.96402699999999997</c:v>
                </c:pt>
                <c:pt idx="19">
                  <c:v>0.95173300000000005</c:v>
                </c:pt>
                <c:pt idx="20">
                  <c:v>0.94510799999999995</c:v>
                </c:pt>
                <c:pt idx="21">
                  <c:v>0.96056412999999996</c:v>
                </c:pt>
                <c:pt idx="22">
                  <c:v>0.95389222890000003</c:v>
                </c:pt>
                <c:pt idx="24">
                  <c:v>0.87309779799999998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5-435A-B3DE-E8368C51F0D5}"/>
            </c:ext>
          </c:extLst>
        </c:ser>
        <c:ser>
          <c:idx val="1"/>
          <c:order val="1"/>
          <c:tx>
            <c:strRef>
              <c:f>Sheet3!$C$50</c:f>
              <c:strCache>
                <c:ptCount val="1"/>
                <c:pt idx="0">
                  <c:v>Overhead Dynamic Energy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Sheet3!$A$51:$A$75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Sheet3!$C$51:$C$75</c:f>
              <c:numCache>
                <c:formatCode>General</c:formatCode>
                <c:ptCount val="25"/>
                <c:pt idx="0">
                  <c:v>1.847334607E-2</c:v>
                </c:pt>
                <c:pt idx="1">
                  <c:v>6.4049335509999999E-2</c:v>
                </c:pt>
                <c:pt idx="2">
                  <c:v>4.065397917E-2</c:v>
                </c:pt>
                <c:pt idx="3">
                  <c:v>4.17799373E-2</c:v>
                </c:pt>
                <c:pt idx="4">
                  <c:v>2.328725743E-2</c:v>
                </c:pt>
                <c:pt idx="5">
                  <c:v>4.3536324789999997E-2</c:v>
                </c:pt>
                <c:pt idx="6">
                  <c:v>6.3523756030000003E-2</c:v>
                </c:pt>
                <c:pt idx="7">
                  <c:v>3.57670925E-2</c:v>
                </c:pt>
                <c:pt idx="8">
                  <c:v>4.3536324789999997E-2</c:v>
                </c:pt>
                <c:pt idx="9">
                  <c:v>6.4337531089999997E-2</c:v>
                </c:pt>
                <c:pt idx="10">
                  <c:v>6.9167743399999995E-2</c:v>
                </c:pt>
                <c:pt idx="11">
                  <c:v>6.7961332989999998E-2</c:v>
                </c:pt>
                <c:pt idx="12">
                  <c:v>1.847334607E-2</c:v>
                </c:pt>
                <c:pt idx="13">
                  <c:v>2.328725743E-2</c:v>
                </c:pt>
                <c:pt idx="14">
                  <c:v>3.57670925E-2</c:v>
                </c:pt>
                <c:pt idx="15">
                  <c:v>1.847334607E-2</c:v>
                </c:pt>
                <c:pt idx="16">
                  <c:v>4.200468769E-2</c:v>
                </c:pt>
                <c:pt idx="18">
                  <c:v>2.1768162390000002E-2</c:v>
                </c:pt>
                <c:pt idx="19">
                  <c:v>2.437515149E-2</c:v>
                </c:pt>
                <c:pt idx="20">
                  <c:v>2.1768162390000002E-2</c:v>
                </c:pt>
                <c:pt idx="21">
                  <c:v>2.177442164E-2</c:v>
                </c:pt>
                <c:pt idx="22">
                  <c:v>2.2389412890000002E-2</c:v>
                </c:pt>
                <c:pt idx="24">
                  <c:v>4.2441600000000003E-2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5-435A-B3DE-E8368C51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0721119"/>
        <c:axId val="330797695"/>
      </c:barChart>
      <c:catAx>
        <c:axId val="33072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797695"/>
        <c:crosses val="autoZero"/>
        <c:auto val="1"/>
        <c:lblAlgn val="ctr"/>
        <c:lblOffset val="50"/>
        <c:noMultiLvlLbl val="0"/>
      </c:catAx>
      <c:valAx>
        <c:axId val="3307976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7211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5841455941356"/>
          <c:y val="0.16559205437158189"/>
          <c:w val="0.81580725683885691"/>
          <c:h val="0.51543219259754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Sheet3!$B$82</c:f>
              <c:strCache>
                <c:ptCount val="1"/>
                <c:pt idx="0">
                  <c:v>Dynamic Energy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Sheet3!$A$83:$A$107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Sheet3!$B$83:$B$107</c:f>
              <c:numCache>
                <c:formatCode>General</c:formatCode>
                <c:ptCount val="25"/>
                <c:pt idx="0">
                  <c:v>0.89625600000000005</c:v>
                </c:pt>
                <c:pt idx="1">
                  <c:v>0.65827999999999998</c:v>
                </c:pt>
                <c:pt idx="2">
                  <c:v>0.707036</c:v>
                </c:pt>
                <c:pt idx="3">
                  <c:v>0.84293600000000002</c:v>
                </c:pt>
                <c:pt idx="4">
                  <c:v>0.76927900000000005</c:v>
                </c:pt>
                <c:pt idx="5">
                  <c:v>0.80873799999999996</c:v>
                </c:pt>
                <c:pt idx="6">
                  <c:v>0.72885500000000003</c:v>
                </c:pt>
                <c:pt idx="7">
                  <c:v>0.4621265</c:v>
                </c:pt>
                <c:pt idx="8">
                  <c:v>0.78181999999999996</c:v>
                </c:pt>
                <c:pt idx="9">
                  <c:v>0.71623820000000005</c:v>
                </c:pt>
                <c:pt idx="10">
                  <c:v>0.78172900000000001</c:v>
                </c:pt>
                <c:pt idx="11">
                  <c:v>0.76880660000000001</c:v>
                </c:pt>
                <c:pt idx="12">
                  <c:v>0.76469852299999996</c:v>
                </c:pt>
                <c:pt idx="13">
                  <c:v>0.80265987000000005</c:v>
                </c:pt>
                <c:pt idx="14">
                  <c:v>0.74985623999999995</c:v>
                </c:pt>
                <c:pt idx="15">
                  <c:v>0.89269847000000002</c:v>
                </c:pt>
                <c:pt idx="16">
                  <c:v>0.75825083770000001</c:v>
                </c:pt>
                <c:pt idx="18">
                  <c:v>0.90378800000000004</c:v>
                </c:pt>
                <c:pt idx="19">
                  <c:v>0.94447599999999998</c:v>
                </c:pt>
                <c:pt idx="20">
                  <c:v>0.90536000000000005</c:v>
                </c:pt>
                <c:pt idx="21">
                  <c:v>0.93745100000000003</c:v>
                </c:pt>
                <c:pt idx="22">
                  <c:v>0.92276875000000003</c:v>
                </c:pt>
                <c:pt idx="24">
                  <c:v>0.79115442020000004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8-48A8-B490-73D80FE270C5}"/>
            </c:ext>
          </c:extLst>
        </c:ser>
        <c:ser>
          <c:idx val="1"/>
          <c:order val="1"/>
          <c:tx>
            <c:strRef>
              <c:f>Sheet3!$C$82</c:f>
              <c:strCache>
                <c:ptCount val="1"/>
                <c:pt idx="0">
                  <c:v>Overhead Dynamic Energy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Sheet3!$A$83:$A$107</c:f>
              <c:strCache>
                <c:ptCount val="25"/>
                <c:pt idx="0">
                  <c:v>BFS</c:v>
                </c:pt>
                <c:pt idx="1">
                  <c:v>BTREE</c:v>
                </c:pt>
                <c:pt idx="2">
                  <c:v>GUASSIAN</c:v>
                </c:pt>
                <c:pt idx="3">
                  <c:v>MUM</c:v>
                </c:pt>
                <c:pt idx="4">
                  <c:v>NW</c:v>
                </c:pt>
                <c:pt idx="5">
                  <c:v>SRAD</c:v>
                </c:pt>
                <c:pt idx="6">
                  <c:v>SAD</c:v>
                </c:pt>
                <c:pt idx="7">
                  <c:v>VECTORADD</c:v>
                </c:pt>
                <c:pt idx="8">
                  <c:v>REDUCTION</c:v>
                </c:pt>
                <c:pt idx="9">
                  <c:v>BACKPROB</c:v>
                </c:pt>
                <c:pt idx="10">
                  <c:v>HEARTWALL</c:v>
                </c:pt>
                <c:pt idx="11">
                  <c:v>STO</c:v>
                </c:pt>
                <c:pt idx="12">
                  <c:v>AlexNet[CNN]</c:v>
                </c:pt>
                <c:pt idx="13">
                  <c:v>SqueezeNet[CNN]</c:v>
                </c:pt>
                <c:pt idx="14">
                  <c:v>CifarNet[CNN]</c:v>
                </c:pt>
                <c:pt idx="15">
                  <c:v>GRU[RNN]</c:v>
                </c:pt>
                <c:pt idx="16">
                  <c:v>AVG</c:v>
                </c:pt>
                <c:pt idx="18">
                  <c:v>LIB</c:v>
                </c:pt>
                <c:pt idx="19">
                  <c:v>SGEMM</c:v>
                </c:pt>
                <c:pt idx="20">
                  <c:v>BLACHSCHOLES</c:v>
                </c:pt>
                <c:pt idx="21">
                  <c:v>WP</c:v>
                </c:pt>
                <c:pt idx="22">
                  <c:v>AVG</c:v>
                </c:pt>
                <c:pt idx="24">
                  <c:v>AVG</c:v>
                </c:pt>
              </c:strCache>
            </c:strRef>
          </c:cat>
          <c:val>
            <c:numRef>
              <c:f>Sheet3!$C$83:$C$107</c:f>
              <c:numCache>
                <c:formatCode>General</c:formatCode>
                <c:ptCount val="25"/>
                <c:pt idx="0">
                  <c:v>1.847334607E-2</c:v>
                </c:pt>
                <c:pt idx="1">
                  <c:v>6.4049335509999999E-2</c:v>
                </c:pt>
                <c:pt idx="2">
                  <c:v>4.065397917E-2</c:v>
                </c:pt>
                <c:pt idx="3">
                  <c:v>4.17799373E-2</c:v>
                </c:pt>
                <c:pt idx="4">
                  <c:v>2.328725743E-2</c:v>
                </c:pt>
                <c:pt idx="5">
                  <c:v>4.3536324789999997E-2</c:v>
                </c:pt>
                <c:pt idx="6">
                  <c:v>6.3523756030000003E-2</c:v>
                </c:pt>
                <c:pt idx="7">
                  <c:v>3.57670925E-2</c:v>
                </c:pt>
                <c:pt idx="8">
                  <c:v>4.3536324789999997E-2</c:v>
                </c:pt>
                <c:pt idx="9">
                  <c:v>6.4337531089999997E-2</c:v>
                </c:pt>
                <c:pt idx="10">
                  <c:v>6.9167743399999995E-2</c:v>
                </c:pt>
                <c:pt idx="11">
                  <c:v>6.7961332989999998E-2</c:v>
                </c:pt>
                <c:pt idx="12">
                  <c:v>1.847334607E-2</c:v>
                </c:pt>
                <c:pt idx="13">
                  <c:v>3.57670925E-2</c:v>
                </c:pt>
                <c:pt idx="14">
                  <c:v>4.3536324789999997E-2</c:v>
                </c:pt>
                <c:pt idx="15">
                  <c:v>1.847334607E-2</c:v>
                </c:pt>
                <c:pt idx="16">
                  <c:v>4.4754770999999999E-2</c:v>
                </c:pt>
                <c:pt idx="18">
                  <c:v>2.1768162390000002E-2</c:v>
                </c:pt>
                <c:pt idx="19">
                  <c:v>2.437515149E-2</c:v>
                </c:pt>
                <c:pt idx="20">
                  <c:v>2.1768162390000002E-2</c:v>
                </c:pt>
                <c:pt idx="21">
                  <c:v>2.177442164E-2</c:v>
                </c:pt>
                <c:pt idx="22">
                  <c:v>2.216732913E-2</c:v>
                </c:pt>
                <c:pt idx="24">
                  <c:v>4.3225481000000003E-2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8-48A8-B490-73D80FE2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8131359"/>
        <c:axId val="328401087"/>
      </c:barChart>
      <c:catAx>
        <c:axId val="25813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01087"/>
        <c:crosses val="autoZero"/>
        <c:auto val="1"/>
        <c:lblAlgn val="ctr"/>
        <c:lblOffset val="50"/>
        <c:noMultiLvlLbl val="0"/>
      </c:catAx>
      <c:valAx>
        <c:axId val="3284010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3135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0.21654</cdr:x>
      <cdr:y>0.03845</cdr:y>
    </cdr:from>
    <cdr:to>
      <cdr:x>0.33465</cdr:x>
      <cdr:y>0.1265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20C70E0-D614-A540-8FB9-880A40C8BD69}"/>
            </a:ext>
          </a:extLst>
        </cdr:cNvPr>
        <cdr:cNvSpPr/>
      </cdr:nvSpPr>
      <cdr:spPr>
        <a:xfrm xmlns:a="http://schemas.openxmlformats.org/drawingml/2006/main">
          <a:off x="2095500" y="171081"/>
          <a:ext cx="1143000" cy="3916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E345-0A93-404D-82FF-CC251B48ABD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5D66-CBA6-4F4D-B0C9-C7590872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8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3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3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1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to put more stuff here… A lot of white space…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7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575"/>
            <a:ext cx="12192000" cy="725543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0679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951"/>
            <a:ext cx="10515600" cy="5290058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6343B1-1D43-41CA-91DE-9FFD155BF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200" y="618827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816EA-B1D6-446E-9B61-7542DDA40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3800" y="6321856"/>
            <a:ext cx="1600200" cy="3424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20EE9-EB7D-4C29-BF36-04958DF08BB1}"/>
              </a:ext>
            </a:extLst>
          </p:cNvPr>
          <p:cNvCxnSpPr/>
          <p:nvPr userDrawn="1"/>
        </p:nvCxnSpPr>
        <p:spPr>
          <a:xfrm>
            <a:off x="824200" y="6833120"/>
            <a:ext cx="2324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65277-9C22-4208-90B0-0C68F233F065}"/>
              </a:ext>
            </a:extLst>
          </p:cNvPr>
          <p:cNvCxnSpPr>
            <a:cxnSpLocks/>
          </p:cNvCxnSpPr>
          <p:nvPr userDrawn="1"/>
        </p:nvCxnSpPr>
        <p:spPr>
          <a:xfrm flipV="1">
            <a:off x="3148300" y="6223520"/>
            <a:ext cx="0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76F235-443B-420F-A072-0243CEAA7660}"/>
              </a:ext>
            </a:extLst>
          </p:cNvPr>
          <p:cNvCxnSpPr>
            <a:cxnSpLocks/>
          </p:cNvCxnSpPr>
          <p:nvPr userDrawn="1"/>
        </p:nvCxnSpPr>
        <p:spPr>
          <a:xfrm>
            <a:off x="3148300" y="6223520"/>
            <a:ext cx="8205500" cy="248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272527-91D0-470C-A1DF-AD67D406F7F9}"/>
              </a:ext>
            </a:extLst>
          </p:cNvPr>
          <p:cNvSpPr/>
          <p:nvPr userDrawn="1"/>
        </p:nvSpPr>
        <p:spPr>
          <a:xfrm>
            <a:off x="3352813" y="6321856"/>
            <a:ext cx="56387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CORF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: 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C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oalescing 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O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perand 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R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egister 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F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ile for GPUs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EC239-37F3-C941-8114-7734A653E01F}"/>
              </a:ext>
            </a:extLst>
          </p:cNvPr>
          <p:cNvSpPr txBox="1"/>
          <p:nvPr userDrawn="1"/>
        </p:nvSpPr>
        <p:spPr>
          <a:xfrm>
            <a:off x="11153264" y="6400412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36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2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0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12" y="699900"/>
            <a:ext cx="11278731" cy="11024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CORF</a:t>
            </a:r>
            <a:r>
              <a:rPr lang="en-US" sz="4000" dirty="0">
                <a:latin typeface="+mn-lt"/>
              </a:rPr>
              <a:t>: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4000" dirty="0">
                <a:latin typeface="+mn-lt"/>
              </a:rPr>
              <a:t>oalescing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4000" dirty="0">
                <a:latin typeface="+mn-lt"/>
              </a:rPr>
              <a:t>perand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sz="4000" dirty="0">
                <a:latin typeface="+mn-lt"/>
              </a:rPr>
              <a:t>egister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4000" dirty="0">
                <a:latin typeface="+mn-lt"/>
              </a:rPr>
              <a:t>ile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for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GPUs</a:t>
            </a:r>
          </a:p>
        </p:txBody>
      </p:sp>
      <p:sp>
        <p:nvSpPr>
          <p:cNvPr id="4" name="AutoShape 2" descr="mage result for georgia buzz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03" y="5016850"/>
            <a:ext cx="1950177" cy="878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CAC59-0389-4B46-8677-0D8610FA4F76}"/>
              </a:ext>
            </a:extLst>
          </p:cNvPr>
          <p:cNvSpPr/>
          <p:nvPr/>
        </p:nvSpPr>
        <p:spPr>
          <a:xfrm>
            <a:off x="1572635" y="2875932"/>
            <a:ext cx="46090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Hodjat Asghari </a:t>
            </a:r>
            <a:r>
              <a:rPr lang="en-US" sz="3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Esfeden</a:t>
            </a:r>
            <a:endParaRPr lang="en-US" sz="3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F3E84-EE3E-47FD-B49B-C5B6CA8C5629}"/>
              </a:ext>
            </a:extLst>
          </p:cNvPr>
          <p:cNvSpPr/>
          <p:nvPr/>
        </p:nvSpPr>
        <p:spPr>
          <a:xfrm>
            <a:off x="7198826" y="2879776"/>
            <a:ext cx="34115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Farzad </a:t>
            </a:r>
            <a:r>
              <a:rPr lang="en-US" sz="30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Khorasani</a:t>
            </a:r>
            <a:endParaRPr lang="en-US" sz="3000" b="1" dirty="0">
              <a:solidFill>
                <a:srgbClr val="00206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D3D82-0C5A-431B-A4AB-8C75C62B27F6}"/>
              </a:ext>
            </a:extLst>
          </p:cNvPr>
          <p:cNvSpPr/>
          <p:nvPr/>
        </p:nvSpPr>
        <p:spPr>
          <a:xfrm>
            <a:off x="4231632" y="3429000"/>
            <a:ext cx="251011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Daniel Wong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A78717-CC06-48F0-BA17-A3BE87149896}"/>
              </a:ext>
            </a:extLst>
          </p:cNvPr>
          <p:cNvSpPr/>
          <p:nvPr/>
        </p:nvSpPr>
        <p:spPr>
          <a:xfrm>
            <a:off x="1547788" y="3429000"/>
            <a:ext cx="24913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Hyeran</a:t>
            </a:r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 Jeon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0D48F-33C4-4054-B4EA-4C4149C464C0}"/>
              </a:ext>
            </a:extLst>
          </p:cNvPr>
          <p:cNvSpPr/>
          <p:nvPr/>
        </p:nvSpPr>
        <p:spPr>
          <a:xfrm>
            <a:off x="6862867" y="3429000"/>
            <a:ext cx="381880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Nael</a:t>
            </a:r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 Abu-</a:t>
            </a:r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Ghazaleh</a:t>
            </a:r>
            <a:endParaRPr lang="en-US" sz="3000" b="1" dirty="0">
              <a:solidFill>
                <a:srgbClr val="00206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AFC180-0367-4DF6-AFE2-890A9297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8" y="5016849"/>
            <a:ext cx="4391247" cy="8782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8FC2DD-9DC3-427D-9CBE-1A858AC7F0B4}"/>
              </a:ext>
            </a:extLst>
          </p:cNvPr>
          <p:cNvSpPr/>
          <p:nvPr/>
        </p:nvSpPr>
        <p:spPr>
          <a:xfrm>
            <a:off x="78455" y="6405484"/>
            <a:ext cx="12035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24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Architectural Support for Programming Languages and Operating Systems – ASPLOS 2019</a:t>
            </a:r>
            <a:endParaRPr lang="en-US" sz="540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EB5C1-A83C-114C-883B-1C458186A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88" y="5182445"/>
            <a:ext cx="2925779" cy="5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66C-3023-EE45-A108-D313F118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79"/>
            <a:ext cx="10515600" cy="711321"/>
          </a:xfrm>
        </p:spPr>
        <p:txBody>
          <a:bodyPr/>
          <a:lstStyle/>
          <a:p>
            <a:r>
              <a:rPr lang="en-US" sz="3600" dirty="0">
                <a:latin typeface="LinLibertineT"/>
              </a:rPr>
              <a:t>CORF: Compile Time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E64E-9709-724C-87AE-D9955D37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2900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Identifying exclusive common pairs</a:t>
            </a:r>
          </a:p>
          <a:p>
            <a:pPr lvl="1"/>
            <a:r>
              <a:rPr lang="en-US" sz="2000" dirty="0">
                <a:latin typeface="LinLibertineT"/>
              </a:rPr>
              <a:t>Profiling the frequency of register pairs in order</a:t>
            </a:r>
          </a:p>
          <a:p>
            <a:pPr marL="457200" lvl="1" indent="0">
              <a:buNone/>
            </a:pPr>
            <a:r>
              <a:rPr lang="en-US" sz="2000" dirty="0">
                <a:latin typeface="LinLibertineT"/>
              </a:rPr>
              <a:t>to build a Register Affinity Graph</a:t>
            </a:r>
          </a:p>
          <a:p>
            <a:pPr marL="457200" lvl="1" indent="0">
              <a:buNone/>
            </a:pPr>
            <a:endParaRPr lang="en-US" sz="2000" dirty="0">
              <a:latin typeface="LinLibertineT"/>
            </a:endParaRPr>
          </a:p>
          <a:p>
            <a:pPr lvl="1"/>
            <a:r>
              <a:rPr lang="en-US" sz="2000" dirty="0">
                <a:latin typeface="LinLibertineT"/>
              </a:rPr>
              <a:t>Remove edges of the registers that have more than</a:t>
            </a:r>
          </a:p>
          <a:p>
            <a:pPr marL="457200" lvl="1" indent="0">
              <a:buNone/>
            </a:pPr>
            <a:r>
              <a:rPr lang="en-US" sz="2000" dirty="0">
                <a:latin typeface="LinLibertineT"/>
              </a:rPr>
              <a:t>one edge to identify exclusive common pairs</a:t>
            </a:r>
          </a:p>
          <a:p>
            <a:pPr marL="457200" lvl="1" indent="0">
              <a:buNone/>
            </a:pPr>
            <a:endParaRPr lang="en-US" sz="2000" dirty="0">
              <a:latin typeface="LinLibertineT"/>
            </a:endParaRPr>
          </a:p>
          <a:p>
            <a:pPr marL="457200" lvl="1" indent="0">
              <a:buNone/>
            </a:pPr>
            <a:endParaRPr lang="en-US" sz="20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  Passing compiler-assisted helps to the hardware</a:t>
            </a:r>
          </a:p>
          <a:p>
            <a:pPr lvl="1"/>
            <a:r>
              <a:rPr lang="en-US" sz="2000" dirty="0">
                <a:latin typeface="LinLibertineT"/>
              </a:rPr>
              <a:t>Set of exclusive register pairs identified by the compiler are annotated in the executable’s preamble of a kernel</a:t>
            </a:r>
          </a:p>
          <a:p>
            <a:pPr lvl="1"/>
            <a:endParaRPr lang="en-US" sz="2000" dirty="0">
              <a:latin typeface="LinLibertineT"/>
            </a:endParaRPr>
          </a:p>
          <a:p>
            <a:pPr marL="457200" lvl="1" indent="0">
              <a:buNone/>
            </a:pPr>
            <a:endParaRPr lang="en-US" sz="2000" dirty="0">
              <a:latin typeface="LinLibertineT"/>
            </a:endParaRPr>
          </a:p>
          <a:p>
            <a:pPr lvl="1"/>
            <a:endParaRPr lang="en-US" sz="2000" dirty="0">
              <a:latin typeface="LinLibertineT"/>
            </a:endParaRPr>
          </a:p>
          <a:p>
            <a:pPr marL="457200" lvl="1" indent="0">
              <a:buNone/>
            </a:pPr>
            <a:r>
              <a:rPr lang="en-US" sz="2000" dirty="0">
                <a:latin typeface="LinLibertineT"/>
              </a:rPr>
              <a:t> </a:t>
            </a:r>
          </a:p>
          <a:p>
            <a:pPr lvl="1"/>
            <a:endParaRPr lang="en-US" sz="2000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F567-01D6-2B46-A3D3-86FF60BD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6F33B1-1F03-804A-AB0D-F7E7556F9722}"/>
              </a:ext>
            </a:extLst>
          </p:cNvPr>
          <p:cNvSpPr/>
          <p:nvPr/>
        </p:nvSpPr>
        <p:spPr>
          <a:xfrm>
            <a:off x="6934200" y="1313688"/>
            <a:ext cx="4287522" cy="1810512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E4A04-C1AF-1C44-A2BF-603573B4A17F}"/>
              </a:ext>
            </a:extLst>
          </p:cNvPr>
          <p:cNvSpPr txBox="1"/>
          <p:nvPr/>
        </p:nvSpPr>
        <p:spPr>
          <a:xfrm>
            <a:off x="9792444" y="1693040"/>
            <a:ext cx="742511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(r1, r3)</a:t>
            </a:r>
          </a:p>
          <a:p>
            <a:pPr algn="ctr"/>
            <a:r>
              <a:rPr lang="en-US" sz="1400" b="1" strike="sngStrike">
                <a:solidFill>
                  <a:schemeClr val="bg2">
                    <a:lumMod val="50000"/>
                  </a:schemeClr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r1, r2</a:t>
            </a:r>
            <a:b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</a:br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(</a:t>
            </a:r>
            <a:r>
              <a:rPr lang="en-US" sz="1400" b="1">
                <a:latin typeface="Arial" charset="0"/>
                <a:ea typeface="Tahoma" panose="020B0604030504040204" pitchFamily="34" charset="0"/>
                <a:cs typeface="Arial" charset="0"/>
              </a:rPr>
              <a:t>r2, </a:t>
            </a:r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r4)</a:t>
            </a:r>
            <a:b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</a:br>
            <a:r>
              <a:rPr lang="en-US" sz="1400" b="1" strike="sngStrik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r1, r4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8DF35-C43A-404C-819F-E493EE9812B6}"/>
              </a:ext>
            </a:extLst>
          </p:cNvPr>
          <p:cNvSpPr txBox="1"/>
          <p:nvPr/>
        </p:nvSpPr>
        <p:spPr>
          <a:xfrm>
            <a:off x="6934200" y="2839988"/>
            <a:ext cx="42875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Compile 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A9ED36-D82C-E74B-9794-05DA48B11629}"/>
              </a:ext>
            </a:extLst>
          </p:cNvPr>
          <p:cNvCxnSpPr>
            <a:cxnSpLocks/>
          </p:cNvCxnSpPr>
          <p:nvPr/>
        </p:nvCxnSpPr>
        <p:spPr>
          <a:xfrm>
            <a:off x="6934200" y="2815602"/>
            <a:ext cx="42875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D05C68-7695-AC41-82F2-37B1D01CC658}"/>
              </a:ext>
            </a:extLst>
          </p:cNvPr>
          <p:cNvSpPr/>
          <p:nvPr/>
        </p:nvSpPr>
        <p:spPr>
          <a:xfrm>
            <a:off x="7036497" y="1374728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/>
              <a:t>Profile Register Pairings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59086B-AD26-7047-9F44-A19CFBC77B6F}"/>
              </a:ext>
            </a:extLst>
          </p:cNvPr>
          <p:cNvSpPr/>
          <p:nvPr/>
        </p:nvSpPr>
        <p:spPr>
          <a:xfrm>
            <a:off x="9204960" y="1374728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200" b="1"/>
              <a:t>Common Pairs Identification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106FE1-DEF3-7745-9076-2D24D44D3FF4}"/>
              </a:ext>
            </a:extLst>
          </p:cNvPr>
          <p:cNvSpPr txBox="1"/>
          <p:nvPr/>
        </p:nvSpPr>
        <p:spPr>
          <a:xfrm>
            <a:off x="8075579" y="214302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A8615-48A2-3F48-8645-CC5F00E14C69}"/>
              </a:ext>
            </a:extLst>
          </p:cNvPr>
          <p:cNvSpPr txBox="1"/>
          <p:nvPr/>
        </p:nvSpPr>
        <p:spPr>
          <a:xfrm>
            <a:off x="7534351" y="2080657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9993E6-E69D-DA42-B181-1C3F1BD5F6A8}"/>
              </a:ext>
            </a:extLst>
          </p:cNvPr>
          <p:cNvSpPr txBox="1"/>
          <p:nvPr/>
        </p:nvSpPr>
        <p:spPr>
          <a:xfrm>
            <a:off x="7753502" y="2162191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518E0-D73A-6D4A-8A39-E36836557EAF}"/>
              </a:ext>
            </a:extLst>
          </p:cNvPr>
          <p:cNvSpPr txBox="1"/>
          <p:nvPr/>
        </p:nvSpPr>
        <p:spPr>
          <a:xfrm>
            <a:off x="7927447" y="172085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0D82E0-73D3-3246-9297-C9D646541A68}"/>
              </a:ext>
            </a:extLst>
          </p:cNvPr>
          <p:cNvSpPr/>
          <p:nvPr/>
        </p:nvSpPr>
        <p:spPr>
          <a:xfrm>
            <a:off x="7512524" y="2328706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F0E704-66FE-D242-BD9B-9C176F4C24D0}"/>
              </a:ext>
            </a:extLst>
          </p:cNvPr>
          <p:cNvSpPr/>
          <p:nvPr/>
        </p:nvSpPr>
        <p:spPr>
          <a:xfrm>
            <a:off x="7512524" y="1770689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479CB2-0B00-B04E-AF8A-A29CB31979E9}"/>
              </a:ext>
            </a:extLst>
          </p:cNvPr>
          <p:cNvSpPr/>
          <p:nvPr/>
        </p:nvSpPr>
        <p:spPr>
          <a:xfrm>
            <a:off x="8121716" y="1770689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2D6327-F45B-4746-9C08-077827CAAEC0}"/>
              </a:ext>
            </a:extLst>
          </p:cNvPr>
          <p:cNvSpPr/>
          <p:nvPr/>
        </p:nvSpPr>
        <p:spPr>
          <a:xfrm>
            <a:off x="8121716" y="2328706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0844B-B3BA-1B44-A355-5B54F846B576}"/>
              </a:ext>
            </a:extLst>
          </p:cNvPr>
          <p:cNvCxnSpPr>
            <a:stCxn id="21" idx="6"/>
            <a:endCxn id="22" idx="2"/>
          </p:cNvCxnSpPr>
          <p:nvPr/>
        </p:nvCxnSpPr>
        <p:spPr>
          <a:xfrm>
            <a:off x="7832564" y="1930709"/>
            <a:ext cx="289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1DC625-8E42-794C-A1AB-DB16DCCCE49E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7672544" y="2090729"/>
            <a:ext cx="0" cy="237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BF8C82-9D15-4D49-8E83-88D1FA44AF66}"/>
              </a:ext>
            </a:extLst>
          </p:cNvPr>
          <p:cNvCxnSpPr>
            <a:cxnSpLocks/>
            <a:stCxn id="21" idx="5"/>
            <a:endCxn id="23" idx="1"/>
          </p:cNvCxnSpPr>
          <p:nvPr/>
        </p:nvCxnSpPr>
        <p:spPr>
          <a:xfrm>
            <a:off x="7785695" y="2043860"/>
            <a:ext cx="382890" cy="331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A28007-1CB2-C045-821E-E67A60AEAB9F}"/>
              </a:ext>
            </a:extLst>
          </p:cNvPr>
          <p:cNvCxnSpPr>
            <a:cxnSpLocks/>
            <a:stCxn id="22" idx="3"/>
            <a:endCxn id="20" idx="7"/>
          </p:cNvCxnSpPr>
          <p:nvPr/>
        </p:nvCxnSpPr>
        <p:spPr>
          <a:xfrm flipH="1">
            <a:off x="7785695" y="2043860"/>
            <a:ext cx="382890" cy="331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703271D-6178-E24D-A6C0-5E878CE226E1}"/>
              </a:ext>
            </a:extLst>
          </p:cNvPr>
          <p:cNvSpPr/>
          <p:nvPr/>
        </p:nvSpPr>
        <p:spPr>
          <a:xfrm>
            <a:off x="8876941" y="1870014"/>
            <a:ext cx="560603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62A5-07D0-AD47-8CEA-22DAC40F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LinLibertineT"/>
              </a:rPr>
              <a:t>CORF: Run Time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07906-E7E4-BA4A-8134-962D1DC9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During run time, CORF packs the identified register pairs into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same physical register entry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(r1, r3) do not fit in a single physical register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Coalescing opportunities are identified using the Renaming Table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 two source operands reside in the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same physical register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accesses are coalesced 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CORF coalescing opportunities are limited to registers stored within the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same physical register entry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43AF6-8143-F340-AE97-AA1DCB8A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D3229E-A690-154F-B21C-8E279622BD2E}"/>
              </a:ext>
            </a:extLst>
          </p:cNvPr>
          <p:cNvSpPr/>
          <p:nvPr/>
        </p:nvSpPr>
        <p:spPr>
          <a:xfrm>
            <a:off x="9144000" y="958341"/>
            <a:ext cx="2058352" cy="1810512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EEF5E-B289-8541-974E-C08F54BEEAAB}"/>
              </a:ext>
            </a:extLst>
          </p:cNvPr>
          <p:cNvSpPr txBox="1"/>
          <p:nvPr/>
        </p:nvSpPr>
        <p:spPr>
          <a:xfrm>
            <a:off x="8965503" y="2472869"/>
            <a:ext cx="22270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Execution time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E7A15369-C57C-E04C-8964-6263E4AF8707}"/>
              </a:ext>
            </a:extLst>
          </p:cNvPr>
          <p:cNvSpPr/>
          <p:nvPr/>
        </p:nvSpPr>
        <p:spPr>
          <a:xfrm>
            <a:off x="9214660" y="1019381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/>
              <a:t>CORF RF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9B5F6-10BA-6140-AC89-D139CFDA85A4}"/>
              </a:ext>
            </a:extLst>
          </p:cNvPr>
          <p:cNvSpPr/>
          <p:nvPr/>
        </p:nvSpPr>
        <p:spPr>
          <a:xfrm>
            <a:off x="10205289" y="1529865"/>
            <a:ext cx="457200" cy="250257"/>
          </a:xfrm>
          <a:prstGeom prst="rect">
            <a:avLst/>
          </a:prstGeom>
          <a:solidFill>
            <a:srgbClr val="8C62BA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616FD-E34F-7848-A261-8C38B457B8BB}"/>
              </a:ext>
            </a:extLst>
          </p:cNvPr>
          <p:cNvSpPr/>
          <p:nvPr/>
        </p:nvSpPr>
        <p:spPr>
          <a:xfrm>
            <a:off x="9748089" y="2037561"/>
            <a:ext cx="9144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9C724-3F1B-164A-86FB-04F729ADC123}"/>
              </a:ext>
            </a:extLst>
          </p:cNvPr>
          <p:cNvSpPr/>
          <p:nvPr/>
        </p:nvSpPr>
        <p:spPr>
          <a:xfrm>
            <a:off x="9748089" y="1780386"/>
            <a:ext cx="914400" cy="250257"/>
          </a:xfrm>
          <a:prstGeom prst="rect">
            <a:avLst/>
          </a:prstGeom>
          <a:solidFill>
            <a:srgbClr val="CCBCE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667A8-3C82-FD40-AFB5-9E1A98AE14C2}"/>
              </a:ext>
            </a:extLst>
          </p:cNvPr>
          <p:cNvSpPr/>
          <p:nvPr/>
        </p:nvSpPr>
        <p:spPr>
          <a:xfrm>
            <a:off x="9748089" y="1529865"/>
            <a:ext cx="457200" cy="250257"/>
          </a:xfrm>
          <a:prstGeom prst="rect">
            <a:avLst/>
          </a:prstGeom>
          <a:solidFill>
            <a:srgbClr val="8C62BA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4E6636-3E9A-B541-922F-35D3D71E90AE}"/>
              </a:ext>
            </a:extLst>
          </p:cNvPr>
          <p:cNvSpPr/>
          <p:nvPr/>
        </p:nvSpPr>
        <p:spPr>
          <a:xfrm>
            <a:off x="9976689" y="1273566"/>
            <a:ext cx="6858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5547C-ED81-704F-B4E4-11F7C68438FF}"/>
              </a:ext>
            </a:extLst>
          </p:cNvPr>
          <p:cNvSpPr/>
          <p:nvPr/>
        </p:nvSpPr>
        <p:spPr>
          <a:xfrm>
            <a:off x="9748089" y="1273566"/>
            <a:ext cx="228600" cy="250257"/>
          </a:xfrm>
          <a:prstGeom prst="rect">
            <a:avLst/>
          </a:prstGeom>
          <a:solidFill>
            <a:srgbClr val="CCBCE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16419F-437C-CF42-AF6F-3C7456FB59A7}"/>
              </a:ext>
            </a:extLst>
          </p:cNvPr>
          <p:cNvCxnSpPr>
            <a:cxnSpLocks/>
          </p:cNvCxnSpPr>
          <p:nvPr/>
        </p:nvCxnSpPr>
        <p:spPr>
          <a:xfrm>
            <a:off x="9144000" y="2472869"/>
            <a:ext cx="20583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90FD552-A32D-BC40-BCCE-D19A1973B29F}"/>
              </a:ext>
            </a:extLst>
          </p:cNvPr>
          <p:cNvSpPr/>
          <p:nvPr/>
        </p:nvSpPr>
        <p:spPr>
          <a:xfrm>
            <a:off x="83820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What if a register is commonly accessed with two or more other registers?</a:t>
            </a:r>
          </a:p>
        </p:txBody>
      </p:sp>
    </p:spTree>
    <p:extLst>
      <p:ext uri="{BB962C8B-B14F-4D97-AF65-F5344CB8AC3E}">
        <p14:creationId xmlns:p14="http://schemas.microsoft.com/office/powerpoint/2010/main" val="4425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FA69-E024-4039-8CBF-8FA4EEC3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nLibertineT"/>
              </a:rPr>
              <a:t>CORF++: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EDD4-BC97-4F67-854A-1B8B2F24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2900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Instead of identifying </a:t>
            </a:r>
            <a:r>
              <a:rPr lang="en-US" sz="2400" i="1" dirty="0">
                <a:latin typeface="LinLibertineT"/>
              </a:rPr>
              <a:t>exclusive register pairs,</a:t>
            </a:r>
            <a:r>
              <a:rPr lang="en-US" sz="2400" dirty="0">
                <a:latin typeface="LinLibertineT"/>
              </a:rPr>
              <a:t> compiler solves a variant of graph coloring problem to simplify the allocation to </a:t>
            </a:r>
            <a:r>
              <a:rPr lang="en-US" sz="2400" i="1" dirty="0">
                <a:latin typeface="LinLibertineT"/>
              </a:rPr>
              <a:t>left</a:t>
            </a:r>
            <a:r>
              <a:rPr lang="en-US" sz="2400" dirty="0">
                <a:latin typeface="LinLibertineT"/>
              </a:rPr>
              <a:t> or </a:t>
            </a:r>
            <a:r>
              <a:rPr lang="en-US" sz="2400" i="1" dirty="0">
                <a:latin typeface="LinLibertineT"/>
              </a:rPr>
              <a:t>right</a:t>
            </a:r>
            <a:r>
              <a:rPr lang="en-US" sz="2400" dirty="0">
                <a:latin typeface="LinLibertineT"/>
              </a:rPr>
              <a:t>-aligning assignment</a:t>
            </a:r>
          </a:p>
          <a:p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During runtime, any left-aligned register is coalesce-able with any right-aligned register providing they don't overlap.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3E09AF3-630C-4450-833B-085CF2DD3683}"/>
              </a:ext>
            </a:extLst>
          </p:cNvPr>
          <p:cNvSpPr/>
          <p:nvPr/>
        </p:nvSpPr>
        <p:spPr>
          <a:xfrm>
            <a:off x="2905430" y="1832657"/>
            <a:ext cx="6391922" cy="1812511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3232D0F-FF9D-482C-A3C4-1A7081C5864A}"/>
              </a:ext>
            </a:extLst>
          </p:cNvPr>
          <p:cNvSpPr/>
          <p:nvPr/>
        </p:nvSpPr>
        <p:spPr>
          <a:xfrm>
            <a:off x="2516279" y="2116319"/>
            <a:ext cx="355834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Document 42">
            <a:extLst>
              <a:ext uri="{FF2B5EF4-FFF2-40B4-BE49-F238E27FC236}">
                <a16:creationId xmlns:a16="http://schemas.microsoft.com/office/drawing/2014/main" id="{9DE0AE76-60C7-4A36-BC55-98DED3F8D2B9}"/>
              </a:ext>
            </a:extLst>
          </p:cNvPr>
          <p:cNvSpPr/>
          <p:nvPr/>
        </p:nvSpPr>
        <p:spPr>
          <a:xfrm>
            <a:off x="1619633" y="1832657"/>
            <a:ext cx="896645" cy="922709"/>
          </a:xfrm>
          <a:prstGeom prst="flowChartDocument">
            <a:avLst/>
          </a:prstGeom>
          <a:solidFill>
            <a:srgbClr val="CCCCFF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Kernel Binary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8316B0-E55F-4B15-8B89-9098D690DFA6}"/>
              </a:ext>
            </a:extLst>
          </p:cNvPr>
          <p:cNvCxnSpPr>
            <a:cxnSpLocks/>
          </p:cNvCxnSpPr>
          <p:nvPr/>
        </p:nvCxnSpPr>
        <p:spPr>
          <a:xfrm flipH="1">
            <a:off x="7192957" y="1845777"/>
            <a:ext cx="2" cy="17993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2A6A4A-58EE-454D-978C-52E3747ECB05}"/>
              </a:ext>
            </a:extLst>
          </p:cNvPr>
          <p:cNvSpPr txBox="1"/>
          <p:nvPr/>
        </p:nvSpPr>
        <p:spPr>
          <a:xfrm>
            <a:off x="2895600" y="3352800"/>
            <a:ext cx="4164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Compile time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45050C-522A-44AD-8CC7-2F1625F50085}"/>
              </a:ext>
            </a:extLst>
          </p:cNvPr>
          <p:cNvCxnSpPr>
            <a:cxnSpLocks/>
          </p:cNvCxnSpPr>
          <p:nvPr/>
        </p:nvCxnSpPr>
        <p:spPr>
          <a:xfrm>
            <a:off x="2895600" y="3355555"/>
            <a:ext cx="6391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DDD9733-FCD3-4470-96D2-C95B9A4B7C1E}"/>
              </a:ext>
            </a:extLst>
          </p:cNvPr>
          <p:cNvSpPr txBox="1"/>
          <p:nvPr/>
        </p:nvSpPr>
        <p:spPr>
          <a:xfrm>
            <a:off x="7060503" y="3359573"/>
            <a:ext cx="22270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Execution time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52EF510-66E7-4646-9583-B104105F2105}"/>
              </a:ext>
            </a:extLst>
          </p:cNvPr>
          <p:cNvSpPr/>
          <p:nvPr/>
        </p:nvSpPr>
        <p:spPr>
          <a:xfrm>
            <a:off x="2983104" y="1901864"/>
            <a:ext cx="1920240" cy="1363650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/>
              <a:t>Register Affinity Graph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09AC764-BB09-489E-B64A-C0CB972EF3BA}"/>
              </a:ext>
            </a:extLst>
          </p:cNvPr>
          <p:cNvSpPr/>
          <p:nvPr/>
        </p:nvSpPr>
        <p:spPr>
          <a:xfrm>
            <a:off x="5152501" y="1901864"/>
            <a:ext cx="1920240" cy="1363650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/>
              <a:t>Alignment Identification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57919D2-02C4-43B4-92EA-A82F627C35D7}"/>
              </a:ext>
            </a:extLst>
          </p:cNvPr>
          <p:cNvSpPr/>
          <p:nvPr/>
        </p:nvSpPr>
        <p:spPr>
          <a:xfrm>
            <a:off x="7319490" y="1901864"/>
            <a:ext cx="1920240" cy="1363650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/>
              <a:t>Coalescing-Aware RF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8B17E5E-6EE1-4D63-88CF-E3C665ABA7E6}"/>
              </a:ext>
            </a:extLst>
          </p:cNvPr>
          <p:cNvSpPr/>
          <p:nvPr/>
        </p:nvSpPr>
        <p:spPr>
          <a:xfrm>
            <a:off x="4813924" y="2475524"/>
            <a:ext cx="576901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9A034F99-F24E-4C99-A822-754F59F56B6A}"/>
              </a:ext>
            </a:extLst>
          </p:cNvPr>
          <p:cNvSpPr/>
          <p:nvPr/>
        </p:nvSpPr>
        <p:spPr>
          <a:xfrm>
            <a:off x="6964456" y="2474488"/>
            <a:ext cx="594515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7D98AE-E408-4CD4-9079-0200907CF7B4}"/>
              </a:ext>
            </a:extLst>
          </p:cNvPr>
          <p:cNvSpPr/>
          <p:nvPr/>
        </p:nvSpPr>
        <p:spPr>
          <a:xfrm>
            <a:off x="8310119" y="2425063"/>
            <a:ext cx="457200" cy="250257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8DA733-C192-4C3E-9042-44B0210A5445}"/>
              </a:ext>
            </a:extLst>
          </p:cNvPr>
          <p:cNvSpPr/>
          <p:nvPr/>
        </p:nvSpPr>
        <p:spPr>
          <a:xfrm>
            <a:off x="7852919" y="2932759"/>
            <a:ext cx="9144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EFA6DC-4E52-48F5-B10D-D6C374E43293}"/>
              </a:ext>
            </a:extLst>
          </p:cNvPr>
          <p:cNvSpPr/>
          <p:nvPr/>
        </p:nvSpPr>
        <p:spPr>
          <a:xfrm>
            <a:off x="7853870" y="2924163"/>
            <a:ext cx="914400" cy="2502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1D0FDB-91B0-4032-A9AE-C361171CF664}"/>
              </a:ext>
            </a:extLst>
          </p:cNvPr>
          <p:cNvSpPr/>
          <p:nvPr/>
        </p:nvSpPr>
        <p:spPr>
          <a:xfrm>
            <a:off x="7852919" y="2425063"/>
            <a:ext cx="4572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9F2DA7-14A4-4E61-A125-450BB196D57F}"/>
              </a:ext>
            </a:extLst>
          </p:cNvPr>
          <p:cNvSpPr/>
          <p:nvPr/>
        </p:nvSpPr>
        <p:spPr>
          <a:xfrm>
            <a:off x="8081519" y="2168764"/>
            <a:ext cx="6858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003770-8646-48FD-AAEE-108975EE9C62}"/>
              </a:ext>
            </a:extLst>
          </p:cNvPr>
          <p:cNvSpPr/>
          <p:nvPr/>
        </p:nvSpPr>
        <p:spPr>
          <a:xfrm>
            <a:off x="7852919" y="2168764"/>
            <a:ext cx="2286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</a:t>
            </a:r>
          </a:p>
        </p:txBody>
      </p:sp>
      <p:pic>
        <p:nvPicPr>
          <p:cNvPr id="59" name="Picture 58" descr="A close up of a clock&#10;&#10;Description automatically generated">
            <a:extLst>
              <a:ext uri="{FF2B5EF4-FFF2-40B4-BE49-F238E27FC236}">
                <a16:creationId xmlns:a16="http://schemas.microsoft.com/office/drawing/2014/main" id="{20C93DC2-A7F0-4EB1-B28F-31158D2A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61" y="2078666"/>
            <a:ext cx="1689125" cy="113574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6B5AA2C-97B5-4402-9FA4-B4E1B106D98C}"/>
              </a:ext>
            </a:extLst>
          </p:cNvPr>
          <p:cNvSpPr/>
          <p:nvPr/>
        </p:nvSpPr>
        <p:spPr>
          <a:xfrm>
            <a:off x="7846670" y="2675322"/>
            <a:ext cx="4572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fa-IR" sz="1600" b="1" dirty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BAA9D4-3D24-48A3-889B-0CEB87C8C9A5}"/>
              </a:ext>
            </a:extLst>
          </p:cNvPr>
          <p:cNvSpPr/>
          <p:nvPr/>
        </p:nvSpPr>
        <p:spPr>
          <a:xfrm>
            <a:off x="8311070" y="2672829"/>
            <a:ext cx="457200" cy="250257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02CE2FD-E14D-4720-9123-B70B993C9A0F}"/>
              </a:ext>
            </a:extLst>
          </p:cNvPr>
          <p:cNvSpPr/>
          <p:nvPr/>
        </p:nvSpPr>
        <p:spPr>
          <a:xfrm>
            <a:off x="8081518" y="2179622"/>
            <a:ext cx="686751" cy="23940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4CB33C-482F-4824-A7A9-BD5C3BB16D22}"/>
              </a:ext>
            </a:extLst>
          </p:cNvPr>
          <p:cNvSpPr/>
          <p:nvPr/>
        </p:nvSpPr>
        <p:spPr>
          <a:xfrm>
            <a:off x="5669885" y="2175710"/>
            <a:ext cx="442762" cy="2502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Left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4BEF9-0B54-45CA-9386-BDA6CF7BF3CC}"/>
              </a:ext>
            </a:extLst>
          </p:cNvPr>
          <p:cNvSpPr/>
          <p:nvPr/>
        </p:nvSpPr>
        <p:spPr>
          <a:xfrm>
            <a:off x="5669885" y="2432740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2BC5A1-3E8D-48BA-A756-3C44F7D3CAA2}"/>
              </a:ext>
            </a:extLst>
          </p:cNvPr>
          <p:cNvSpPr/>
          <p:nvPr/>
        </p:nvSpPr>
        <p:spPr>
          <a:xfrm>
            <a:off x="5669885" y="2694990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EFB874-220E-452D-B44B-AA3265EF83A4}"/>
              </a:ext>
            </a:extLst>
          </p:cNvPr>
          <p:cNvSpPr/>
          <p:nvPr/>
        </p:nvSpPr>
        <p:spPr>
          <a:xfrm>
            <a:off x="6122477" y="2175710"/>
            <a:ext cx="442762" cy="2502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BCEE3F4-2990-472B-8F3A-EEF40E8FA311}"/>
              </a:ext>
            </a:extLst>
          </p:cNvPr>
          <p:cNvSpPr/>
          <p:nvPr/>
        </p:nvSpPr>
        <p:spPr>
          <a:xfrm>
            <a:off x="6122477" y="2433149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3072AB-8064-4599-A60B-311818B02608}"/>
              </a:ext>
            </a:extLst>
          </p:cNvPr>
          <p:cNvSpPr/>
          <p:nvPr/>
        </p:nvSpPr>
        <p:spPr>
          <a:xfrm>
            <a:off x="6122477" y="2694989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2ECAD5-176B-4D72-8C90-BB7D92E1AE36}"/>
              </a:ext>
            </a:extLst>
          </p:cNvPr>
          <p:cNvSpPr/>
          <p:nvPr/>
        </p:nvSpPr>
        <p:spPr>
          <a:xfrm>
            <a:off x="5667370" y="2937711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5A7DCB-CE40-42A4-A1D5-F519CE73C304}"/>
              </a:ext>
            </a:extLst>
          </p:cNvPr>
          <p:cNvSpPr/>
          <p:nvPr/>
        </p:nvSpPr>
        <p:spPr>
          <a:xfrm>
            <a:off x="6119962" y="2937710"/>
            <a:ext cx="442762" cy="250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r6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7F5467E6-6497-4799-B319-214394F1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12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25C35E-3286-4C7C-B3EE-21DC1761F0CE}"/>
              </a:ext>
            </a:extLst>
          </p:cNvPr>
          <p:cNvSpPr/>
          <p:nvPr/>
        </p:nvSpPr>
        <p:spPr>
          <a:xfrm>
            <a:off x="83820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chemeClr val="bg1"/>
                </a:solidFill>
              </a:rPr>
              <a:t>How to architect the RF to allow coalescing across different phys. registers?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ABC70A-8753-4920-B781-9AA1CE820AB5}"/>
              </a:ext>
            </a:extLst>
          </p:cNvPr>
          <p:cNvSpPr/>
          <p:nvPr/>
        </p:nvSpPr>
        <p:spPr>
          <a:xfrm>
            <a:off x="833761" y="4600269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chemeClr val="bg1"/>
                </a:solidFill>
              </a:rPr>
              <a:t>How to allocate registers to left/right RF slices for maximizing coalescing opportunities?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6DDD491-C37A-430C-B928-39CE8B0E5A4E}"/>
              </a:ext>
            </a:extLst>
          </p:cNvPr>
          <p:cNvSpPr/>
          <p:nvPr/>
        </p:nvSpPr>
        <p:spPr>
          <a:xfrm>
            <a:off x="-1295398" y="-2024544"/>
            <a:ext cx="17754599" cy="9187343"/>
          </a:xfrm>
          <a:custGeom>
            <a:avLst/>
            <a:gdLst>
              <a:gd name="connsiteX0" fmla="*/ 4375969 w 17754599"/>
              <a:gd name="connsiteY0" fmla="*/ 3857201 h 9187343"/>
              <a:gd name="connsiteX1" fmla="*/ 4190999 w 17754599"/>
              <a:gd name="connsiteY1" fmla="*/ 4042170 h 9187343"/>
              <a:gd name="connsiteX2" fmla="*/ 4190999 w 17754599"/>
              <a:gd name="connsiteY2" fmla="*/ 5449244 h 9187343"/>
              <a:gd name="connsiteX3" fmla="*/ 4375969 w 17754599"/>
              <a:gd name="connsiteY3" fmla="*/ 5634213 h 9187343"/>
              <a:gd name="connsiteX4" fmla="*/ 8245765 w 17754599"/>
              <a:gd name="connsiteY4" fmla="*/ 5634213 h 9187343"/>
              <a:gd name="connsiteX5" fmla="*/ 8430734 w 17754599"/>
              <a:gd name="connsiteY5" fmla="*/ 5449244 h 9187343"/>
              <a:gd name="connsiteX6" fmla="*/ 8430734 w 17754599"/>
              <a:gd name="connsiteY6" fmla="*/ 4042170 h 9187343"/>
              <a:gd name="connsiteX7" fmla="*/ 8245765 w 17754599"/>
              <a:gd name="connsiteY7" fmla="*/ 3857201 h 9187343"/>
              <a:gd name="connsiteX8" fmla="*/ 2330117 w 17754599"/>
              <a:gd name="connsiteY8" fmla="*/ 2786544 h 9187343"/>
              <a:gd name="connsiteX9" fmla="*/ 2209800 w 17754599"/>
              <a:gd name="connsiteY9" fmla="*/ 2906861 h 9187343"/>
              <a:gd name="connsiteX10" fmla="*/ 2209800 w 17754599"/>
              <a:gd name="connsiteY10" fmla="*/ 3388115 h 9187343"/>
              <a:gd name="connsiteX11" fmla="*/ 2330117 w 17754599"/>
              <a:gd name="connsiteY11" fmla="*/ 3508432 h 9187343"/>
              <a:gd name="connsiteX12" fmla="*/ 12147882 w 17754599"/>
              <a:gd name="connsiteY12" fmla="*/ 3508432 h 9187343"/>
              <a:gd name="connsiteX13" fmla="*/ 12268199 w 17754599"/>
              <a:gd name="connsiteY13" fmla="*/ 3388115 h 9187343"/>
              <a:gd name="connsiteX14" fmla="*/ 12268199 w 17754599"/>
              <a:gd name="connsiteY14" fmla="*/ 2906861 h 9187343"/>
              <a:gd name="connsiteX15" fmla="*/ 12147882 w 17754599"/>
              <a:gd name="connsiteY15" fmla="*/ 2786544 h 9187343"/>
              <a:gd name="connsiteX16" fmla="*/ 0 w 17754599"/>
              <a:gd name="connsiteY16" fmla="*/ 0 h 9187343"/>
              <a:gd name="connsiteX17" fmla="*/ 17754599 w 17754599"/>
              <a:gd name="connsiteY17" fmla="*/ 0 h 9187343"/>
              <a:gd name="connsiteX18" fmla="*/ 17754599 w 17754599"/>
              <a:gd name="connsiteY18" fmla="*/ 9187343 h 9187343"/>
              <a:gd name="connsiteX19" fmla="*/ 0 w 17754599"/>
              <a:gd name="connsiteY19" fmla="*/ 9187343 h 91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54599" h="9187343">
                <a:moveTo>
                  <a:pt x="4375969" y="3857201"/>
                </a:moveTo>
                <a:cubicBezTo>
                  <a:pt x="4273812" y="3857201"/>
                  <a:pt x="4190999" y="3940014"/>
                  <a:pt x="4190999" y="4042170"/>
                </a:cubicBezTo>
                <a:lnTo>
                  <a:pt x="4190999" y="5449244"/>
                </a:lnTo>
                <a:cubicBezTo>
                  <a:pt x="4190999" y="5551400"/>
                  <a:pt x="4273812" y="5634213"/>
                  <a:pt x="4375969" y="5634213"/>
                </a:cubicBezTo>
                <a:lnTo>
                  <a:pt x="8245765" y="5634213"/>
                </a:lnTo>
                <a:cubicBezTo>
                  <a:pt x="8347922" y="5634213"/>
                  <a:pt x="8430734" y="5551400"/>
                  <a:pt x="8430734" y="5449244"/>
                </a:cubicBezTo>
                <a:lnTo>
                  <a:pt x="8430734" y="4042170"/>
                </a:lnTo>
                <a:cubicBezTo>
                  <a:pt x="8430734" y="3940014"/>
                  <a:pt x="8347922" y="3857201"/>
                  <a:pt x="8245765" y="3857201"/>
                </a:cubicBezTo>
                <a:close/>
                <a:moveTo>
                  <a:pt x="2330117" y="2786544"/>
                </a:moveTo>
                <a:cubicBezTo>
                  <a:pt x="2263668" y="2786544"/>
                  <a:pt x="2209800" y="2840412"/>
                  <a:pt x="2209800" y="2906861"/>
                </a:cubicBezTo>
                <a:lnTo>
                  <a:pt x="2209800" y="3388115"/>
                </a:lnTo>
                <a:cubicBezTo>
                  <a:pt x="2209800" y="3454564"/>
                  <a:pt x="2263668" y="3508432"/>
                  <a:pt x="2330117" y="3508432"/>
                </a:cubicBezTo>
                <a:lnTo>
                  <a:pt x="12147882" y="3508432"/>
                </a:lnTo>
                <a:cubicBezTo>
                  <a:pt x="12214331" y="3508432"/>
                  <a:pt x="12268199" y="3454564"/>
                  <a:pt x="12268199" y="3388115"/>
                </a:cubicBezTo>
                <a:lnTo>
                  <a:pt x="12268199" y="2906861"/>
                </a:lnTo>
                <a:cubicBezTo>
                  <a:pt x="12268199" y="2840412"/>
                  <a:pt x="12214331" y="2786544"/>
                  <a:pt x="12147882" y="2786544"/>
                </a:cubicBezTo>
                <a:close/>
                <a:moveTo>
                  <a:pt x="0" y="0"/>
                </a:moveTo>
                <a:lnTo>
                  <a:pt x="17754599" y="0"/>
                </a:lnTo>
                <a:lnTo>
                  <a:pt x="17754599" y="9187343"/>
                </a:lnTo>
                <a:lnTo>
                  <a:pt x="0" y="918734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B704109-C776-48BB-B015-1059C13FACEA}"/>
              </a:ext>
            </a:extLst>
          </p:cNvPr>
          <p:cNvSpPr/>
          <p:nvPr/>
        </p:nvSpPr>
        <p:spPr>
          <a:xfrm>
            <a:off x="-2133598" y="-2514598"/>
            <a:ext cx="19202399" cy="12115799"/>
          </a:xfrm>
          <a:custGeom>
            <a:avLst/>
            <a:gdLst>
              <a:gd name="connsiteX0" fmla="*/ 3132833 w 19202399"/>
              <a:gd name="connsiteY0" fmla="*/ 6360211 h 12115799"/>
              <a:gd name="connsiteX1" fmla="*/ 3012310 w 19202399"/>
              <a:gd name="connsiteY1" fmla="*/ 6480734 h 12115799"/>
              <a:gd name="connsiteX2" fmla="*/ 3012310 w 19202399"/>
              <a:gd name="connsiteY2" fmla="*/ 6962810 h 12115799"/>
              <a:gd name="connsiteX3" fmla="*/ 3132833 w 19202399"/>
              <a:gd name="connsiteY3" fmla="*/ 7083333 h 12115799"/>
              <a:gd name="connsiteX4" fmla="*/ 13062068 w 19202399"/>
              <a:gd name="connsiteY4" fmla="*/ 7083333 h 12115799"/>
              <a:gd name="connsiteX5" fmla="*/ 13182591 w 19202399"/>
              <a:gd name="connsiteY5" fmla="*/ 6962810 h 12115799"/>
              <a:gd name="connsiteX6" fmla="*/ 13182591 w 19202399"/>
              <a:gd name="connsiteY6" fmla="*/ 6480734 h 12115799"/>
              <a:gd name="connsiteX7" fmla="*/ 13062068 w 19202399"/>
              <a:gd name="connsiteY7" fmla="*/ 6360211 h 12115799"/>
              <a:gd name="connsiteX8" fmla="*/ 9663942 w 19202399"/>
              <a:gd name="connsiteY8" fmla="*/ 4360376 h 12115799"/>
              <a:gd name="connsiteX9" fmla="*/ 9453089 w 19202399"/>
              <a:gd name="connsiteY9" fmla="*/ 4571230 h 12115799"/>
              <a:gd name="connsiteX10" fmla="*/ 9453089 w 19202399"/>
              <a:gd name="connsiteY10" fmla="*/ 5933545 h 12115799"/>
              <a:gd name="connsiteX11" fmla="*/ 9663942 w 19202399"/>
              <a:gd name="connsiteY11" fmla="*/ 6144398 h 12115799"/>
              <a:gd name="connsiteX12" fmla="*/ 11217581 w 19202399"/>
              <a:gd name="connsiteY12" fmla="*/ 6144398 h 12115799"/>
              <a:gd name="connsiteX13" fmla="*/ 11428435 w 19202399"/>
              <a:gd name="connsiteY13" fmla="*/ 5933545 h 12115799"/>
              <a:gd name="connsiteX14" fmla="*/ 11428435 w 19202399"/>
              <a:gd name="connsiteY14" fmla="*/ 4571230 h 12115799"/>
              <a:gd name="connsiteX15" fmla="*/ 11217581 w 19202399"/>
              <a:gd name="connsiteY15" fmla="*/ 4360376 h 12115799"/>
              <a:gd name="connsiteX16" fmla="*/ 0 w 19202399"/>
              <a:gd name="connsiteY16" fmla="*/ 0 h 12115799"/>
              <a:gd name="connsiteX17" fmla="*/ 19202399 w 19202399"/>
              <a:gd name="connsiteY17" fmla="*/ 0 h 12115799"/>
              <a:gd name="connsiteX18" fmla="*/ 19202399 w 19202399"/>
              <a:gd name="connsiteY18" fmla="*/ 12115799 h 12115799"/>
              <a:gd name="connsiteX19" fmla="*/ 0 w 19202399"/>
              <a:gd name="connsiteY19" fmla="*/ 12115799 h 121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2399" h="12115799">
                <a:moveTo>
                  <a:pt x="3132833" y="6360211"/>
                </a:moveTo>
                <a:cubicBezTo>
                  <a:pt x="3066270" y="6360211"/>
                  <a:pt x="3012310" y="6414171"/>
                  <a:pt x="3012310" y="6480734"/>
                </a:cubicBezTo>
                <a:lnTo>
                  <a:pt x="3012310" y="6962810"/>
                </a:lnTo>
                <a:cubicBezTo>
                  <a:pt x="3012310" y="7029373"/>
                  <a:pt x="3066270" y="7083333"/>
                  <a:pt x="3132833" y="7083333"/>
                </a:cubicBezTo>
                <a:lnTo>
                  <a:pt x="13062068" y="7083333"/>
                </a:lnTo>
                <a:cubicBezTo>
                  <a:pt x="13128631" y="7083333"/>
                  <a:pt x="13182591" y="7029373"/>
                  <a:pt x="13182591" y="6962810"/>
                </a:cubicBezTo>
                <a:lnTo>
                  <a:pt x="13182591" y="6480734"/>
                </a:lnTo>
                <a:cubicBezTo>
                  <a:pt x="13182591" y="6414171"/>
                  <a:pt x="13128631" y="6360211"/>
                  <a:pt x="13062068" y="6360211"/>
                </a:cubicBezTo>
                <a:close/>
                <a:moveTo>
                  <a:pt x="9663942" y="4360376"/>
                </a:moveTo>
                <a:cubicBezTo>
                  <a:pt x="9547492" y="4360376"/>
                  <a:pt x="9453089" y="4454779"/>
                  <a:pt x="9453089" y="4571230"/>
                </a:cubicBezTo>
                <a:lnTo>
                  <a:pt x="9453089" y="5933545"/>
                </a:lnTo>
                <a:cubicBezTo>
                  <a:pt x="9453089" y="6049995"/>
                  <a:pt x="9547492" y="6144398"/>
                  <a:pt x="9663942" y="6144398"/>
                </a:cubicBezTo>
                <a:lnTo>
                  <a:pt x="11217581" y="6144398"/>
                </a:lnTo>
                <a:cubicBezTo>
                  <a:pt x="11334032" y="6144398"/>
                  <a:pt x="11428435" y="6049995"/>
                  <a:pt x="11428435" y="5933545"/>
                </a:cubicBezTo>
                <a:lnTo>
                  <a:pt x="11428435" y="4571230"/>
                </a:lnTo>
                <a:cubicBezTo>
                  <a:pt x="11428435" y="4454779"/>
                  <a:pt x="11334032" y="4360376"/>
                  <a:pt x="11217581" y="4360376"/>
                </a:cubicBezTo>
                <a:close/>
                <a:moveTo>
                  <a:pt x="0" y="0"/>
                </a:moveTo>
                <a:lnTo>
                  <a:pt x="19202399" y="0"/>
                </a:lnTo>
                <a:lnTo>
                  <a:pt x="19202399" y="12115799"/>
                </a:lnTo>
                <a:lnTo>
                  <a:pt x="0" y="1211579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ACE19D3-DE2C-4D60-9408-B6270555A3C9}"/>
              </a:ext>
            </a:extLst>
          </p:cNvPr>
          <p:cNvSpPr/>
          <p:nvPr/>
        </p:nvSpPr>
        <p:spPr>
          <a:xfrm>
            <a:off x="-1676400" y="-2743200"/>
            <a:ext cx="17145000" cy="10591799"/>
          </a:xfrm>
          <a:custGeom>
            <a:avLst/>
            <a:gdLst>
              <a:gd name="connsiteX0" fmla="*/ 2773535 w 17145000"/>
              <a:gd name="connsiteY0" fmla="*/ 7355607 h 10591799"/>
              <a:gd name="connsiteX1" fmla="*/ 2519040 w 17145000"/>
              <a:gd name="connsiteY1" fmla="*/ 7610102 h 10591799"/>
              <a:gd name="connsiteX2" fmla="*/ 2519040 w 17145000"/>
              <a:gd name="connsiteY2" fmla="*/ 8628049 h 10591799"/>
              <a:gd name="connsiteX3" fmla="*/ 2773535 w 17145000"/>
              <a:gd name="connsiteY3" fmla="*/ 8882544 h 10591799"/>
              <a:gd name="connsiteX4" fmla="*/ 12780145 w 17145000"/>
              <a:gd name="connsiteY4" fmla="*/ 8882544 h 10591799"/>
              <a:gd name="connsiteX5" fmla="*/ 13034640 w 17145000"/>
              <a:gd name="connsiteY5" fmla="*/ 8628049 h 10591799"/>
              <a:gd name="connsiteX6" fmla="*/ 13034640 w 17145000"/>
              <a:gd name="connsiteY6" fmla="*/ 7610102 h 10591799"/>
              <a:gd name="connsiteX7" fmla="*/ 12780145 w 17145000"/>
              <a:gd name="connsiteY7" fmla="*/ 7355607 h 10591799"/>
              <a:gd name="connsiteX8" fmla="*/ 0 w 17145000"/>
              <a:gd name="connsiteY8" fmla="*/ 0 h 10591799"/>
              <a:gd name="connsiteX9" fmla="*/ 17145000 w 17145000"/>
              <a:gd name="connsiteY9" fmla="*/ 0 h 10591799"/>
              <a:gd name="connsiteX10" fmla="*/ 17145000 w 17145000"/>
              <a:gd name="connsiteY10" fmla="*/ 10591799 h 10591799"/>
              <a:gd name="connsiteX11" fmla="*/ 0 w 17145000"/>
              <a:gd name="connsiteY11" fmla="*/ 10591799 h 1059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00" h="10591799">
                <a:moveTo>
                  <a:pt x="2773535" y="7355607"/>
                </a:moveTo>
                <a:cubicBezTo>
                  <a:pt x="2632981" y="7355607"/>
                  <a:pt x="2519040" y="7469548"/>
                  <a:pt x="2519040" y="7610102"/>
                </a:cubicBezTo>
                <a:lnTo>
                  <a:pt x="2519040" y="8628049"/>
                </a:lnTo>
                <a:cubicBezTo>
                  <a:pt x="2519040" y="8768603"/>
                  <a:pt x="2632981" y="8882544"/>
                  <a:pt x="2773535" y="8882544"/>
                </a:cubicBezTo>
                <a:lnTo>
                  <a:pt x="12780145" y="8882544"/>
                </a:lnTo>
                <a:cubicBezTo>
                  <a:pt x="12920699" y="8882544"/>
                  <a:pt x="13034640" y="8768603"/>
                  <a:pt x="13034640" y="8628049"/>
                </a:cubicBezTo>
                <a:lnTo>
                  <a:pt x="13034640" y="7610102"/>
                </a:lnTo>
                <a:cubicBezTo>
                  <a:pt x="13034640" y="7469548"/>
                  <a:pt x="12920699" y="7355607"/>
                  <a:pt x="12780145" y="7355607"/>
                </a:cubicBezTo>
                <a:close/>
                <a:moveTo>
                  <a:pt x="0" y="0"/>
                </a:moveTo>
                <a:lnTo>
                  <a:pt x="17145000" y="0"/>
                </a:lnTo>
                <a:lnTo>
                  <a:pt x="17145000" y="10591799"/>
                </a:lnTo>
                <a:lnTo>
                  <a:pt x="0" y="1059179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75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375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375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75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37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37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37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7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  <p:bldP spid="62" grpId="0" animBg="1"/>
      <p:bldP spid="62" grpId="1" animBg="1"/>
      <p:bldP spid="36" grpId="0" uiExpand="1" build="allAtOnce" animBg="1"/>
      <p:bldP spid="37" grpId="0" uiExpand="1" build="allAtOnce" animBg="1"/>
      <p:bldP spid="60" grpId="0" animBg="1"/>
      <p:bldP spid="60" grpId="1" animBg="1"/>
      <p:bldP spid="65" grpId="0" animBg="1"/>
      <p:bldP spid="65" grpId="1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5E15-22D6-4196-8C08-FEA3A0E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CORF++: Compiler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06D7E-06D9-416A-B79D-1D91332E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951"/>
            <a:ext cx="11353800" cy="52900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Optimal solution to remove the minimum number of edges of a graph to make it two-colorable is NP-hard</a:t>
            </a:r>
          </a:p>
          <a:p>
            <a:r>
              <a:rPr lang="en-US" sz="2400" dirty="0">
                <a:latin typeface="LinLibertineT"/>
              </a:rPr>
              <a:t>Any graph with no odd cycles (cycles made up of an odd number of edges) is 2-colorable</a:t>
            </a:r>
          </a:p>
          <a:p>
            <a:r>
              <a:rPr lang="en-US" sz="2400" dirty="0">
                <a:latin typeface="LinLibertineT"/>
              </a:rPr>
              <a:t>We developed the following heuristic to remove all odd cycles: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200" dirty="0">
                <a:latin typeface="LinLibertineT"/>
              </a:rPr>
              <a:t>Assign each edge a weight corresponding to its original weight, divided by the number of odd cycles that removing it would break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200" dirty="0">
                <a:latin typeface="LinLibertineT"/>
              </a:rPr>
              <a:t>Remove the edge with the minimum weight and update the weights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200" dirty="0">
                <a:latin typeface="LinLibertineT"/>
              </a:rPr>
              <a:t>Repeat until all odd cycles are eliminated</a:t>
            </a:r>
          </a:p>
          <a:p>
            <a:pPr marL="228600" lvl="1">
              <a:spcBef>
                <a:spcPts val="1000"/>
              </a:spcBef>
            </a:pPr>
            <a:endParaRPr lang="en-US" sz="2400" dirty="0">
              <a:latin typeface="LinLibertineT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0FB46-7FC3-460A-A31A-07778B83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Content Placeholder 137" descr="A drawing of a clock&#10;&#10;Description automatically generated">
            <a:extLst>
              <a:ext uri="{FF2B5EF4-FFF2-40B4-BE49-F238E27FC236}">
                <a16:creationId xmlns:a16="http://schemas.microsoft.com/office/drawing/2014/main" id="{E13A4FE9-9BCC-4DDA-917B-9139A85A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343400"/>
            <a:ext cx="2493109" cy="1513523"/>
          </a:xfrm>
          <a:prstGeom prst="rect">
            <a:avLst/>
          </a:prstGeom>
        </p:spPr>
      </p:pic>
      <p:sp>
        <p:nvSpPr>
          <p:cNvPr id="13" name="Arrow: Right 80">
            <a:extLst>
              <a:ext uri="{FF2B5EF4-FFF2-40B4-BE49-F238E27FC236}">
                <a16:creationId xmlns:a16="http://schemas.microsoft.com/office/drawing/2014/main" id="{6810CC4B-1263-45D9-B5EE-BBB83C4C2C7F}"/>
              </a:ext>
            </a:extLst>
          </p:cNvPr>
          <p:cNvSpPr>
            <a:spLocks noChangeAspect="1"/>
          </p:cNvSpPr>
          <p:nvPr/>
        </p:nvSpPr>
        <p:spPr>
          <a:xfrm>
            <a:off x="2558996" y="4862985"/>
            <a:ext cx="796126" cy="4743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/>
          </a:p>
        </p:txBody>
      </p:sp>
      <p:pic>
        <p:nvPicPr>
          <p:cNvPr id="15" name="Picture 14" descr="A drawing of a clock&#10;&#10;Description automatically generated">
            <a:extLst>
              <a:ext uri="{FF2B5EF4-FFF2-40B4-BE49-F238E27FC236}">
                <a16:creationId xmlns:a16="http://schemas.microsoft.com/office/drawing/2014/main" id="{44B02C84-65BC-478E-A012-08254B4A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56" y="4365508"/>
            <a:ext cx="2290602" cy="1513524"/>
          </a:xfrm>
          <a:prstGeom prst="rect">
            <a:avLst/>
          </a:prstGeom>
        </p:spPr>
      </p:pic>
      <p:pic>
        <p:nvPicPr>
          <p:cNvPr id="16" name="Picture 15" descr="A drawing of a clock&#10;&#10;Description automatically generated">
            <a:extLst>
              <a:ext uri="{FF2B5EF4-FFF2-40B4-BE49-F238E27FC236}">
                <a16:creationId xmlns:a16="http://schemas.microsoft.com/office/drawing/2014/main" id="{AE2774F3-D295-48BC-9041-D6681A555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949" y="4365508"/>
            <a:ext cx="2306139" cy="1447800"/>
          </a:xfrm>
          <a:prstGeom prst="rect">
            <a:avLst/>
          </a:prstGeom>
        </p:spPr>
      </p:pic>
      <p:sp>
        <p:nvSpPr>
          <p:cNvPr id="17" name="Arrow: Right 80">
            <a:extLst>
              <a:ext uri="{FF2B5EF4-FFF2-40B4-BE49-F238E27FC236}">
                <a16:creationId xmlns:a16="http://schemas.microsoft.com/office/drawing/2014/main" id="{43EA2D8C-4E80-4286-94FA-8D9C8A5807FB}"/>
              </a:ext>
            </a:extLst>
          </p:cNvPr>
          <p:cNvSpPr>
            <a:spLocks noChangeAspect="1"/>
          </p:cNvSpPr>
          <p:nvPr/>
        </p:nvSpPr>
        <p:spPr>
          <a:xfrm>
            <a:off x="5653752" y="4862985"/>
            <a:ext cx="796126" cy="4743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/>
          </a:p>
        </p:txBody>
      </p:sp>
      <p:sp>
        <p:nvSpPr>
          <p:cNvPr id="18" name="Arrow: Right 80">
            <a:extLst>
              <a:ext uri="{FF2B5EF4-FFF2-40B4-BE49-F238E27FC236}">
                <a16:creationId xmlns:a16="http://schemas.microsoft.com/office/drawing/2014/main" id="{AA885CFC-4A15-45D4-897B-2E641470EA4D}"/>
              </a:ext>
            </a:extLst>
          </p:cNvPr>
          <p:cNvSpPr>
            <a:spLocks noChangeAspect="1"/>
          </p:cNvSpPr>
          <p:nvPr/>
        </p:nvSpPr>
        <p:spPr>
          <a:xfrm>
            <a:off x="8704958" y="4862985"/>
            <a:ext cx="796126" cy="4743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51CF4-D905-A74E-948C-19E36071D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300" y="4397259"/>
            <a:ext cx="2338946" cy="1416049"/>
          </a:xfrm>
          <a:prstGeom prst="rect">
            <a:avLst/>
          </a:prstGeom>
        </p:spPr>
      </p:pic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8067C85E-A8DC-43DC-879D-5F28B957A00E}"/>
              </a:ext>
            </a:extLst>
          </p:cNvPr>
          <p:cNvSpPr/>
          <p:nvPr/>
        </p:nvSpPr>
        <p:spPr>
          <a:xfrm>
            <a:off x="3938484" y="4911099"/>
            <a:ext cx="252516" cy="34670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A0F0-CEFC-419E-A8A3-BC5A13F4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LinLibertineT"/>
              </a:rPr>
              <a:t>CORF++: Architecture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4557-18E5-4008-9325-BA15A749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LinLibertineT"/>
              </a:rPr>
              <a:t>To support coalescing across different physical register entries, we need dual-addressable banks </a:t>
            </a:r>
          </a:p>
          <a:p>
            <a:r>
              <a:rPr lang="en-US" sz="2400" dirty="0">
                <a:latin typeface="LinLibertineT"/>
              </a:rPr>
              <a:t>Moreover, we need to changed register-to-bank mapping policy</a:t>
            </a:r>
          </a:p>
          <a:p>
            <a:pPr lvl="1"/>
            <a:r>
              <a:rPr lang="en-US" sz="2000" dirty="0">
                <a:latin typeface="LinLibertineT"/>
              </a:rPr>
              <a:t>Details in the paper</a:t>
            </a: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3E689-C19C-448D-84B3-7665F5CD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9D8C6-2ECA-A340-9835-62C8A6E0E87E}"/>
              </a:ext>
            </a:extLst>
          </p:cNvPr>
          <p:cNvSpPr/>
          <p:nvPr/>
        </p:nvSpPr>
        <p:spPr>
          <a:xfrm>
            <a:off x="1603669" y="3493760"/>
            <a:ext cx="561975" cy="1457325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Subbank 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29D3F-9F57-6C40-9C1A-C9E92C5E8490}"/>
              </a:ext>
            </a:extLst>
          </p:cNvPr>
          <p:cNvSpPr/>
          <p:nvPr/>
        </p:nvSpPr>
        <p:spPr>
          <a:xfrm>
            <a:off x="2978671" y="3493760"/>
            <a:ext cx="561975" cy="1457325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Subbank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321FD-36E1-EA4B-923F-0142938CF4B7}"/>
              </a:ext>
            </a:extLst>
          </p:cNvPr>
          <p:cNvSpPr/>
          <p:nvPr/>
        </p:nvSpPr>
        <p:spPr>
          <a:xfrm>
            <a:off x="4353673" y="3493760"/>
            <a:ext cx="561975" cy="1457325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Subbank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E6DFF-A5B8-3A4D-A7A8-C12CCD73BC02}"/>
              </a:ext>
            </a:extLst>
          </p:cNvPr>
          <p:cNvSpPr/>
          <p:nvPr/>
        </p:nvSpPr>
        <p:spPr>
          <a:xfrm>
            <a:off x="5728675" y="3493760"/>
            <a:ext cx="561975" cy="1457325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Subbank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0E1CE-800F-6D4A-B63D-DFB31D95ECC1}"/>
              </a:ext>
            </a:extLst>
          </p:cNvPr>
          <p:cNvSpPr/>
          <p:nvPr/>
        </p:nvSpPr>
        <p:spPr>
          <a:xfrm>
            <a:off x="7103677" y="3493760"/>
            <a:ext cx="561975" cy="145732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Subbank</a:t>
            </a:r>
            <a:r>
              <a:rPr lang="en-US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04360-02DB-F841-A899-F44E82B78BF2}"/>
              </a:ext>
            </a:extLst>
          </p:cNvPr>
          <p:cNvSpPr/>
          <p:nvPr/>
        </p:nvSpPr>
        <p:spPr>
          <a:xfrm>
            <a:off x="8478679" y="3493760"/>
            <a:ext cx="561975" cy="145732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Subbank</a:t>
            </a:r>
            <a:r>
              <a:rPr lang="en-US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028A7-12B8-5749-B38D-7DDBE05343E3}"/>
              </a:ext>
            </a:extLst>
          </p:cNvPr>
          <p:cNvSpPr/>
          <p:nvPr/>
        </p:nvSpPr>
        <p:spPr>
          <a:xfrm>
            <a:off x="9853681" y="3493760"/>
            <a:ext cx="561975" cy="145732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Subbank</a:t>
            </a:r>
            <a:r>
              <a:rPr lang="en-US" dirty="0">
                <a:solidFill>
                  <a:schemeClr val="bg1"/>
                </a:solidFill>
              </a:rPr>
              <a:t>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A1008-08FD-AE43-B88F-3452E2DDEAF6}"/>
              </a:ext>
            </a:extLst>
          </p:cNvPr>
          <p:cNvSpPr/>
          <p:nvPr/>
        </p:nvSpPr>
        <p:spPr>
          <a:xfrm>
            <a:off x="11228681" y="3493760"/>
            <a:ext cx="561975" cy="145732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Subbank</a:t>
            </a:r>
            <a:r>
              <a:rPr lang="en-US" dirty="0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74599F49-AB12-9646-A8D9-FA6F9216D658}"/>
              </a:ext>
            </a:extLst>
          </p:cNvPr>
          <p:cNvSpPr/>
          <p:nvPr/>
        </p:nvSpPr>
        <p:spPr>
          <a:xfrm rot="5400000">
            <a:off x="10466510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B5E10FA-E01B-214A-8DC6-75C243D1697C}"/>
              </a:ext>
            </a:extLst>
          </p:cNvPr>
          <p:cNvSpPr/>
          <p:nvPr/>
        </p:nvSpPr>
        <p:spPr>
          <a:xfrm rot="5400000">
            <a:off x="843198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5E0E73E1-87A1-A248-89C8-20C2A5EBF9FB}"/>
              </a:ext>
            </a:extLst>
          </p:cNvPr>
          <p:cNvSpPr/>
          <p:nvPr/>
        </p:nvSpPr>
        <p:spPr>
          <a:xfrm rot="5400000">
            <a:off x="2217957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83BD3515-F077-FC47-9ED6-DB1F37E72B79}"/>
              </a:ext>
            </a:extLst>
          </p:cNvPr>
          <p:cNvSpPr/>
          <p:nvPr/>
        </p:nvSpPr>
        <p:spPr>
          <a:xfrm rot="5400000">
            <a:off x="3592716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BE037412-A7D7-6941-AFB8-9B31D4278A4F}"/>
              </a:ext>
            </a:extLst>
          </p:cNvPr>
          <p:cNvSpPr/>
          <p:nvPr/>
        </p:nvSpPr>
        <p:spPr>
          <a:xfrm rot="5400000">
            <a:off x="4967475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B222E9B-3606-A44D-902A-058171246DBF}"/>
              </a:ext>
            </a:extLst>
          </p:cNvPr>
          <p:cNvSpPr/>
          <p:nvPr/>
        </p:nvSpPr>
        <p:spPr>
          <a:xfrm rot="5400000">
            <a:off x="6342234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B2C4358E-8328-AA4E-90E3-3BD6985696AB}"/>
              </a:ext>
            </a:extLst>
          </p:cNvPr>
          <p:cNvSpPr/>
          <p:nvPr/>
        </p:nvSpPr>
        <p:spPr>
          <a:xfrm rot="5400000">
            <a:off x="7716993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FA200BCB-83BB-4E4E-BBF6-CFBC8DEA3CD1}"/>
              </a:ext>
            </a:extLst>
          </p:cNvPr>
          <p:cNvSpPr/>
          <p:nvPr/>
        </p:nvSpPr>
        <p:spPr>
          <a:xfrm rot="5400000">
            <a:off x="9091752" y="4087542"/>
            <a:ext cx="813027" cy="269762"/>
          </a:xfrm>
          <a:prstGeom prst="trapezoid">
            <a:avLst>
              <a:gd name="adj" fmla="val 455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/>
              <a:t>MUX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2B889F-8C5B-884B-A2EC-30FE593D5263}"/>
              </a:ext>
            </a:extLst>
          </p:cNvPr>
          <p:cNvCxnSpPr>
            <a:stCxn id="14" idx="0"/>
            <a:endCxn id="5" idx="1"/>
          </p:cNvCxnSpPr>
          <p:nvPr/>
        </p:nvCxnSpPr>
        <p:spPr>
          <a:xfrm flipV="1">
            <a:off x="1384593" y="4222423"/>
            <a:ext cx="21907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56C8C8-D02F-A744-A01C-AB6D90E1F0BB}"/>
              </a:ext>
            </a:extLst>
          </p:cNvPr>
          <p:cNvCxnSpPr>
            <a:cxnSpLocks/>
            <a:stCxn id="15" idx="0"/>
            <a:endCxn id="6" idx="1"/>
          </p:cNvCxnSpPr>
          <p:nvPr/>
        </p:nvCxnSpPr>
        <p:spPr>
          <a:xfrm flipV="1">
            <a:off x="2759352" y="4222423"/>
            <a:ext cx="2193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876F6F-8EF4-A349-94AC-FD467EE0E362}"/>
              </a:ext>
            </a:extLst>
          </p:cNvPr>
          <p:cNvCxnSpPr>
            <a:cxnSpLocks/>
            <a:stCxn id="16" idx="0"/>
            <a:endCxn id="7" idx="1"/>
          </p:cNvCxnSpPr>
          <p:nvPr/>
        </p:nvCxnSpPr>
        <p:spPr>
          <a:xfrm flipV="1">
            <a:off x="4134111" y="4222423"/>
            <a:ext cx="21956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BFE1C9-D3C5-544E-9C57-D77BF018D4C2}"/>
              </a:ext>
            </a:extLst>
          </p:cNvPr>
          <p:cNvCxnSpPr>
            <a:cxnSpLocks/>
            <a:stCxn id="17" idx="0"/>
            <a:endCxn id="8" idx="1"/>
          </p:cNvCxnSpPr>
          <p:nvPr/>
        </p:nvCxnSpPr>
        <p:spPr>
          <a:xfrm flipV="1">
            <a:off x="5508870" y="4222423"/>
            <a:ext cx="2198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624D97-D759-E04B-9C61-3AED800B834B}"/>
              </a:ext>
            </a:extLst>
          </p:cNvPr>
          <p:cNvCxnSpPr>
            <a:cxnSpLocks/>
            <a:stCxn id="18" idx="0"/>
            <a:endCxn id="9" idx="1"/>
          </p:cNvCxnSpPr>
          <p:nvPr/>
        </p:nvCxnSpPr>
        <p:spPr>
          <a:xfrm flipV="1">
            <a:off x="6883629" y="4222423"/>
            <a:ext cx="22004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14C0BE-FF9A-0B41-B939-26ABFA90BEFF}"/>
              </a:ext>
            </a:extLst>
          </p:cNvPr>
          <p:cNvCxnSpPr>
            <a:cxnSpLocks/>
            <a:stCxn id="19" idx="0"/>
            <a:endCxn id="10" idx="1"/>
          </p:cNvCxnSpPr>
          <p:nvPr/>
        </p:nvCxnSpPr>
        <p:spPr>
          <a:xfrm flipV="1">
            <a:off x="8258388" y="4222423"/>
            <a:ext cx="22029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F7B82D-AD28-634C-A669-166902756ACA}"/>
              </a:ext>
            </a:extLst>
          </p:cNvPr>
          <p:cNvCxnSpPr>
            <a:cxnSpLocks/>
            <a:stCxn id="20" idx="0"/>
            <a:endCxn id="11" idx="1"/>
          </p:cNvCxnSpPr>
          <p:nvPr/>
        </p:nvCxnSpPr>
        <p:spPr>
          <a:xfrm flipV="1">
            <a:off x="9633147" y="4222423"/>
            <a:ext cx="2205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488B6A-0099-0F4C-ADA0-3E04192A4E7D}"/>
              </a:ext>
            </a:extLst>
          </p:cNvPr>
          <p:cNvCxnSpPr>
            <a:cxnSpLocks/>
            <a:stCxn id="13" idx="0"/>
            <a:endCxn id="12" idx="1"/>
          </p:cNvCxnSpPr>
          <p:nvPr/>
        </p:nvCxnSpPr>
        <p:spPr>
          <a:xfrm flipV="1">
            <a:off x="11007905" y="4222423"/>
            <a:ext cx="22077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49">
            <a:extLst>
              <a:ext uri="{FF2B5EF4-FFF2-40B4-BE49-F238E27FC236}">
                <a16:creationId xmlns:a16="http://schemas.microsoft.com/office/drawing/2014/main" id="{34BECB74-CF1E-6B4B-BD9B-46701955E9A8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3194129" cy="692940"/>
          </a:xfrm>
          <a:prstGeom prst="bentConnector3">
            <a:avLst>
              <a:gd name="adj1" fmla="val 9419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59">
            <a:extLst>
              <a:ext uri="{FF2B5EF4-FFF2-40B4-BE49-F238E27FC236}">
                <a16:creationId xmlns:a16="http://schemas.microsoft.com/office/drawing/2014/main" id="{F44A1F40-CBFC-EB4A-A4F3-22351FD3D526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4572118" cy="692940"/>
          </a:xfrm>
          <a:prstGeom prst="bentConnector3">
            <a:avLst>
              <a:gd name="adj1" fmla="val 9601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63">
            <a:extLst>
              <a:ext uri="{FF2B5EF4-FFF2-40B4-BE49-F238E27FC236}">
                <a16:creationId xmlns:a16="http://schemas.microsoft.com/office/drawing/2014/main" id="{E7AB141D-2E3E-D441-82A8-A1E100D82E26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5947120" cy="692940"/>
          </a:xfrm>
          <a:prstGeom prst="bentConnector3">
            <a:avLst>
              <a:gd name="adj1" fmla="val 9672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76">
            <a:extLst>
              <a:ext uri="{FF2B5EF4-FFF2-40B4-BE49-F238E27FC236}">
                <a16:creationId xmlns:a16="http://schemas.microsoft.com/office/drawing/2014/main" id="{36453958-E93B-E340-B4B2-48941E0722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3377" y="3566605"/>
            <a:ext cx="692941" cy="183022"/>
          </a:xfrm>
          <a:prstGeom prst="bentConnector3">
            <a:avLst>
              <a:gd name="adj1" fmla="val 10040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88">
            <a:extLst>
              <a:ext uri="{FF2B5EF4-FFF2-40B4-BE49-F238E27FC236}">
                <a16:creationId xmlns:a16="http://schemas.microsoft.com/office/drawing/2014/main" id="{E2A12157-6F73-D740-ACCA-8BA0F924BD61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7302825" cy="692943"/>
          </a:xfrm>
          <a:prstGeom prst="bentConnector3">
            <a:avLst>
              <a:gd name="adj1" fmla="val 9758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92">
            <a:extLst>
              <a:ext uri="{FF2B5EF4-FFF2-40B4-BE49-F238E27FC236}">
                <a16:creationId xmlns:a16="http://schemas.microsoft.com/office/drawing/2014/main" id="{D6397F57-4FCD-F34A-A34A-AD9F50DE0948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8677342" cy="691365"/>
          </a:xfrm>
          <a:prstGeom prst="bentConnector3">
            <a:avLst>
              <a:gd name="adj1" fmla="val 979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96">
            <a:extLst>
              <a:ext uri="{FF2B5EF4-FFF2-40B4-BE49-F238E27FC236}">
                <a16:creationId xmlns:a16="http://schemas.microsoft.com/office/drawing/2014/main" id="{439F4F68-F6E5-E347-A85F-FEAD22CA8FA3}"/>
              </a:ext>
            </a:extLst>
          </p:cNvPr>
          <p:cNvCxnSpPr>
            <a:cxnSpLocks/>
          </p:cNvCxnSpPr>
          <p:nvPr/>
        </p:nvCxnSpPr>
        <p:spPr>
          <a:xfrm>
            <a:off x="691858" y="3308406"/>
            <a:ext cx="10052342" cy="692943"/>
          </a:xfrm>
          <a:prstGeom prst="bentConnector3">
            <a:avLst>
              <a:gd name="adj1" fmla="val 9827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110">
            <a:extLst>
              <a:ext uri="{FF2B5EF4-FFF2-40B4-BE49-F238E27FC236}">
                <a16:creationId xmlns:a16="http://schemas.microsoft.com/office/drawing/2014/main" id="{5F0347F6-69EF-2042-AC8F-8DDFF24BF4A1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3194129" cy="692940"/>
          </a:xfrm>
          <a:prstGeom prst="bentConnector3">
            <a:avLst>
              <a:gd name="adj1" fmla="val 9419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112">
            <a:extLst>
              <a:ext uri="{FF2B5EF4-FFF2-40B4-BE49-F238E27FC236}">
                <a16:creationId xmlns:a16="http://schemas.microsoft.com/office/drawing/2014/main" id="{53AC0F7E-A19D-0E43-9360-CC94E8554478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4572118" cy="692940"/>
          </a:xfrm>
          <a:prstGeom prst="bentConnector3">
            <a:avLst>
              <a:gd name="adj1" fmla="val 9601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113">
            <a:extLst>
              <a:ext uri="{FF2B5EF4-FFF2-40B4-BE49-F238E27FC236}">
                <a16:creationId xmlns:a16="http://schemas.microsoft.com/office/drawing/2014/main" id="{CCCDF8BC-93BF-0D44-84D3-3A16891C8B44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5947120" cy="692940"/>
          </a:xfrm>
          <a:prstGeom prst="bentConnector3">
            <a:avLst>
              <a:gd name="adj1" fmla="val 9672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114">
            <a:extLst>
              <a:ext uri="{FF2B5EF4-FFF2-40B4-BE49-F238E27FC236}">
                <a16:creationId xmlns:a16="http://schemas.microsoft.com/office/drawing/2014/main" id="{49EF2970-745E-4047-97CE-0936CE1063E8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1800559" cy="692940"/>
          </a:xfrm>
          <a:prstGeom prst="bentConnector3">
            <a:avLst>
              <a:gd name="adj1" fmla="val 9043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115">
            <a:extLst>
              <a:ext uri="{FF2B5EF4-FFF2-40B4-BE49-F238E27FC236}">
                <a16:creationId xmlns:a16="http://schemas.microsoft.com/office/drawing/2014/main" id="{6177B9E7-2E76-DF45-8E91-91A5DD83A64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3377" y="4695219"/>
            <a:ext cx="692941" cy="183022"/>
          </a:xfrm>
          <a:prstGeom prst="bentConnector3">
            <a:avLst>
              <a:gd name="adj1" fmla="val 10040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116">
            <a:extLst>
              <a:ext uri="{FF2B5EF4-FFF2-40B4-BE49-F238E27FC236}">
                <a16:creationId xmlns:a16="http://schemas.microsoft.com/office/drawing/2014/main" id="{0FE1E1E9-D066-7542-92A8-8A5A93908CD0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7302825" cy="692943"/>
          </a:xfrm>
          <a:prstGeom prst="bentConnector3">
            <a:avLst>
              <a:gd name="adj1" fmla="val 9758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117">
            <a:extLst>
              <a:ext uri="{FF2B5EF4-FFF2-40B4-BE49-F238E27FC236}">
                <a16:creationId xmlns:a16="http://schemas.microsoft.com/office/drawing/2014/main" id="{909D72CD-2AAC-644F-839E-0C787F16A996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8677342" cy="691365"/>
          </a:xfrm>
          <a:prstGeom prst="bentConnector3">
            <a:avLst>
              <a:gd name="adj1" fmla="val 979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118">
            <a:extLst>
              <a:ext uri="{FF2B5EF4-FFF2-40B4-BE49-F238E27FC236}">
                <a16:creationId xmlns:a16="http://schemas.microsoft.com/office/drawing/2014/main" id="{D8E5B65A-A2C1-4C42-A728-1FF4221E54CD}"/>
              </a:ext>
            </a:extLst>
          </p:cNvPr>
          <p:cNvCxnSpPr>
            <a:cxnSpLocks/>
          </p:cNvCxnSpPr>
          <p:nvPr/>
        </p:nvCxnSpPr>
        <p:spPr>
          <a:xfrm flipV="1">
            <a:off x="685800" y="4440258"/>
            <a:ext cx="10052342" cy="692943"/>
          </a:xfrm>
          <a:prstGeom prst="bentConnector3">
            <a:avLst>
              <a:gd name="adj1" fmla="val 9827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452E419-412A-B949-B765-B68E1D7355D7}"/>
              </a:ext>
            </a:extLst>
          </p:cNvPr>
          <p:cNvSpPr txBox="1"/>
          <p:nvPr/>
        </p:nvSpPr>
        <p:spPr>
          <a:xfrm>
            <a:off x="648316" y="3033067"/>
            <a:ext cx="13328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Address 1: P2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C8E96D-D96F-5F44-9DDF-9F5214D3ABD6}"/>
              </a:ext>
            </a:extLst>
          </p:cNvPr>
          <p:cNvSpPr txBox="1"/>
          <p:nvPr/>
        </p:nvSpPr>
        <p:spPr>
          <a:xfrm>
            <a:off x="643552" y="5133201"/>
            <a:ext cx="12614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Address 2: P3</a:t>
            </a:r>
          </a:p>
        </p:txBody>
      </p:sp>
      <p:sp>
        <p:nvSpPr>
          <p:cNvPr id="77" name="Rectangle: Rounded Corners 40">
            <a:extLst>
              <a:ext uri="{FF2B5EF4-FFF2-40B4-BE49-F238E27FC236}">
                <a16:creationId xmlns:a16="http://schemas.microsoft.com/office/drawing/2014/main" id="{C37FEDEC-C47F-144D-9E40-C4300C268A7E}"/>
              </a:ext>
            </a:extLst>
          </p:cNvPr>
          <p:cNvSpPr/>
          <p:nvPr/>
        </p:nvSpPr>
        <p:spPr>
          <a:xfrm>
            <a:off x="9308424" y="1242340"/>
            <a:ext cx="2011822" cy="1812511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B9E38C4-7BAB-BF4E-9D75-D4F86180EC13}"/>
              </a:ext>
            </a:extLst>
          </p:cNvPr>
          <p:cNvCxnSpPr>
            <a:cxnSpLocks/>
          </p:cNvCxnSpPr>
          <p:nvPr/>
        </p:nvCxnSpPr>
        <p:spPr>
          <a:xfrm>
            <a:off x="9308424" y="2769256"/>
            <a:ext cx="20019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5D411A5-9EDF-1A4E-AB1D-2E3BA9303AE9}"/>
              </a:ext>
            </a:extLst>
          </p:cNvPr>
          <p:cNvSpPr txBox="1"/>
          <p:nvPr/>
        </p:nvSpPr>
        <p:spPr>
          <a:xfrm>
            <a:off x="9083397" y="2769256"/>
            <a:ext cx="22270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Execution time</a:t>
            </a:r>
          </a:p>
        </p:txBody>
      </p:sp>
      <p:sp>
        <p:nvSpPr>
          <p:cNvPr id="86" name="Rectangle: Rounded Corners 49">
            <a:extLst>
              <a:ext uri="{FF2B5EF4-FFF2-40B4-BE49-F238E27FC236}">
                <a16:creationId xmlns:a16="http://schemas.microsoft.com/office/drawing/2014/main" id="{02659CC6-789E-0B43-8B9D-D3E329D5DD5B}"/>
              </a:ext>
            </a:extLst>
          </p:cNvPr>
          <p:cNvSpPr/>
          <p:nvPr/>
        </p:nvSpPr>
        <p:spPr>
          <a:xfrm>
            <a:off x="9342384" y="1311547"/>
            <a:ext cx="1920240" cy="1363650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/>
              <a:t>Coalescing-Aware RF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9CC1A2-B5C4-7A44-913C-99CC4CC592F6}"/>
              </a:ext>
            </a:extLst>
          </p:cNvPr>
          <p:cNvSpPr/>
          <p:nvPr/>
        </p:nvSpPr>
        <p:spPr>
          <a:xfrm>
            <a:off x="10333013" y="1834746"/>
            <a:ext cx="457200" cy="250257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F165363-7B5F-C64D-B1DE-B87EC9C03994}"/>
              </a:ext>
            </a:extLst>
          </p:cNvPr>
          <p:cNvSpPr/>
          <p:nvPr/>
        </p:nvSpPr>
        <p:spPr>
          <a:xfrm>
            <a:off x="9875813" y="2342442"/>
            <a:ext cx="9144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606E5C1-2C86-8743-88DE-CB6ECCC41251}"/>
              </a:ext>
            </a:extLst>
          </p:cNvPr>
          <p:cNvSpPr/>
          <p:nvPr/>
        </p:nvSpPr>
        <p:spPr>
          <a:xfrm>
            <a:off x="9876764" y="2333846"/>
            <a:ext cx="914400" cy="2502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F2A028-B1D4-8843-8098-89E7D212A471}"/>
              </a:ext>
            </a:extLst>
          </p:cNvPr>
          <p:cNvSpPr/>
          <p:nvPr/>
        </p:nvSpPr>
        <p:spPr>
          <a:xfrm>
            <a:off x="9875813" y="1834746"/>
            <a:ext cx="4572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9F790C6-0E30-CF4A-924C-F136DF20D487}"/>
              </a:ext>
            </a:extLst>
          </p:cNvPr>
          <p:cNvSpPr/>
          <p:nvPr/>
        </p:nvSpPr>
        <p:spPr>
          <a:xfrm>
            <a:off x="10104413" y="1578447"/>
            <a:ext cx="6858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178190-9425-254F-86DA-77558377D880}"/>
              </a:ext>
            </a:extLst>
          </p:cNvPr>
          <p:cNvSpPr/>
          <p:nvPr/>
        </p:nvSpPr>
        <p:spPr>
          <a:xfrm>
            <a:off x="9875813" y="1578447"/>
            <a:ext cx="2286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AC98B1D-7913-D941-BA80-BEE166D8A1CC}"/>
              </a:ext>
            </a:extLst>
          </p:cNvPr>
          <p:cNvSpPr/>
          <p:nvPr/>
        </p:nvSpPr>
        <p:spPr>
          <a:xfrm>
            <a:off x="9869564" y="2085005"/>
            <a:ext cx="457200" cy="250257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fa-IR" sz="1600" b="1" dirty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5BDCB95-22ED-9F49-A52A-A1B17822560E}"/>
              </a:ext>
            </a:extLst>
          </p:cNvPr>
          <p:cNvSpPr/>
          <p:nvPr/>
        </p:nvSpPr>
        <p:spPr>
          <a:xfrm>
            <a:off x="10333964" y="2082512"/>
            <a:ext cx="457200" cy="250257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D8DF039-0B97-474D-8B1C-56FC2CEA3F47}"/>
              </a:ext>
            </a:extLst>
          </p:cNvPr>
          <p:cNvSpPr/>
          <p:nvPr/>
        </p:nvSpPr>
        <p:spPr>
          <a:xfrm>
            <a:off x="10104412" y="1589305"/>
            <a:ext cx="686751" cy="23940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EC03AB-BF56-A04B-8493-A62AC0B3C40F}"/>
              </a:ext>
            </a:extLst>
          </p:cNvPr>
          <p:cNvSpPr txBox="1"/>
          <p:nvPr/>
        </p:nvSpPr>
        <p:spPr>
          <a:xfrm>
            <a:off x="9513244" y="177880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901045-89D3-BA44-86EA-34416154D18A}"/>
              </a:ext>
            </a:extLst>
          </p:cNvPr>
          <p:cNvSpPr txBox="1"/>
          <p:nvPr/>
        </p:nvSpPr>
        <p:spPr>
          <a:xfrm>
            <a:off x="9513244" y="202297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cxnSp>
        <p:nvCxnSpPr>
          <p:cNvPr id="32" name="Connector: Elbow 72">
            <a:extLst>
              <a:ext uri="{FF2B5EF4-FFF2-40B4-BE49-F238E27FC236}">
                <a16:creationId xmlns:a16="http://schemas.microsoft.com/office/drawing/2014/main" id="{D92BDD85-78A3-174F-999A-123960DCA6C1}"/>
              </a:ext>
            </a:extLst>
          </p:cNvPr>
          <p:cNvCxnSpPr>
            <a:cxnSpLocks/>
          </p:cNvCxnSpPr>
          <p:nvPr/>
        </p:nvCxnSpPr>
        <p:spPr>
          <a:xfrm>
            <a:off x="685800" y="3311644"/>
            <a:ext cx="1800559" cy="692940"/>
          </a:xfrm>
          <a:prstGeom prst="bentConnector3">
            <a:avLst>
              <a:gd name="adj1" fmla="val 9043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5" grpId="0"/>
      <p:bldP spid="46" grpId="0"/>
      <p:bldP spid="92" grpId="0" animBg="1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83D5-5A50-40AE-8CCB-6715925E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Coalesced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7FED-4636-4D97-820C-6A5423A9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0D7DE-1A2C-400D-84F1-90DAE00E77F7}"/>
              </a:ext>
            </a:extLst>
          </p:cNvPr>
          <p:cNvSpPr/>
          <p:nvPr/>
        </p:nvSpPr>
        <p:spPr>
          <a:xfrm>
            <a:off x="83820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  <a:latin typeface="LinLibertineT"/>
              </a:rPr>
              <a:t>CORF and CORF++ significantly increase the amount of coalescing opportunity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1A8117F-AD67-3F4C-B0C8-DA2BDCBA1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538124"/>
              </p:ext>
            </p:extLst>
          </p:nvPr>
        </p:nvGraphicFramePr>
        <p:xfrm>
          <a:off x="571500" y="1447800"/>
          <a:ext cx="11049000" cy="364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870DC0D-E26F-B442-A64E-E5515438D76B}"/>
              </a:ext>
            </a:extLst>
          </p:cNvPr>
          <p:cNvSpPr/>
          <p:nvPr/>
        </p:nvSpPr>
        <p:spPr>
          <a:xfrm>
            <a:off x="9220200" y="1981200"/>
            <a:ext cx="101181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FP-intensive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DFAFAE-8CAA-4E41-9F79-7392FD7F35AA}"/>
              </a:ext>
            </a:extLst>
          </p:cNvPr>
          <p:cNvSpPr/>
          <p:nvPr/>
        </p:nvSpPr>
        <p:spPr>
          <a:xfrm>
            <a:off x="4343400" y="1981200"/>
            <a:ext cx="109517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INT-intensive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A9BC0-F4A2-5648-A3C5-D701398268FC}"/>
              </a:ext>
            </a:extLst>
          </p:cNvPr>
          <p:cNvSpPr/>
          <p:nvPr/>
        </p:nvSpPr>
        <p:spPr>
          <a:xfrm>
            <a:off x="11011655" y="234383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8F987B-53E0-8642-B40F-3C88F50E7677}"/>
              </a:ext>
            </a:extLst>
          </p:cNvPr>
          <p:cNvSpPr/>
          <p:nvPr/>
        </p:nvSpPr>
        <p:spPr>
          <a:xfrm>
            <a:off x="10745711" y="363923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F5F5AB-496B-F341-AF8F-55860BA967A7}"/>
              </a:ext>
            </a:extLst>
          </p:cNvPr>
          <p:cNvSpPr/>
          <p:nvPr/>
        </p:nvSpPr>
        <p:spPr>
          <a:xfrm>
            <a:off x="10820400" y="3293501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63835-FB52-2D48-BB93-4DB7196D400A}"/>
              </a:ext>
            </a:extLst>
          </p:cNvPr>
          <p:cNvSpPr/>
          <p:nvPr/>
        </p:nvSpPr>
        <p:spPr>
          <a:xfrm>
            <a:off x="10898111" y="2773010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A792-4E86-6849-A0EC-3A461C53F6C5}"/>
              </a:ext>
            </a:extLst>
          </p:cNvPr>
          <p:cNvSpPr txBox="1"/>
          <p:nvPr/>
        </p:nvSpPr>
        <p:spPr>
          <a:xfrm>
            <a:off x="5438572" y="4887495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Fraction of coalesced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206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Graphic spid="12" grpId="0" uiExpand="1">
        <p:bldSub>
          <a:bldChart bld="series"/>
        </p:bldSub>
      </p:bldGraphic>
      <p:bldGraphic spid="12" grpId="1" uiExpand="1">
        <p:bldSub>
          <a:bldChart bld="series"/>
        </p:bldSub>
      </p:bldGraphic>
      <p:bldGraphic spid="12" grpId="2" uiExpand="1">
        <p:bldSub>
          <a:bldChart bld="series"/>
        </p:bldSub>
      </p:bldGraphic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9A6-F552-468B-B7F0-6C35C80E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Performance Improvement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41063F-58F1-4F94-A08C-01E062B38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604105"/>
              </p:ext>
            </p:extLst>
          </p:nvPr>
        </p:nvGraphicFramePr>
        <p:xfrm>
          <a:off x="1304925" y="937709"/>
          <a:ext cx="958215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6470D1C-6DB1-4321-8837-328A0C4F7825}"/>
              </a:ext>
            </a:extLst>
          </p:cNvPr>
          <p:cNvSpPr/>
          <p:nvPr/>
        </p:nvSpPr>
        <p:spPr>
          <a:xfrm>
            <a:off x="8839200" y="1752600"/>
            <a:ext cx="1025041" cy="253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FP-intensive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A8497-D790-4288-9F5E-F27518AA28F8}"/>
              </a:ext>
            </a:extLst>
          </p:cNvPr>
          <p:cNvSpPr/>
          <p:nvPr/>
        </p:nvSpPr>
        <p:spPr>
          <a:xfrm>
            <a:off x="5062712" y="1752600"/>
            <a:ext cx="1109488" cy="253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INT-intensive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3CAF12-7368-4143-A1CB-16B0DE8F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E4D97B-37A7-4640-A57C-701DEFF691B9}"/>
              </a:ext>
            </a:extLst>
          </p:cNvPr>
          <p:cNvSpPr/>
          <p:nvPr/>
        </p:nvSpPr>
        <p:spPr>
          <a:xfrm>
            <a:off x="83820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  <a:latin typeface="LinLibertineT"/>
              </a:rPr>
              <a:t>CORF and CORF++ improve IPC by reducing the pressure on RF 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C3B283-C4D9-4642-AF8D-3065D0B9E904}"/>
              </a:ext>
            </a:extLst>
          </p:cNvPr>
          <p:cNvSpPr/>
          <p:nvPr/>
        </p:nvSpPr>
        <p:spPr>
          <a:xfrm>
            <a:off x="10058400" y="333443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3785C-D4C3-0648-9481-06DAE7384110}"/>
              </a:ext>
            </a:extLst>
          </p:cNvPr>
          <p:cNvSpPr/>
          <p:nvPr/>
        </p:nvSpPr>
        <p:spPr>
          <a:xfrm>
            <a:off x="10202786" y="2762934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8650D-DC92-494C-AD7C-7FABF51E841E}"/>
              </a:ext>
            </a:extLst>
          </p:cNvPr>
          <p:cNvSpPr txBox="1"/>
          <p:nvPr/>
        </p:nvSpPr>
        <p:spPr>
          <a:xfrm>
            <a:off x="5715000" y="4778473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IPC improvement</a:t>
            </a:r>
          </a:p>
        </p:txBody>
      </p:sp>
    </p:spTree>
    <p:extLst>
      <p:ext uri="{BB962C8B-B14F-4D97-AF65-F5344CB8AC3E}">
        <p14:creationId xmlns:p14="http://schemas.microsoft.com/office/powerpoint/2010/main" val="25506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7" grpId="0"/>
      <p:bldP spid="9" grpId="0" uiExpand="1" build="allAtOnce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2DA6-F278-439E-AC30-2DE1B45E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RF Access Reduction—Dynamic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983A4-33D6-4C45-9F39-CC635D4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9CE49A-88F5-4372-B207-79D6F4B9E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16140"/>
              </p:ext>
            </p:extLst>
          </p:nvPr>
        </p:nvGraphicFramePr>
        <p:xfrm>
          <a:off x="1333500" y="946151"/>
          <a:ext cx="9525000" cy="469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CBC699-5DE5-4E8D-9DEC-6D081C7451B3}"/>
              </a:ext>
            </a:extLst>
          </p:cNvPr>
          <p:cNvSpPr/>
          <p:nvPr/>
        </p:nvSpPr>
        <p:spPr>
          <a:xfrm>
            <a:off x="84641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  <a:latin typeface="LinLibertineT"/>
              </a:rPr>
              <a:t>CORF and CORF++ reduce RF accesses which gets translated to 8.5% and 17% dynamic energy reduction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A14E3-D081-A244-9796-A550F9B69DB2}"/>
              </a:ext>
            </a:extLst>
          </p:cNvPr>
          <p:cNvSpPr/>
          <p:nvPr/>
        </p:nvSpPr>
        <p:spPr>
          <a:xfrm>
            <a:off x="9983711" y="325823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C8071-9B65-7A43-813F-7876E5EAECC2}"/>
              </a:ext>
            </a:extLst>
          </p:cNvPr>
          <p:cNvSpPr/>
          <p:nvPr/>
        </p:nvSpPr>
        <p:spPr>
          <a:xfrm>
            <a:off x="10136111" y="2429217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6FA7B-184A-3548-B077-5D7062CF5400}"/>
              </a:ext>
            </a:extLst>
          </p:cNvPr>
          <p:cNvSpPr txBox="1"/>
          <p:nvPr/>
        </p:nvSpPr>
        <p:spPr>
          <a:xfrm>
            <a:off x="5410200" y="4810294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Register file access reduction</a:t>
            </a:r>
          </a:p>
        </p:txBody>
      </p:sp>
    </p:spTree>
    <p:extLst>
      <p:ext uri="{BB962C8B-B14F-4D97-AF65-F5344CB8AC3E}">
        <p14:creationId xmlns:p14="http://schemas.microsoft.com/office/powerpoint/2010/main" val="23555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 uiExpand="1" build="allAtOnce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2DA6-F278-439E-AC30-2DE1B45E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Effective Size of RF—Static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983A4-33D6-4C45-9F39-CC635D4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BC699-5DE5-4E8D-9DEC-6D081C7451B3}"/>
              </a:ext>
            </a:extLst>
          </p:cNvPr>
          <p:cNvSpPr/>
          <p:nvPr/>
        </p:nvSpPr>
        <p:spPr>
          <a:xfrm>
            <a:off x="846410" y="541020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  <a:latin typeface="LinLibertineT"/>
              </a:rPr>
              <a:t>Reduction in effective size </a:t>
            </a:r>
            <a:r>
              <a:rPr lang="en-US" sz="2600" b="1">
                <a:solidFill>
                  <a:schemeClr val="bg1"/>
                </a:solidFill>
                <a:latin typeface="LinLibertineT"/>
              </a:rPr>
              <a:t>of RF </a:t>
            </a:r>
            <a:r>
              <a:rPr lang="en-US" sz="2600" b="1" dirty="0">
                <a:solidFill>
                  <a:schemeClr val="bg1"/>
                </a:solidFill>
                <a:latin typeface="LinLibertineT"/>
              </a:rPr>
              <a:t>gets translated to 53% static energy reduction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10091B-6168-1D48-912D-95690F3B3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03524"/>
              </p:ext>
            </p:extLst>
          </p:nvPr>
        </p:nvGraphicFramePr>
        <p:xfrm>
          <a:off x="1257300" y="961224"/>
          <a:ext cx="9677400" cy="444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9B2703-95DA-5440-972F-BF3ABDDB07B4}"/>
              </a:ext>
            </a:extLst>
          </p:cNvPr>
          <p:cNvSpPr txBox="1"/>
          <p:nvPr/>
        </p:nvSpPr>
        <p:spPr>
          <a:xfrm>
            <a:off x="5715000" y="4778473"/>
            <a:ext cx="2398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Register file size reduction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C3B2C-6B96-B640-8CB7-C514C4F4ADAB}"/>
              </a:ext>
            </a:extLst>
          </p:cNvPr>
          <p:cNvSpPr/>
          <p:nvPr/>
        </p:nvSpPr>
        <p:spPr>
          <a:xfrm>
            <a:off x="9982200" y="3024129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DA579-AFA7-6246-A0DE-63E10852FB58}"/>
              </a:ext>
            </a:extLst>
          </p:cNvPr>
          <p:cNvSpPr/>
          <p:nvPr/>
        </p:nvSpPr>
        <p:spPr>
          <a:xfrm>
            <a:off x="10121922" y="284538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6C9C9-5884-754D-BC75-63DE3BBB6A39}"/>
              </a:ext>
            </a:extLst>
          </p:cNvPr>
          <p:cNvSpPr/>
          <p:nvPr/>
        </p:nvSpPr>
        <p:spPr>
          <a:xfrm>
            <a:off x="10212311" y="2516813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82402718-B3EB-5B4F-85C8-0AC67B65A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19200"/>
            <a:ext cx="1676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Graphic spid="7" grpId="0" uiExpand="1">
        <p:bldSub>
          <a:bldChart bld="series"/>
        </p:bldSub>
      </p:bldGraphic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5950-095E-49F7-B548-AC99184D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83CC-A4D9-4D95-BE7B-182E70D28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Register file is a critical structure in GPUs</a:t>
            </a:r>
          </a:p>
          <a:p>
            <a:pPr marL="457200" lvl="1" indent="0">
              <a:buNone/>
            </a:pPr>
            <a:endParaRPr lang="en-US" sz="2000" dirty="0">
              <a:latin typeface="LinLibertine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LinLibertineT"/>
              </a:rPr>
              <a:t>A lot of values do not require full-width register to be represented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We proposed CORF which combines multiple register reads into a single physical register read</a:t>
            </a:r>
          </a:p>
          <a:p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CORF++ furtherly re-architects RF to take more advantage of register coalescing opportunities</a:t>
            </a:r>
          </a:p>
          <a:p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Our technique improves IPC by 9% and reduces RF dynamic and static energy by 17% and 52%,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47CF-20EC-41FF-9DE4-94AA7E10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E5C-72DF-4546-AD3F-A1A19A80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GPU</a:t>
            </a:r>
            <a:r>
              <a:rPr lang="en-US" sz="3600" dirty="0"/>
              <a:t> </a:t>
            </a:r>
            <a:r>
              <a:rPr lang="en-US" sz="3600" dirty="0">
                <a:latin typeface="LinLibertineT"/>
              </a:rPr>
              <a:t>Register File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BDB54-4265-A640-BBED-09E775F3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B1E3DC-3633-BD40-8274-6096E1BC9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6145"/>
              </p:ext>
            </p:extLst>
          </p:nvPr>
        </p:nvGraphicFramePr>
        <p:xfrm>
          <a:off x="3295650" y="1524000"/>
          <a:ext cx="56007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71418B-4978-794C-8A5D-1535386F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9525000" cy="6248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Frequent accesses to the RF consume a substantial amount of the dynamic energy.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Port contention due to limited ports on operand collection stage affect performance as register operations are serialized.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89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12" y="699900"/>
            <a:ext cx="11278731" cy="11024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CORF</a:t>
            </a:r>
            <a:r>
              <a:rPr lang="en-US" sz="4000" dirty="0">
                <a:latin typeface="+mn-lt"/>
              </a:rPr>
              <a:t>: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4000" dirty="0">
                <a:latin typeface="+mn-lt"/>
              </a:rPr>
              <a:t>oalescing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4000" dirty="0">
                <a:latin typeface="+mn-lt"/>
              </a:rPr>
              <a:t>perand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sz="4000" dirty="0">
                <a:latin typeface="+mn-lt"/>
              </a:rPr>
              <a:t>egister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4000" dirty="0">
                <a:latin typeface="+mn-lt"/>
              </a:rPr>
              <a:t>ile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for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GPUs</a:t>
            </a:r>
          </a:p>
        </p:txBody>
      </p:sp>
      <p:sp>
        <p:nvSpPr>
          <p:cNvPr id="4" name="AutoShape 2" descr="mage result for georgia buzz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03" y="5016850"/>
            <a:ext cx="1950177" cy="878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CAC59-0389-4B46-8677-0D8610FA4F76}"/>
              </a:ext>
            </a:extLst>
          </p:cNvPr>
          <p:cNvSpPr/>
          <p:nvPr/>
        </p:nvSpPr>
        <p:spPr>
          <a:xfrm>
            <a:off x="1572635" y="2875932"/>
            <a:ext cx="46090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Hodjat Asghari </a:t>
            </a:r>
            <a:r>
              <a:rPr lang="en-US" sz="3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Esfeden</a:t>
            </a:r>
            <a:endParaRPr lang="en-US" sz="3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F3E84-EE3E-47FD-B49B-C5B6CA8C5629}"/>
              </a:ext>
            </a:extLst>
          </p:cNvPr>
          <p:cNvSpPr/>
          <p:nvPr/>
        </p:nvSpPr>
        <p:spPr>
          <a:xfrm>
            <a:off x="7198826" y="2879776"/>
            <a:ext cx="34115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Farzad </a:t>
            </a:r>
            <a:r>
              <a:rPr lang="en-US" sz="30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Khorasani</a:t>
            </a:r>
            <a:endParaRPr lang="en-US" sz="3000" b="1" dirty="0">
              <a:solidFill>
                <a:srgbClr val="00206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D3D82-0C5A-431B-A4AB-8C75C62B27F6}"/>
              </a:ext>
            </a:extLst>
          </p:cNvPr>
          <p:cNvSpPr/>
          <p:nvPr/>
        </p:nvSpPr>
        <p:spPr>
          <a:xfrm>
            <a:off x="4231632" y="3429000"/>
            <a:ext cx="251011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Daniel Wong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A78717-CC06-48F0-BA17-A3BE87149896}"/>
              </a:ext>
            </a:extLst>
          </p:cNvPr>
          <p:cNvSpPr/>
          <p:nvPr/>
        </p:nvSpPr>
        <p:spPr>
          <a:xfrm>
            <a:off x="1547788" y="3429000"/>
            <a:ext cx="24913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Hyeran</a:t>
            </a:r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 Jeon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0D48F-33C4-4054-B4EA-4C4149C464C0}"/>
              </a:ext>
            </a:extLst>
          </p:cNvPr>
          <p:cNvSpPr/>
          <p:nvPr/>
        </p:nvSpPr>
        <p:spPr>
          <a:xfrm>
            <a:off x="6862867" y="3429000"/>
            <a:ext cx="381880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Nael</a:t>
            </a:r>
            <a:r>
              <a:rPr lang="en-US" sz="3000" b="1" dirty="0">
                <a:solidFill>
                  <a:srgbClr val="002060"/>
                </a:solidFill>
                <a:latin typeface="Helvetica" charset="0"/>
                <a:cs typeface="Helvetica" charset="0"/>
              </a:rPr>
              <a:t> Abu-</a:t>
            </a:r>
            <a:r>
              <a:rPr lang="en-US" sz="3000" b="1" dirty="0" err="1">
                <a:solidFill>
                  <a:srgbClr val="002060"/>
                </a:solidFill>
                <a:latin typeface="Helvetica" charset="0"/>
                <a:cs typeface="Helvetica" charset="0"/>
              </a:rPr>
              <a:t>Ghazaleh</a:t>
            </a:r>
            <a:endParaRPr lang="en-US" sz="3000" b="1" dirty="0">
              <a:solidFill>
                <a:srgbClr val="00206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AFC180-0367-4DF6-AFE2-890A9297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8" y="5016849"/>
            <a:ext cx="4391247" cy="8782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8FC2DD-9DC3-427D-9CBE-1A858AC7F0B4}"/>
              </a:ext>
            </a:extLst>
          </p:cNvPr>
          <p:cNvSpPr/>
          <p:nvPr/>
        </p:nvSpPr>
        <p:spPr>
          <a:xfrm>
            <a:off x="78455" y="6405484"/>
            <a:ext cx="12035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24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Architectural Support for Programming Languages and Operating Systems – ASPLOS 2019</a:t>
            </a:r>
            <a:endParaRPr lang="en-US" sz="540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9BC65-C07F-FC45-BF81-8C64AB885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88" y="5182445"/>
            <a:ext cx="2925779" cy="5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CC16-7179-4A07-8920-0061C910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RF Dynamic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E9070-3AA1-47F4-B22A-44A769D9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C562CD-D0DE-4DE7-81B5-D3FDD8DE6E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21632" y="1371600"/>
          <a:ext cx="6348736" cy="249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A5224F-18C8-4072-8C6C-A1B9BB35EB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27925" y="3803770"/>
          <a:ext cx="6329197" cy="245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76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DBB3-987D-4EE2-B3FA-7927149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79"/>
            <a:ext cx="10515600" cy="7113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RF Static Energy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60699E-CCBB-424E-8848-DA22B139BE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25009" y="1266707"/>
          <a:ext cx="6294466" cy="245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0BD303-1550-4CD6-8E9A-B7E3EF4897B4}"/>
              </a:ext>
            </a:extLst>
          </p:cNvPr>
          <p:cNvSpPr/>
          <p:nvPr/>
        </p:nvSpPr>
        <p:spPr>
          <a:xfrm>
            <a:off x="7786386" y="1642693"/>
            <a:ext cx="707972" cy="17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FP-intensive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7CDE1-8B02-4279-BC45-8ABFCDBC284C}"/>
              </a:ext>
            </a:extLst>
          </p:cNvPr>
          <p:cNvSpPr/>
          <p:nvPr/>
        </p:nvSpPr>
        <p:spPr>
          <a:xfrm>
            <a:off x="5290162" y="1642693"/>
            <a:ext cx="768191" cy="17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INT-intensive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5F380C-5FE8-41E3-8A3F-4B412CD325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25009" y="3722804"/>
          <a:ext cx="6341981" cy="251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4563E3C-A0B2-45E8-B5AC-935247038912}"/>
              </a:ext>
            </a:extLst>
          </p:cNvPr>
          <p:cNvSpPr/>
          <p:nvPr/>
        </p:nvSpPr>
        <p:spPr>
          <a:xfrm>
            <a:off x="7654467" y="4146291"/>
            <a:ext cx="10348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FP-intensive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20210-2DBF-4639-9178-091706EE5D98}"/>
              </a:ext>
            </a:extLst>
          </p:cNvPr>
          <p:cNvSpPr/>
          <p:nvPr/>
        </p:nvSpPr>
        <p:spPr>
          <a:xfrm>
            <a:off x="5123321" y="4146291"/>
            <a:ext cx="11201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INT-intensive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51BD28-4A64-4910-814A-91985DD2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6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2F29-BCA8-4BB8-B8F8-2DA0C6F3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14923-2C4F-4628-9254-914E125E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Simulator:</a:t>
            </a:r>
            <a:r>
              <a:rPr lang="en-US" dirty="0">
                <a:latin typeface="LinLibertineT"/>
              </a:rPr>
              <a:t> </a:t>
            </a:r>
          </a:p>
          <a:p>
            <a:pPr lvl="1"/>
            <a:r>
              <a:rPr lang="en-US" sz="2000" dirty="0">
                <a:latin typeface="LinLibertineT"/>
              </a:rPr>
              <a:t>GPGPU-Sim modeling NVIDIA Fermi architecture </a:t>
            </a:r>
          </a:p>
          <a:p>
            <a:r>
              <a:rPr lang="en-US" sz="2400" dirty="0">
                <a:latin typeface="LinLibertineT"/>
              </a:rPr>
              <a:t>Workloads: </a:t>
            </a:r>
          </a:p>
          <a:p>
            <a:pPr lvl="1"/>
            <a:r>
              <a:rPr lang="en-US" sz="2000" dirty="0" err="1">
                <a:latin typeface="LinLibertineT"/>
              </a:rPr>
              <a:t>Rodinia</a:t>
            </a:r>
            <a:r>
              <a:rPr lang="en-US" sz="2000" dirty="0">
                <a:latin typeface="LinLibertineT"/>
              </a:rPr>
              <a:t> </a:t>
            </a:r>
          </a:p>
          <a:p>
            <a:pPr lvl="1"/>
            <a:r>
              <a:rPr lang="en-US" sz="2000" dirty="0">
                <a:latin typeface="LinLibertineT"/>
              </a:rPr>
              <a:t>Parboil </a:t>
            </a:r>
          </a:p>
          <a:p>
            <a:pPr lvl="1"/>
            <a:r>
              <a:rPr lang="en-US" sz="2000" dirty="0">
                <a:latin typeface="LinLibertineT"/>
              </a:rPr>
              <a:t>CUDA-SDK </a:t>
            </a:r>
          </a:p>
          <a:p>
            <a:pPr lvl="1"/>
            <a:r>
              <a:rPr lang="en-US" sz="2000" dirty="0">
                <a:latin typeface="LinLibertineT"/>
              </a:rPr>
              <a:t>Tango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B8DE9-430C-4BCB-85EF-78839414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A0F0-CEFC-419E-A8A3-BC5A13F4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LinLibertineT"/>
              </a:rPr>
              <a:t>CORF++: Illustrative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3E689-C19C-448D-84B3-7665F5CD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63FEE8-B09F-47A7-AF2A-CC8BBBA4CA71}"/>
              </a:ext>
            </a:extLst>
          </p:cNvPr>
          <p:cNvSpPr/>
          <p:nvPr/>
        </p:nvSpPr>
        <p:spPr>
          <a:xfrm>
            <a:off x="966352" y="2529468"/>
            <a:ext cx="10161536" cy="16873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8AE708-CA75-4656-B538-6CAAD471A06B}"/>
              </a:ext>
            </a:extLst>
          </p:cNvPr>
          <p:cNvSpPr/>
          <p:nvPr/>
        </p:nvSpPr>
        <p:spPr>
          <a:xfrm>
            <a:off x="10506713" y="3206113"/>
            <a:ext cx="438949" cy="11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4AF3F8-C5BF-4CFD-B771-86B9EF1E3BFB}"/>
              </a:ext>
            </a:extLst>
          </p:cNvPr>
          <p:cNvSpPr/>
          <p:nvPr/>
        </p:nvSpPr>
        <p:spPr>
          <a:xfrm>
            <a:off x="10553747" y="3060992"/>
            <a:ext cx="438949" cy="11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AB07C1-43CE-4EBB-97CA-A2B84CEB6AE2}"/>
              </a:ext>
            </a:extLst>
          </p:cNvPr>
          <p:cNvSpPr/>
          <p:nvPr/>
        </p:nvSpPr>
        <p:spPr>
          <a:xfrm>
            <a:off x="8785941" y="3202958"/>
            <a:ext cx="438949" cy="11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671A90-43D3-4378-BD83-90DF7139ADBF}"/>
              </a:ext>
            </a:extLst>
          </p:cNvPr>
          <p:cNvSpPr/>
          <p:nvPr/>
        </p:nvSpPr>
        <p:spPr>
          <a:xfrm>
            <a:off x="1778389" y="3945670"/>
            <a:ext cx="423136" cy="141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B13A0C-D339-4AD8-BC0D-54EBDB4BAF18}"/>
              </a:ext>
            </a:extLst>
          </p:cNvPr>
          <p:cNvSpPr/>
          <p:nvPr/>
        </p:nvSpPr>
        <p:spPr>
          <a:xfrm>
            <a:off x="1776374" y="3793871"/>
            <a:ext cx="423136" cy="141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A8944F-01FC-4FE6-AA06-D44ED4693F8E}"/>
              </a:ext>
            </a:extLst>
          </p:cNvPr>
          <p:cNvSpPr/>
          <p:nvPr/>
        </p:nvSpPr>
        <p:spPr>
          <a:xfrm>
            <a:off x="1775553" y="3641944"/>
            <a:ext cx="423136" cy="141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C78E1-C4E7-4B63-8F2F-DEF9E2751B7B}"/>
              </a:ext>
            </a:extLst>
          </p:cNvPr>
          <p:cNvSpPr/>
          <p:nvPr/>
        </p:nvSpPr>
        <p:spPr>
          <a:xfrm>
            <a:off x="7096687" y="3941274"/>
            <a:ext cx="111967" cy="161990"/>
          </a:xfrm>
          <a:prstGeom prst="rect">
            <a:avLst/>
          </a:prstGeom>
          <a:solidFill>
            <a:srgbClr val="C7A1E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D561A-54E0-4363-B7AC-6B4C41B09E1B}"/>
              </a:ext>
            </a:extLst>
          </p:cNvPr>
          <p:cNvSpPr/>
          <p:nvPr/>
        </p:nvSpPr>
        <p:spPr>
          <a:xfrm>
            <a:off x="5350495" y="3941273"/>
            <a:ext cx="115772" cy="168311"/>
          </a:xfrm>
          <a:prstGeom prst="rect">
            <a:avLst/>
          </a:prstGeom>
          <a:solidFill>
            <a:srgbClr val="C7A1E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8B0EF59-466A-4491-AE4A-ADF322714886}"/>
              </a:ext>
            </a:extLst>
          </p:cNvPr>
          <p:cNvSpPr txBox="1"/>
          <p:nvPr/>
        </p:nvSpPr>
        <p:spPr>
          <a:xfrm>
            <a:off x="1080740" y="2992141"/>
            <a:ext cx="1344194" cy="133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80" dirty="0">
                <a:latin typeface="Consolas" panose="020B0609020204030204" pitchFamily="49" charset="0"/>
              </a:rPr>
              <a:t>GLD r1, [0x80];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ISUB r2, r1, 0x7;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SHR r4, r1, 0x8;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LLD r3, [r4];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IADD r5, r2, r3;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IMUL r1, r4, r5;</a:t>
            </a:r>
          </a:p>
          <a:p>
            <a:r>
              <a:rPr lang="en-US" sz="980" dirty="0">
                <a:latin typeface="Consolas" panose="020B0609020204030204" pitchFamily="49" charset="0"/>
              </a:rPr>
              <a:t>ISUB r2, r3, r4;</a:t>
            </a:r>
          </a:p>
          <a:p>
            <a:endParaRPr lang="en-US" sz="1224" dirty="0">
              <a:latin typeface="Consolas" panose="020B0609020204030204" pitchFamily="49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2236420-DB07-41B6-BF22-2210BC064B87}"/>
              </a:ext>
            </a:extLst>
          </p:cNvPr>
          <p:cNvSpPr txBox="1"/>
          <p:nvPr/>
        </p:nvSpPr>
        <p:spPr>
          <a:xfrm>
            <a:off x="1081630" y="2795648"/>
            <a:ext cx="848309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43" dirty="0">
                <a:cs typeface="Arial" panose="020B0604020202020204" pitchFamily="34" charset="0"/>
              </a:rPr>
              <a:t>SASS Code: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8B5BCB-B345-4DB7-A2B0-BFD556B1DD3E}"/>
              </a:ext>
            </a:extLst>
          </p:cNvPr>
          <p:cNvSpPr/>
          <p:nvPr/>
        </p:nvSpPr>
        <p:spPr>
          <a:xfrm>
            <a:off x="1149686" y="2607761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ED6ADE-F3A4-444E-94F7-0F6623040C47}"/>
              </a:ext>
            </a:extLst>
          </p:cNvPr>
          <p:cNvCxnSpPr/>
          <p:nvPr/>
        </p:nvCxnSpPr>
        <p:spPr>
          <a:xfrm>
            <a:off x="2424934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90BB48-27EB-46FD-AF0C-125BD6B02722}"/>
              </a:ext>
            </a:extLst>
          </p:cNvPr>
          <p:cNvSpPr/>
          <p:nvPr/>
        </p:nvSpPr>
        <p:spPr>
          <a:xfrm>
            <a:off x="2493880" y="2607761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B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0EB806F-D8FB-4C4F-838E-015FF32099DF}"/>
              </a:ext>
            </a:extLst>
          </p:cNvPr>
          <p:cNvSpPr txBox="1"/>
          <p:nvPr/>
        </p:nvSpPr>
        <p:spPr>
          <a:xfrm>
            <a:off x="2682993" y="2683751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&lt;L: r3, r5 | R: </a:t>
            </a:r>
            <a:r>
              <a:rPr lang="en-US" sz="1200" b="1" dirty="0">
                <a:solidFill>
                  <a:schemeClr val="accent6"/>
                </a:solidFill>
              </a:rPr>
              <a:t>r2</a:t>
            </a:r>
            <a:r>
              <a:rPr lang="en-US" sz="1200" b="1" dirty="0"/>
              <a:t>, r4&gt;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27B90524-B7E3-4B98-9960-A966AFBD4B21}"/>
              </a:ext>
            </a:extLst>
          </p:cNvPr>
          <p:cNvSpPr txBox="1"/>
          <p:nvPr/>
        </p:nvSpPr>
        <p:spPr>
          <a:xfrm>
            <a:off x="2623270" y="2991503"/>
            <a:ext cx="162936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50000"/>
            </a:pPr>
            <a:r>
              <a:rPr lang="en-US" sz="980" dirty="0">
                <a:latin typeface="Consolas" panose="020B0609020204030204" pitchFamily="49" charset="0"/>
              </a:rPr>
              <a:t>GLD r1, [0x80];</a:t>
            </a:r>
          </a:p>
          <a:p>
            <a:pPr marL="171450" indent="-171450" algn="ctr">
              <a:buClr>
                <a:schemeClr val="tx1"/>
              </a:buClr>
              <a:buSzPct val="150000"/>
              <a:buFont typeface="Consolas" panose="020B0609020204030204" pitchFamily="49" charset="0"/>
              <a:buChar char="►"/>
            </a:pPr>
            <a:r>
              <a:rPr lang="en-US" sz="980" dirty="0">
                <a:latin typeface="Consolas" panose="020B0609020204030204" pitchFamily="49" charset="0"/>
              </a:rPr>
              <a:t>ISUB </a:t>
            </a:r>
            <a:r>
              <a:rPr lang="en-US" sz="980" b="1" dirty="0">
                <a:solidFill>
                  <a:schemeClr val="accent6"/>
                </a:solidFill>
                <a:latin typeface="Consolas" panose="020B0609020204030204" pitchFamily="49" charset="0"/>
              </a:rPr>
              <a:t>r2</a:t>
            </a:r>
            <a:r>
              <a:rPr lang="en-US" sz="980" dirty="0">
                <a:latin typeface="Consolas" panose="020B0609020204030204" pitchFamily="49" charset="0"/>
              </a:rPr>
              <a:t>, r1, 0x7;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EBBA5D-1A6B-46D1-A0D9-313CFC084BC5}"/>
              </a:ext>
            </a:extLst>
          </p:cNvPr>
          <p:cNvSpPr/>
          <p:nvPr/>
        </p:nvSpPr>
        <p:spPr>
          <a:xfrm>
            <a:off x="2623270" y="3647106"/>
            <a:ext cx="432811" cy="4399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Register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7B10DA-8148-42BA-BD84-EEFC2F461842}"/>
              </a:ext>
            </a:extLst>
          </p:cNvPr>
          <p:cNvSpPr/>
          <p:nvPr/>
        </p:nvSpPr>
        <p:spPr>
          <a:xfrm>
            <a:off x="3258547" y="3617775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782F4-C03A-4F59-8E4D-B69FBCA53647}"/>
              </a:ext>
            </a:extLst>
          </p:cNvPr>
          <p:cNvSpPr/>
          <p:nvPr/>
        </p:nvSpPr>
        <p:spPr>
          <a:xfrm>
            <a:off x="3258547" y="3779765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6E64CF-568B-4C33-954E-42223D0BFD64}"/>
              </a:ext>
            </a:extLst>
          </p:cNvPr>
          <p:cNvSpPr/>
          <p:nvPr/>
        </p:nvSpPr>
        <p:spPr>
          <a:xfrm>
            <a:off x="3258547" y="3941755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A3B27E-7D59-472D-9CAD-C1EDDDC06AB3}"/>
              </a:ext>
            </a:extLst>
          </p:cNvPr>
          <p:cNvSpPr/>
          <p:nvPr/>
        </p:nvSpPr>
        <p:spPr>
          <a:xfrm>
            <a:off x="3064161" y="3628033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</a:t>
            </a:r>
            <a:endParaRPr lang="en-US" sz="95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2A147B-003F-4BE8-B1C3-8429CC5391B5}"/>
              </a:ext>
            </a:extLst>
          </p:cNvPr>
          <p:cNvSpPr/>
          <p:nvPr/>
        </p:nvSpPr>
        <p:spPr>
          <a:xfrm>
            <a:off x="3064161" y="3789386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  <a:endParaRPr lang="en-US" sz="95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83D2AF-FD67-45C0-A17C-C39CEFF0F8AC}"/>
              </a:ext>
            </a:extLst>
          </p:cNvPr>
          <p:cNvSpPr/>
          <p:nvPr/>
        </p:nvSpPr>
        <p:spPr>
          <a:xfrm>
            <a:off x="3063097" y="3956621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A7D5F6-4373-4B38-8AC8-745A47AC51AE}"/>
              </a:ext>
            </a:extLst>
          </p:cNvPr>
          <p:cNvSpPr/>
          <p:nvPr/>
        </p:nvSpPr>
        <p:spPr>
          <a:xfrm>
            <a:off x="3485254" y="3617775"/>
            <a:ext cx="230155" cy="161990"/>
          </a:xfrm>
          <a:prstGeom prst="rect">
            <a:avLst/>
          </a:prstGeom>
          <a:solidFill>
            <a:srgbClr val="DAC1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54A1A2-AB26-48CE-B6DF-D75F4013071D}"/>
              </a:ext>
            </a:extLst>
          </p:cNvPr>
          <p:cNvSpPr/>
          <p:nvPr/>
        </p:nvSpPr>
        <p:spPr>
          <a:xfrm>
            <a:off x="3481450" y="3781309"/>
            <a:ext cx="232781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39A322D-127C-4666-9DD3-5BB6E03F6394}"/>
              </a:ext>
            </a:extLst>
          </p:cNvPr>
          <p:cNvSpPr/>
          <p:nvPr/>
        </p:nvSpPr>
        <p:spPr>
          <a:xfrm>
            <a:off x="3437950" y="3329498"/>
            <a:ext cx="104207" cy="26148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645" tIns="37322" rIns="74645" bIns="373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DD3F31-2960-42CF-8A9F-9CCFD33D3BEA}"/>
              </a:ext>
            </a:extLst>
          </p:cNvPr>
          <p:cNvCxnSpPr/>
          <p:nvPr/>
        </p:nvCxnSpPr>
        <p:spPr>
          <a:xfrm>
            <a:off x="4170466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6190E8-B09C-4115-9BA8-BA752354AB48}"/>
              </a:ext>
            </a:extLst>
          </p:cNvPr>
          <p:cNvCxnSpPr/>
          <p:nvPr/>
        </p:nvCxnSpPr>
        <p:spPr>
          <a:xfrm>
            <a:off x="5912854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DC5426-1A5A-4772-B9DD-7D682A7DDBF3}"/>
              </a:ext>
            </a:extLst>
          </p:cNvPr>
          <p:cNvCxnSpPr/>
          <p:nvPr/>
        </p:nvCxnSpPr>
        <p:spPr>
          <a:xfrm>
            <a:off x="4168894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99DB81-E8C1-4AEB-AFF1-51041938099A}"/>
              </a:ext>
            </a:extLst>
          </p:cNvPr>
          <p:cNvCxnSpPr/>
          <p:nvPr/>
        </p:nvCxnSpPr>
        <p:spPr>
          <a:xfrm>
            <a:off x="9402344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296F53-2096-437F-929C-0D44B1562D11}"/>
              </a:ext>
            </a:extLst>
          </p:cNvPr>
          <p:cNvCxnSpPr/>
          <p:nvPr/>
        </p:nvCxnSpPr>
        <p:spPr>
          <a:xfrm>
            <a:off x="7658384" y="2607761"/>
            <a:ext cx="0" cy="1495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BD77D69-485B-4D62-B1B0-D2DA87E6F5AE}"/>
              </a:ext>
            </a:extLst>
          </p:cNvPr>
          <p:cNvSpPr/>
          <p:nvPr/>
        </p:nvSpPr>
        <p:spPr>
          <a:xfrm>
            <a:off x="4373888" y="3632645"/>
            <a:ext cx="432811" cy="4399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Register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FCA4B1-AC20-4973-BCE1-EF2C4DF9F06E}"/>
              </a:ext>
            </a:extLst>
          </p:cNvPr>
          <p:cNvSpPr/>
          <p:nvPr/>
        </p:nvSpPr>
        <p:spPr>
          <a:xfrm>
            <a:off x="5012998" y="3616982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8F57D3-9732-4BDF-914B-FE3AA5B6FE84}"/>
              </a:ext>
            </a:extLst>
          </p:cNvPr>
          <p:cNvSpPr/>
          <p:nvPr/>
        </p:nvSpPr>
        <p:spPr>
          <a:xfrm>
            <a:off x="5012998" y="3778972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88692A-A711-4B7D-BA6F-AB08565E1FE3}"/>
              </a:ext>
            </a:extLst>
          </p:cNvPr>
          <p:cNvSpPr/>
          <p:nvPr/>
        </p:nvSpPr>
        <p:spPr>
          <a:xfrm>
            <a:off x="5012998" y="3940962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BE5D38-CCDD-4AF3-9976-6D5B962D798F}"/>
              </a:ext>
            </a:extLst>
          </p:cNvPr>
          <p:cNvSpPr/>
          <p:nvPr/>
        </p:nvSpPr>
        <p:spPr>
          <a:xfrm>
            <a:off x="4818611" y="3627240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555F34-7550-475D-B185-77C8DAA13E8B}"/>
              </a:ext>
            </a:extLst>
          </p:cNvPr>
          <p:cNvSpPr/>
          <p:nvPr/>
        </p:nvSpPr>
        <p:spPr>
          <a:xfrm>
            <a:off x="4818611" y="3788593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C3CAFA-1580-495C-A8C2-CA0E7F00A837}"/>
              </a:ext>
            </a:extLst>
          </p:cNvPr>
          <p:cNvSpPr/>
          <p:nvPr/>
        </p:nvSpPr>
        <p:spPr>
          <a:xfrm>
            <a:off x="4818611" y="3949947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EB97F7-0E16-440E-B7F4-E555E6214CC5}"/>
              </a:ext>
            </a:extLst>
          </p:cNvPr>
          <p:cNvSpPr/>
          <p:nvPr/>
        </p:nvSpPr>
        <p:spPr>
          <a:xfrm>
            <a:off x="5239704" y="3616982"/>
            <a:ext cx="230155" cy="161990"/>
          </a:xfrm>
          <a:prstGeom prst="rect">
            <a:avLst/>
          </a:prstGeom>
          <a:solidFill>
            <a:srgbClr val="DAC1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A3D76F-D5E0-4AEC-A908-560F8D0577D6}"/>
              </a:ext>
            </a:extLst>
          </p:cNvPr>
          <p:cNvSpPr/>
          <p:nvPr/>
        </p:nvSpPr>
        <p:spPr>
          <a:xfrm>
            <a:off x="5235900" y="3780516"/>
            <a:ext cx="232781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699F351D-19AA-401B-AD68-9A86F4761496}"/>
              </a:ext>
            </a:extLst>
          </p:cNvPr>
          <p:cNvSpPr txBox="1"/>
          <p:nvPr/>
        </p:nvSpPr>
        <p:spPr>
          <a:xfrm>
            <a:off x="4341578" y="3142314"/>
            <a:ext cx="162936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Clr>
                <a:schemeClr val="tx1"/>
              </a:buClr>
              <a:buSzPct val="150000"/>
              <a:buFont typeface="Consolas" panose="020B0609020204030204" pitchFamily="49" charset="0"/>
              <a:buChar char="►"/>
            </a:pPr>
            <a:r>
              <a:rPr lang="en-US" sz="980" dirty="0">
                <a:latin typeface="Consolas" panose="020B0609020204030204" pitchFamily="49" charset="0"/>
              </a:rPr>
              <a:t>SHR </a:t>
            </a:r>
            <a:r>
              <a:rPr lang="en-US" sz="980" b="1" dirty="0">
                <a:solidFill>
                  <a:schemeClr val="accent6"/>
                </a:solidFill>
                <a:latin typeface="Consolas" panose="020B0609020204030204" pitchFamily="49" charset="0"/>
              </a:rPr>
              <a:t>r4</a:t>
            </a:r>
            <a:r>
              <a:rPr lang="en-US" sz="980" dirty="0">
                <a:latin typeface="Consolas" panose="020B0609020204030204" pitchFamily="49" charset="0"/>
              </a:rPr>
              <a:t>, r1, 0x8;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C856B7-0107-4734-8D28-32B237822EA1}"/>
              </a:ext>
            </a:extLst>
          </p:cNvPr>
          <p:cNvSpPr/>
          <p:nvPr/>
        </p:nvSpPr>
        <p:spPr>
          <a:xfrm>
            <a:off x="4239409" y="2607761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C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0CE722DB-9482-4A25-94E3-6DF5E8FF71A9}"/>
              </a:ext>
            </a:extLst>
          </p:cNvPr>
          <p:cNvSpPr txBox="1"/>
          <p:nvPr/>
        </p:nvSpPr>
        <p:spPr>
          <a:xfrm>
            <a:off x="4425380" y="2684197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&lt;L: r3, r5 | R: r2, </a:t>
            </a:r>
            <a:r>
              <a:rPr lang="en-US" sz="1200" b="1" dirty="0">
                <a:solidFill>
                  <a:schemeClr val="accent6"/>
                </a:solidFill>
              </a:rPr>
              <a:t>r4</a:t>
            </a:r>
            <a:r>
              <a:rPr lang="en-US" sz="1200" b="1" dirty="0"/>
              <a:t>&gt;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960A328F-591A-41C9-AF5A-FDE477A45A3A}"/>
              </a:ext>
            </a:extLst>
          </p:cNvPr>
          <p:cNvSpPr/>
          <p:nvPr/>
        </p:nvSpPr>
        <p:spPr>
          <a:xfrm>
            <a:off x="5180337" y="3332393"/>
            <a:ext cx="104207" cy="26148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645" tIns="37322" rIns="74645" bIns="373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52927D4-4BD5-4019-8E7F-E106646CBD58}"/>
              </a:ext>
            </a:extLst>
          </p:cNvPr>
          <p:cNvSpPr/>
          <p:nvPr/>
        </p:nvSpPr>
        <p:spPr>
          <a:xfrm>
            <a:off x="5985441" y="2607761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D</a:t>
            </a:r>
          </a:p>
        </p:txBody>
      </p:sp>
      <p:sp>
        <p:nvSpPr>
          <p:cNvPr id="50" name="TextBox 45">
            <a:extLst>
              <a:ext uri="{FF2B5EF4-FFF2-40B4-BE49-F238E27FC236}">
                <a16:creationId xmlns:a16="http://schemas.microsoft.com/office/drawing/2014/main" id="{B0D5ED91-B02F-4D4D-8EAC-7EA2D2F88170}"/>
              </a:ext>
            </a:extLst>
          </p:cNvPr>
          <p:cNvSpPr txBox="1"/>
          <p:nvPr/>
        </p:nvSpPr>
        <p:spPr>
          <a:xfrm>
            <a:off x="6171412" y="2684197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&lt;L: </a:t>
            </a:r>
            <a:r>
              <a:rPr lang="en-US" sz="1200" b="1" dirty="0">
                <a:solidFill>
                  <a:schemeClr val="accent6"/>
                </a:solidFill>
              </a:rPr>
              <a:t>r3</a:t>
            </a:r>
            <a:r>
              <a:rPr lang="en-US" sz="1200" b="1" dirty="0"/>
              <a:t>, r5 | R: r2, r4&gt;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C49A68-B329-4FF5-9357-19836D3BEE0F}"/>
              </a:ext>
            </a:extLst>
          </p:cNvPr>
          <p:cNvSpPr/>
          <p:nvPr/>
        </p:nvSpPr>
        <p:spPr>
          <a:xfrm>
            <a:off x="7723618" y="2607761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E</a:t>
            </a: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16D38889-14A2-42B5-97A9-8092A54F2965}"/>
              </a:ext>
            </a:extLst>
          </p:cNvPr>
          <p:cNvSpPr txBox="1"/>
          <p:nvPr/>
        </p:nvSpPr>
        <p:spPr>
          <a:xfrm>
            <a:off x="7909589" y="2684197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&lt;L: r3, </a:t>
            </a:r>
            <a:r>
              <a:rPr lang="en-US" sz="1200" b="1" dirty="0">
                <a:solidFill>
                  <a:schemeClr val="accent6"/>
                </a:solidFill>
              </a:rPr>
              <a:t>r5</a:t>
            </a:r>
            <a:r>
              <a:rPr lang="en-US" sz="1200" b="1" dirty="0"/>
              <a:t> | R: r2, r4&gt;</a:t>
            </a: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0734EFDF-659D-45DD-A737-21DA3265F693}"/>
              </a:ext>
            </a:extLst>
          </p:cNvPr>
          <p:cNvSpPr txBox="1"/>
          <p:nvPr/>
        </p:nvSpPr>
        <p:spPr>
          <a:xfrm>
            <a:off x="5995017" y="3138752"/>
            <a:ext cx="162936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Clr>
                <a:schemeClr val="tx1"/>
              </a:buClr>
              <a:buSzPct val="150000"/>
              <a:buFont typeface="Consolas" panose="020B0609020204030204" pitchFamily="49" charset="0"/>
              <a:buChar char="►"/>
            </a:pPr>
            <a:r>
              <a:rPr lang="en-US" sz="980" dirty="0">
                <a:latin typeface="Consolas" panose="020B0609020204030204" pitchFamily="49" charset="0"/>
              </a:rPr>
              <a:t>LLD </a:t>
            </a:r>
            <a:r>
              <a:rPr lang="en-US" sz="980" dirty="0">
                <a:solidFill>
                  <a:schemeClr val="accent6"/>
                </a:solidFill>
                <a:latin typeface="Consolas" panose="020B0609020204030204" pitchFamily="49" charset="0"/>
              </a:rPr>
              <a:t>r3</a:t>
            </a:r>
            <a:r>
              <a:rPr lang="en-US" sz="980" dirty="0">
                <a:latin typeface="Consolas" panose="020B0609020204030204" pitchFamily="49" charset="0"/>
              </a:rPr>
              <a:t>, [r4];</a:t>
            </a: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EBC919B5-FBB0-449E-A52C-F58568C01D3B}"/>
              </a:ext>
            </a:extLst>
          </p:cNvPr>
          <p:cNvSpPr txBox="1"/>
          <p:nvPr/>
        </p:nvSpPr>
        <p:spPr>
          <a:xfrm>
            <a:off x="7830847" y="3138752"/>
            <a:ext cx="162936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Clr>
                <a:schemeClr val="tx1"/>
              </a:buClr>
              <a:buSzPct val="150000"/>
              <a:buFont typeface="Consolas" panose="020B0609020204030204" pitchFamily="49" charset="0"/>
              <a:buChar char="►"/>
            </a:pPr>
            <a:r>
              <a:rPr lang="en-US" sz="980" dirty="0">
                <a:latin typeface="Consolas" panose="020B0609020204030204" pitchFamily="49" charset="0"/>
              </a:rPr>
              <a:t>IADD </a:t>
            </a:r>
            <a:r>
              <a:rPr lang="en-US" sz="980" dirty="0">
                <a:solidFill>
                  <a:schemeClr val="accent6"/>
                </a:solidFill>
                <a:latin typeface="Consolas" panose="020B0609020204030204" pitchFamily="49" charset="0"/>
              </a:rPr>
              <a:t>r5</a:t>
            </a:r>
            <a:r>
              <a:rPr lang="en-US" sz="980" dirty="0">
                <a:latin typeface="Consolas" panose="020B0609020204030204" pitchFamily="49" charset="0"/>
              </a:rPr>
              <a:t>, r2, r3;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ACDAD7-EF03-4CFD-BA09-0721ADCBE7A8}"/>
              </a:ext>
            </a:extLst>
          </p:cNvPr>
          <p:cNvSpPr/>
          <p:nvPr/>
        </p:nvSpPr>
        <p:spPr>
          <a:xfrm>
            <a:off x="6116275" y="3632645"/>
            <a:ext cx="432811" cy="4399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Register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BA65DD-50AF-4B9D-B4C6-9E341E3A9D87}"/>
              </a:ext>
            </a:extLst>
          </p:cNvPr>
          <p:cNvSpPr/>
          <p:nvPr/>
        </p:nvSpPr>
        <p:spPr>
          <a:xfrm>
            <a:off x="6755385" y="3616982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233A8A-5031-4CF4-AE67-4E67A01BC0C3}"/>
              </a:ext>
            </a:extLst>
          </p:cNvPr>
          <p:cNvSpPr/>
          <p:nvPr/>
        </p:nvSpPr>
        <p:spPr>
          <a:xfrm>
            <a:off x="6755385" y="3778971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AAFDED-5C21-4035-854D-31C297F15F3E}"/>
              </a:ext>
            </a:extLst>
          </p:cNvPr>
          <p:cNvSpPr/>
          <p:nvPr/>
        </p:nvSpPr>
        <p:spPr>
          <a:xfrm>
            <a:off x="6755385" y="3940962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B37369-0B80-4DF0-B1AF-9B1B81A1CCDC}"/>
              </a:ext>
            </a:extLst>
          </p:cNvPr>
          <p:cNvSpPr/>
          <p:nvPr/>
        </p:nvSpPr>
        <p:spPr>
          <a:xfrm>
            <a:off x="6560998" y="3627239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B1ECE4-6F7A-44BC-840C-BC365777E80D}"/>
              </a:ext>
            </a:extLst>
          </p:cNvPr>
          <p:cNvSpPr/>
          <p:nvPr/>
        </p:nvSpPr>
        <p:spPr>
          <a:xfrm>
            <a:off x="6560998" y="3788593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176BD59-E3B3-4D07-A12D-DB432F466C86}"/>
              </a:ext>
            </a:extLst>
          </p:cNvPr>
          <p:cNvSpPr/>
          <p:nvPr/>
        </p:nvSpPr>
        <p:spPr>
          <a:xfrm>
            <a:off x="6560998" y="3949947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DDD4E7-407E-4F6F-9E8D-3D471DE6D375}"/>
              </a:ext>
            </a:extLst>
          </p:cNvPr>
          <p:cNvSpPr/>
          <p:nvPr/>
        </p:nvSpPr>
        <p:spPr>
          <a:xfrm>
            <a:off x="6982092" y="3616982"/>
            <a:ext cx="230155" cy="161990"/>
          </a:xfrm>
          <a:prstGeom prst="rect">
            <a:avLst/>
          </a:prstGeom>
          <a:solidFill>
            <a:srgbClr val="DAC1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AECB429-5BEE-44F5-8CFE-FCFB74C509D4}"/>
              </a:ext>
            </a:extLst>
          </p:cNvPr>
          <p:cNvSpPr/>
          <p:nvPr/>
        </p:nvSpPr>
        <p:spPr>
          <a:xfrm>
            <a:off x="6978287" y="3780516"/>
            <a:ext cx="232781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E4820-D3F4-4086-8D9B-93FE7D535BBD}"/>
              </a:ext>
            </a:extLst>
          </p:cNvPr>
          <p:cNvSpPr/>
          <p:nvPr/>
        </p:nvSpPr>
        <p:spPr>
          <a:xfrm>
            <a:off x="6760368" y="3626562"/>
            <a:ext cx="221722" cy="161990"/>
          </a:xfrm>
          <a:prstGeom prst="rect">
            <a:avLst/>
          </a:prstGeom>
          <a:solidFill>
            <a:srgbClr val="9C5A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B6EDA3AD-CD85-4604-8CBF-DE3C4447ABA0}"/>
              </a:ext>
            </a:extLst>
          </p:cNvPr>
          <p:cNvSpPr/>
          <p:nvPr/>
        </p:nvSpPr>
        <p:spPr>
          <a:xfrm>
            <a:off x="6940607" y="3321973"/>
            <a:ext cx="104207" cy="26148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645" tIns="37322" rIns="74645" bIns="373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89D0F3-59FC-4FA8-BF85-A15B4662C042}"/>
              </a:ext>
            </a:extLst>
          </p:cNvPr>
          <p:cNvSpPr/>
          <p:nvPr/>
        </p:nvSpPr>
        <p:spPr>
          <a:xfrm>
            <a:off x="7860234" y="3639319"/>
            <a:ext cx="432811" cy="4399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Register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32710C-A949-4F1E-A891-74722226AA6E}"/>
              </a:ext>
            </a:extLst>
          </p:cNvPr>
          <p:cNvSpPr/>
          <p:nvPr/>
        </p:nvSpPr>
        <p:spPr>
          <a:xfrm>
            <a:off x="8499344" y="3623656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A69393-E1AD-4764-A1EE-F58A3D37A438}"/>
              </a:ext>
            </a:extLst>
          </p:cNvPr>
          <p:cNvSpPr/>
          <p:nvPr/>
        </p:nvSpPr>
        <p:spPr>
          <a:xfrm>
            <a:off x="8499344" y="3785646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17FD95-4716-42B7-A29A-335F206F3F1A}"/>
              </a:ext>
            </a:extLst>
          </p:cNvPr>
          <p:cNvSpPr/>
          <p:nvPr/>
        </p:nvSpPr>
        <p:spPr>
          <a:xfrm>
            <a:off x="8499344" y="3947636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47C0DB-D467-4046-AE68-97DBE4BC6F68}"/>
              </a:ext>
            </a:extLst>
          </p:cNvPr>
          <p:cNvSpPr/>
          <p:nvPr/>
        </p:nvSpPr>
        <p:spPr>
          <a:xfrm>
            <a:off x="8304957" y="3633913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3B74437-54C4-48BA-A23D-8FFD9C7F162D}"/>
              </a:ext>
            </a:extLst>
          </p:cNvPr>
          <p:cNvSpPr/>
          <p:nvPr/>
        </p:nvSpPr>
        <p:spPr>
          <a:xfrm>
            <a:off x="8304957" y="3795267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0475D7-C2DC-4C42-8183-2449B7C05027}"/>
              </a:ext>
            </a:extLst>
          </p:cNvPr>
          <p:cNvSpPr/>
          <p:nvPr/>
        </p:nvSpPr>
        <p:spPr>
          <a:xfrm>
            <a:off x="8304957" y="3956621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91417F-E7ED-413F-ABE5-F96D688AF8A8}"/>
              </a:ext>
            </a:extLst>
          </p:cNvPr>
          <p:cNvSpPr/>
          <p:nvPr/>
        </p:nvSpPr>
        <p:spPr>
          <a:xfrm>
            <a:off x="8726050" y="3623656"/>
            <a:ext cx="230155" cy="161990"/>
          </a:xfrm>
          <a:prstGeom prst="rect">
            <a:avLst/>
          </a:prstGeom>
          <a:solidFill>
            <a:srgbClr val="DAC1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1F2FE3-C5DC-489A-BFD4-B476A2F97DF9}"/>
              </a:ext>
            </a:extLst>
          </p:cNvPr>
          <p:cNvSpPr/>
          <p:nvPr/>
        </p:nvSpPr>
        <p:spPr>
          <a:xfrm>
            <a:off x="8722246" y="3787190"/>
            <a:ext cx="232781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663F57-7F59-44F3-AA75-83FB2A029FF3}"/>
              </a:ext>
            </a:extLst>
          </p:cNvPr>
          <p:cNvSpPr/>
          <p:nvPr/>
        </p:nvSpPr>
        <p:spPr>
          <a:xfrm>
            <a:off x="8840645" y="3947948"/>
            <a:ext cx="111967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702A16-9CDF-488B-8263-EBA2C6DEE3A2}"/>
              </a:ext>
            </a:extLst>
          </p:cNvPr>
          <p:cNvSpPr/>
          <p:nvPr/>
        </p:nvSpPr>
        <p:spPr>
          <a:xfrm>
            <a:off x="8503269" y="3626509"/>
            <a:ext cx="221722" cy="161990"/>
          </a:xfrm>
          <a:prstGeom prst="rect">
            <a:avLst/>
          </a:prstGeom>
          <a:solidFill>
            <a:srgbClr val="9C5A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48407A-9901-47EB-848D-D2184F4FE77D}"/>
              </a:ext>
            </a:extLst>
          </p:cNvPr>
          <p:cNvSpPr/>
          <p:nvPr/>
        </p:nvSpPr>
        <p:spPr>
          <a:xfrm>
            <a:off x="8498621" y="3945984"/>
            <a:ext cx="340123" cy="161990"/>
          </a:xfrm>
          <a:prstGeom prst="rect">
            <a:avLst/>
          </a:prstGeom>
          <a:solidFill>
            <a:srgbClr val="9C5A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422E830A-058F-4D92-8ECE-29F59AAEB445}"/>
              </a:ext>
            </a:extLst>
          </p:cNvPr>
          <p:cNvSpPr/>
          <p:nvPr/>
        </p:nvSpPr>
        <p:spPr>
          <a:xfrm>
            <a:off x="8681734" y="3330996"/>
            <a:ext cx="104207" cy="26148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645" tIns="37322" rIns="74645" bIns="373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0BD0118-18E3-4385-99AE-12BD53ED22F3}"/>
              </a:ext>
            </a:extLst>
          </p:cNvPr>
          <p:cNvSpPr/>
          <p:nvPr/>
        </p:nvSpPr>
        <p:spPr>
          <a:xfrm>
            <a:off x="9466897" y="2608673"/>
            <a:ext cx="238864" cy="238864"/>
          </a:xfrm>
          <a:prstGeom prst="ellipse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4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69" dirty="0"/>
              <a:t>F</a:t>
            </a:r>
          </a:p>
        </p:txBody>
      </p:sp>
      <p:sp>
        <p:nvSpPr>
          <p:cNvPr id="80" name="TextBox 77">
            <a:extLst>
              <a:ext uri="{FF2B5EF4-FFF2-40B4-BE49-F238E27FC236}">
                <a16:creationId xmlns:a16="http://schemas.microsoft.com/office/drawing/2014/main" id="{2B3BE67D-F16E-4E35-A7E3-91DBC5273FB1}"/>
              </a:ext>
            </a:extLst>
          </p:cNvPr>
          <p:cNvSpPr txBox="1"/>
          <p:nvPr/>
        </p:nvSpPr>
        <p:spPr>
          <a:xfrm>
            <a:off x="9656010" y="2684663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&lt;L: r3, r5 | R: r2, r4&gt;</a:t>
            </a:r>
          </a:p>
        </p:txBody>
      </p:sp>
      <p:sp>
        <p:nvSpPr>
          <p:cNvPr id="81" name="TextBox 78">
            <a:extLst>
              <a:ext uri="{FF2B5EF4-FFF2-40B4-BE49-F238E27FC236}">
                <a16:creationId xmlns:a16="http://schemas.microsoft.com/office/drawing/2014/main" id="{4286D336-25A9-4C7C-9D9B-18C7E7E734F1}"/>
              </a:ext>
            </a:extLst>
          </p:cNvPr>
          <p:cNvSpPr txBox="1"/>
          <p:nvPr/>
        </p:nvSpPr>
        <p:spPr>
          <a:xfrm>
            <a:off x="9596287" y="2992415"/>
            <a:ext cx="162936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Clr>
                <a:schemeClr val="tx1"/>
              </a:buClr>
              <a:buSzPct val="150000"/>
              <a:buFont typeface="Consolas" panose="020B0609020204030204" pitchFamily="49" charset="0"/>
              <a:buChar char="►"/>
            </a:pPr>
            <a:r>
              <a:rPr lang="en-US" sz="980" dirty="0">
                <a:latin typeface="Consolas" panose="020B0609020204030204" pitchFamily="49" charset="0"/>
              </a:rPr>
              <a:t>IMUL r1, r4, r5;</a:t>
            </a:r>
          </a:p>
          <a:p>
            <a:pPr algn="ctr">
              <a:buClr>
                <a:schemeClr val="tx1"/>
              </a:buClr>
              <a:buSzPct val="150000"/>
            </a:pPr>
            <a:r>
              <a:rPr lang="en-US" sz="980" dirty="0">
                <a:latin typeface="Consolas" panose="020B0609020204030204" pitchFamily="49" charset="0"/>
              </a:rPr>
              <a:t>ISUB r2, r3, r4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5CBD1D3-9B88-4566-A814-5FD9DBB59856}"/>
              </a:ext>
            </a:extLst>
          </p:cNvPr>
          <p:cNvSpPr/>
          <p:nvPr/>
        </p:nvSpPr>
        <p:spPr>
          <a:xfrm>
            <a:off x="9606918" y="3637923"/>
            <a:ext cx="432811" cy="4399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Register</a:t>
            </a:r>
          </a:p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4534749-DE33-400D-BF6D-437B1CF078A1}"/>
              </a:ext>
            </a:extLst>
          </p:cNvPr>
          <p:cNvSpPr/>
          <p:nvPr/>
        </p:nvSpPr>
        <p:spPr>
          <a:xfrm>
            <a:off x="10246028" y="3622260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360E67-2253-4B25-8994-6052C946B071}"/>
              </a:ext>
            </a:extLst>
          </p:cNvPr>
          <p:cNvSpPr/>
          <p:nvPr/>
        </p:nvSpPr>
        <p:spPr>
          <a:xfrm>
            <a:off x="10246028" y="3784249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04DB47-263B-4ED6-A278-678B726F88C7}"/>
              </a:ext>
            </a:extLst>
          </p:cNvPr>
          <p:cNvSpPr/>
          <p:nvPr/>
        </p:nvSpPr>
        <p:spPr>
          <a:xfrm>
            <a:off x="10246028" y="3946240"/>
            <a:ext cx="456863" cy="16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88">
              <a:solidFill>
                <a:sysClr val="windowText" lastClr="00000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9B5F35-8862-42DD-8CA0-0C1AE3CDF27B}"/>
              </a:ext>
            </a:extLst>
          </p:cNvPr>
          <p:cNvSpPr/>
          <p:nvPr/>
        </p:nvSpPr>
        <p:spPr>
          <a:xfrm>
            <a:off x="10051641" y="3632517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3574E5-C0F8-4648-8B75-D09DB586BB3B}"/>
              </a:ext>
            </a:extLst>
          </p:cNvPr>
          <p:cNvSpPr/>
          <p:nvPr/>
        </p:nvSpPr>
        <p:spPr>
          <a:xfrm>
            <a:off x="10051641" y="3793871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A211502-F4F6-41F9-ADCE-765951749777}"/>
              </a:ext>
            </a:extLst>
          </p:cNvPr>
          <p:cNvSpPr/>
          <p:nvPr/>
        </p:nvSpPr>
        <p:spPr>
          <a:xfrm>
            <a:off x="10051641" y="3955225"/>
            <a:ext cx="190582" cy="146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DB579DD-691F-4D49-81C7-ED1958F24C66}"/>
              </a:ext>
            </a:extLst>
          </p:cNvPr>
          <p:cNvSpPr/>
          <p:nvPr/>
        </p:nvSpPr>
        <p:spPr>
          <a:xfrm>
            <a:off x="10472735" y="3622260"/>
            <a:ext cx="230155" cy="161990"/>
          </a:xfrm>
          <a:prstGeom prst="rect">
            <a:avLst/>
          </a:prstGeom>
          <a:solidFill>
            <a:srgbClr val="DAC1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8135370-738D-459B-B675-3A878B89FF31}"/>
              </a:ext>
            </a:extLst>
          </p:cNvPr>
          <p:cNvSpPr/>
          <p:nvPr/>
        </p:nvSpPr>
        <p:spPr>
          <a:xfrm>
            <a:off x="10468930" y="3785794"/>
            <a:ext cx="232781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ED82E7C-17A1-407F-9D4F-0F3025D8D135}"/>
              </a:ext>
            </a:extLst>
          </p:cNvPr>
          <p:cNvSpPr/>
          <p:nvPr/>
        </p:nvSpPr>
        <p:spPr>
          <a:xfrm>
            <a:off x="10587330" y="3946551"/>
            <a:ext cx="111967" cy="161990"/>
          </a:xfrm>
          <a:prstGeom prst="rect">
            <a:avLst/>
          </a:prstGeom>
          <a:solidFill>
            <a:srgbClr val="C7A1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AD3BBA-B601-4C4D-A09C-9EB936C858CF}"/>
              </a:ext>
            </a:extLst>
          </p:cNvPr>
          <p:cNvSpPr/>
          <p:nvPr/>
        </p:nvSpPr>
        <p:spPr>
          <a:xfrm>
            <a:off x="10250062" y="3616414"/>
            <a:ext cx="221722" cy="161990"/>
          </a:xfrm>
          <a:prstGeom prst="rect">
            <a:avLst/>
          </a:prstGeom>
          <a:solidFill>
            <a:srgbClr val="9C5A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F0456F-8CBB-48CF-B378-6C05FC3A78DB}"/>
              </a:ext>
            </a:extLst>
          </p:cNvPr>
          <p:cNvSpPr/>
          <p:nvPr/>
        </p:nvSpPr>
        <p:spPr>
          <a:xfrm>
            <a:off x="10245305" y="3952204"/>
            <a:ext cx="340123" cy="161990"/>
          </a:xfrm>
          <a:prstGeom prst="rect">
            <a:avLst/>
          </a:prstGeom>
          <a:solidFill>
            <a:srgbClr val="9C5A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236A3798-84FF-4A68-B6A3-6C1DA0E8A91E}"/>
              </a:ext>
            </a:extLst>
          </p:cNvPr>
          <p:cNvSpPr/>
          <p:nvPr/>
        </p:nvSpPr>
        <p:spPr>
          <a:xfrm>
            <a:off x="10423165" y="3321973"/>
            <a:ext cx="104207" cy="26148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645" tIns="37322" rIns="74645" bIns="373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9"/>
          </a:p>
        </p:txBody>
      </p:sp>
    </p:spTree>
    <p:extLst>
      <p:ext uri="{BB962C8B-B14F-4D97-AF65-F5344CB8AC3E}">
        <p14:creationId xmlns:p14="http://schemas.microsoft.com/office/powerpoint/2010/main" val="63728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07D55BF-941A-8F4B-A902-22A11BC9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712" y="3773898"/>
            <a:ext cx="3189705" cy="1813926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2A3BE81-1335-B64F-9732-2CCFA4FB734F}"/>
              </a:ext>
            </a:extLst>
          </p:cNvPr>
          <p:cNvSpPr/>
          <p:nvPr/>
        </p:nvSpPr>
        <p:spPr>
          <a:xfrm>
            <a:off x="3733800" y="1447800"/>
            <a:ext cx="7772400" cy="2362200"/>
          </a:xfrm>
          <a:prstGeom prst="round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02F1B-22EE-9F44-8D90-FEA7BD26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79"/>
            <a:ext cx="10515600" cy="7113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Our Proposal: CORF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BE18-17A6-1640-B4AF-F978186A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D5198-5BD3-0940-A2FC-343115533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82" y="1208769"/>
            <a:ext cx="2436848" cy="27494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E19AB4-8212-2C40-A15E-AA7835B3227F}"/>
              </a:ext>
            </a:extLst>
          </p:cNvPr>
          <p:cNvCxnSpPr/>
          <p:nvPr/>
        </p:nvCxnSpPr>
        <p:spPr>
          <a:xfrm>
            <a:off x="3524582" y="1208769"/>
            <a:ext cx="0" cy="274942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FC9266-8746-7F4F-9FB0-2ECDAC275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890" y="1554160"/>
            <a:ext cx="708565" cy="473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33692-454F-2644-9E73-5BE3D3743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82" y="1923050"/>
            <a:ext cx="1291557" cy="1361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6F98E-EDCD-BB41-AD19-90C33A688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282" y="2409546"/>
            <a:ext cx="562867" cy="2271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8F2CD9-0C1C-E540-9AF6-15E9E6F22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6769" y="1923021"/>
            <a:ext cx="2015378" cy="1200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5BF2E32-6083-8C4A-BF81-B27B4E492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460" y="1604826"/>
            <a:ext cx="1592252" cy="247073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4933D50-A437-7944-AAB5-E47F3C037F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7158" y="3200916"/>
            <a:ext cx="2514600" cy="431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90AF72-EBC4-1045-A33A-B4DEF6247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733" y="2403957"/>
            <a:ext cx="562867" cy="227157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2A962658-D659-B94F-9EFD-5D4C1378CC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244" y="1956040"/>
            <a:ext cx="2274276" cy="11806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C93E33-329A-D94D-AF2B-DD1378CD82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9936" y="1663405"/>
            <a:ext cx="1770892" cy="18641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185A68A-36BF-4C4B-BFB7-4F58B9A315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330" y="3200723"/>
            <a:ext cx="2990103" cy="410177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8A4CB3AF-FB9E-3147-ABD2-F5F6FBB41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4956" y="3907532"/>
            <a:ext cx="584776" cy="584776"/>
          </a:xfrm>
          <a:prstGeom prst="rect">
            <a:avLst/>
          </a:prstGeom>
        </p:spPr>
      </p:pic>
      <p:pic>
        <p:nvPicPr>
          <p:cNvPr id="35" name="Graphic 34" descr="Presentation with bar chart">
            <a:extLst>
              <a:ext uri="{FF2B5EF4-FFF2-40B4-BE49-F238E27FC236}">
                <a16:creationId xmlns:a16="http://schemas.microsoft.com/office/drawing/2014/main" id="{FD3DEB54-6B09-4C4D-A48C-2B5D3C9C3D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4957" y="4590217"/>
            <a:ext cx="584775" cy="5847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5F9703-B644-1243-8086-B8ED62D9CDB9}"/>
              </a:ext>
            </a:extLst>
          </p:cNvPr>
          <p:cNvSpPr/>
          <p:nvPr/>
        </p:nvSpPr>
        <p:spPr>
          <a:xfrm>
            <a:off x="1347222" y="4674291"/>
            <a:ext cx="1072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Results:</a:t>
            </a:r>
          </a:p>
        </p:txBody>
      </p:sp>
      <p:pic>
        <p:nvPicPr>
          <p:cNvPr id="37" name="Graphic 36" descr="Downward trend">
            <a:extLst>
              <a:ext uri="{FF2B5EF4-FFF2-40B4-BE49-F238E27FC236}">
                <a16:creationId xmlns:a16="http://schemas.microsoft.com/office/drawing/2014/main" id="{4223385F-C32F-654A-8824-454D5ED14A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17639" y="5039735"/>
            <a:ext cx="584776" cy="5847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86651E-2CCB-804B-BE17-4011C48A8E62}"/>
              </a:ext>
            </a:extLst>
          </p:cNvPr>
          <p:cNvSpPr/>
          <p:nvPr/>
        </p:nvSpPr>
        <p:spPr>
          <a:xfrm>
            <a:off x="2119750" y="5176277"/>
            <a:ext cx="33073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RF dynamic energy by 17%</a:t>
            </a:r>
          </a:p>
        </p:txBody>
      </p:sp>
      <p:pic>
        <p:nvPicPr>
          <p:cNvPr id="39" name="Graphic 38" descr="Upward trend">
            <a:extLst>
              <a:ext uri="{FF2B5EF4-FFF2-40B4-BE49-F238E27FC236}">
                <a16:creationId xmlns:a16="http://schemas.microsoft.com/office/drawing/2014/main" id="{96BD4884-7F9C-A242-93BA-2EAD0A3A87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2652" y="4588932"/>
            <a:ext cx="584776" cy="5847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0210B92-DB7E-AA47-93DB-3792D3F67102}"/>
              </a:ext>
            </a:extLst>
          </p:cNvPr>
          <p:cNvSpPr/>
          <p:nvPr/>
        </p:nvSpPr>
        <p:spPr>
          <a:xfrm>
            <a:off x="4579547" y="4721089"/>
            <a:ext cx="1426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IPC by 9%</a:t>
            </a:r>
          </a:p>
        </p:txBody>
      </p:sp>
      <p:pic>
        <p:nvPicPr>
          <p:cNvPr id="42" name="Graphic 41" descr="Downward trend">
            <a:extLst>
              <a:ext uri="{FF2B5EF4-FFF2-40B4-BE49-F238E27FC236}">
                <a16:creationId xmlns:a16="http://schemas.microsoft.com/office/drawing/2014/main" id="{41E6C68F-4810-DE44-A3E1-8FE57A5D44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20065" y="5044816"/>
            <a:ext cx="584776" cy="58477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1ED1DF2-FD30-6C40-A231-F92D1496A454}"/>
              </a:ext>
            </a:extLst>
          </p:cNvPr>
          <p:cNvSpPr/>
          <p:nvPr/>
        </p:nvSpPr>
        <p:spPr>
          <a:xfrm>
            <a:off x="6022176" y="5181358"/>
            <a:ext cx="2973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RF static energy by 52%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E17DD0-CCCB-9C48-A680-1A763550C7F7}"/>
              </a:ext>
            </a:extLst>
          </p:cNvPr>
          <p:cNvSpPr/>
          <p:nvPr/>
        </p:nvSpPr>
        <p:spPr>
          <a:xfrm>
            <a:off x="1347221" y="4044608"/>
            <a:ext cx="79796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Idea: Combining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multiple register reads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 into a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r10" panose="020B0500000000000000" pitchFamily="34" charset="0"/>
              </a:rPr>
              <a:t>single physical read</a:t>
            </a:r>
          </a:p>
        </p:txBody>
      </p:sp>
    </p:spTree>
    <p:extLst>
      <p:ext uri="{BB962C8B-B14F-4D97-AF65-F5344CB8AC3E}">
        <p14:creationId xmlns:p14="http://schemas.microsoft.com/office/powerpoint/2010/main" val="11436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/>
      <p:bldP spid="38" grpId="0"/>
      <p:bldP spid="40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043D-FCDC-4C28-9626-9C125F75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55EB-A10A-40AD-92C8-B2D21A1F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35" y="762000"/>
            <a:ext cx="10515600" cy="57970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a-IR" sz="2400" dirty="0">
                <a:latin typeface="LinLibertineT"/>
              </a:rPr>
              <a:t>‌</a:t>
            </a:r>
            <a:r>
              <a:rPr lang="en-US" sz="2400" dirty="0">
                <a:latin typeface="LinLibertineT"/>
              </a:rPr>
              <a:t>Background and Motivation</a:t>
            </a:r>
          </a:p>
          <a:p>
            <a:pPr>
              <a:lnSpc>
                <a:spcPct val="100000"/>
              </a:lnSpc>
            </a:pPr>
            <a:endParaRPr lang="fa-IR" sz="2400" dirty="0">
              <a:latin typeface="LinLibertine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LinLibertineT"/>
              </a:rPr>
              <a:t>CORF: Coalescing Operand Register File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LinLibertineT"/>
              </a:rPr>
              <a:t>Compile Time Operation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LinLibertineT"/>
              </a:rPr>
              <a:t>Run Time Operation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LinLibertineT"/>
              </a:rPr>
              <a:t>Limitation</a:t>
            </a:r>
          </a:p>
          <a:p>
            <a:pPr>
              <a:lnSpc>
                <a:spcPct val="100000"/>
              </a:lnSpc>
            </a:pPr>
            <a:endParaRPr lang="fa-IR" sz="2400" dirty="0">
              <a:latin typeface="LinLibertine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LinLibertineT"/>
              </a:rPr>
              <a:t>CORF++: Re-architected RF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LinLibertineT"/>
              </a:rPr>
              <a:t>Compile Time Operation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LinLibertineT"/>
              </a:rPr>
              <a:t>Run Time Operation</a:t>
            </a:r>
          </a:p>
          <a:p>
            <a:pPr>
              <a:lnSpc>
                <a:spcPct val="100000"/>
              </a:lnSpc>
            </a:pPr>
            <a:endParaRPr lang="fa-IR" sz="2400" dirty="0">
              <a:latin typeface="LinLibertine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LinLibertineT"/>
              </a:rPr>
              <a:t>Evaluation</a:t>
            </a:r>
          </a:p>
          <a:p>
            <a:pPr>
              <a:lnSpc>
                <a:spcPct val="100000"/>
              </a:lnSpc>
            </a:pPr>
            <a:endParaRPr lang="fa-IR" sz="2400" dirty="0">
              <a:latin typeface="LinLibertine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LinLibertineT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613A-E485-41EC-B957-03EDE0BF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8C0BA9CE-0BF4-2246-A7F3-4F0BE161BA1E}"/>
              </a:ext>
            </a:extLst>
          </p:cNvPr>
          <p:cNvSpPr/>
          <p:nvPr/>
        </p:nvSpPr>
        <p:spPr>
          <a:xfrm>
            <a:off x="987553" y="2629738"/>
            <a:ext cx="6947452" cy="2696817"/>
          </a:xfrm>
          <a:prstGeom prst="round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8F27E-4ABF-7942-B0ED-76E8C2B2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LinLibertineT"/>
              </a:rPr>
              <a:t>Baseline Register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2435A-5188-6746-94A0-E69D0F19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9A3B9-F695-594A-BD35-414425C313E0}"/>
              </a:ext>
            </a:extLst>
          </p:cNvPr>
          <p:cNvSpPr/>
          <p:nvPr/>
        </p:nvSpPr>
        <p:spPr>
          <a:xfrm>
            <a:off x="990600" y="5608398"/>
            <a:ext cx="10515600" cy="4876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Do all values need full 32-bit width to be represented?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FB5FC-8982-1B48-81A6-0D6D1EFA8C97}"/>
              </a:ext>
            </a:extLst>
          </p:cNvPr>
          <p:cNvSpPr txBox="1"/>
          <p:nvPr/>
        </p:nvSpPr>
        <p:spPr>
          <a:xfrm>
            <a:off x="4099986" y="5191833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GPU Register File Design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6B409B-071A-E14D-9748-9CA4D4024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01598"/>
              </p:ext>
            </p:extLst>
          </p:nvPr>
        </p:nvGraphicFramePr>
        <p:xfrm>
          <a:off x="1600420" y="2993894"/>
          <a:ext cx="1773417" cy="1828800"/>
        </p:xfrm>
        <a:graphic>
          <a:graphicData uri="http://schemas.openxmlformats.org/drawingml/2006/table">
            <a:tbl>
              <a:tblPr firstRow="1" bandRow="1"/>
              <a:tblGrid>
                <a:gridCol w="1773417">
                  <a:extLst>
                    <a:ext uri="{9D8B030D-6E8A-4147-A177-3AD203B41FA5}">
                      <a16:colId xmlns:a16="http://schemas.microsoft.com/office/drawing/2014/main" val="68191246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38560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35561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582595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38539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9070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D738AA6-7A2E-F243-92BD-3E2CE41B4879}"/>
              </a:ext>
            </a:extLst>
          </p:cNvPr>
          <p:cNvSpPr txBox="1"/>
          <p:nvPr/>
        </p:nvSpPr>
        <p:spPr>
          <a:xfrm>
            <a:off x="1149882" y="297584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93763-D86D-F845-811A-3F49D73A54F1}"/>
              </a:ext>
            </a:extLst>
          </p:cNvPr>
          <p:cNvSpPr txBox="1"/>
          <p:nvPr/>
        </p:nvSpPr>
        <p:spPr>
          <a:xfrm>
            <a:off x="1146902" y="333789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8A5F5-6D0E-144A-ABDB-342DF427A4CC}"/>
              </a:ext>
            </a:extLst>
          </p:cNvPr>
          <p:cNvSpPr txBox="1"/>
          <p:nvPr/>
        </p:nvSpPr>
        <p:spPr>
          <a:xfrm>
            <a:off x="1246288" y="366812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1690E-6862-A146-967C-E1D6CA41EFE2}"/>
              </a:ext>
            </a:extLst>
          </p:cNvPr>
          <p:cNvSpPr txBox="1"/>
          <p:nvPr/>
        </p:nvSpPr>
        <p:spPr>
          <a:xfrm>
            <a:off x="964892" y="4429127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P255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0DF422-8EA6-584D-9870-CE34B54C38DB}"/>
              </a:ext>
            </a:extLst>
          </p:cNvPr>
          <p:cNvSpPr/>
          <p:nvPr/>
        </p:nvSpPr>
        <p:spPr>
          <a:xfrm>
            <a:off x="2933823" y="3007406"/>
            <a:ext cx="435193" cy="355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3E5CA2-14BF-1B4E-B925-BDD158AD2186}"/>
              </a:ext>
            </a:extLst>
          </p:cNvPr>
          <p:cNvSpPr/>
          <p:nvPr/>
        </p:nvSpPr>
        <p:spPr>
          <a:xfrm>
            <a:off x="2487128" y="3011411"/>
            <a:ext cx="435193" cy="355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83F1AA-35DD-CB4F-B933-B10C1E99A40A}"/>
              </a:ext>
            </a:extLst>
          </p:cNvPr>
          <p:cNvSpPr/>
          <p:nvPr/>
        </p:nvSpPr>
        <p:spPr>
          <a:xfrm>
            <a:off x="2041910" y="2999734"/>
            <a:ext cx="435193" cy="3556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253A86-E7B7-614A-9707-BD9EE9457CEA}"/>
              </a:ext>
            </a:extLst>
          </p:cNvPr>
          <p:cNvSpPr/>
          <p:nvPr/>
        </p:nvSpPr>
        <p:spPr>
          <a:xfrm>
            <a:off x="1595215" y="3003739"/>
            <a:ext cx="435193" cy="3556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63364B-BFEE-DD4E-A1A6-2C32B3C1465F}"/>
              </a:ext>
            </a:extLst>
          </p:cNvPr>
          <p:cNvSpPr txBox="1"/>
          <p:nvPr/>
        </p:nvSpPr>
        <p:spPr>
          <a:xfrm>
            <a:off x="1834138" y="503088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cs typeface="Al Tarikh" pitchFamily="2" charset="-78"/>
              </a:rPr>
              <a:t>Sub-bank 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FAA55E-A866-CF4E-9813-380E4E8C5503}"/>
              </a:ext>
            </a:extLst>
          </p:cNvPr>
          <p:cNvCxnSpPr>
            <a:cxnSpLocks/>
          </p:cNvCxnSpPr>
          <p:nvPr/>
        </p:nvCxnSpPr>
        <p:spPr>
          <a:xfrm>
            <a:off x="1594460" y="4886327"/>
            <a:ext cx="177455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51D06B5-4C74-1746-9909-3E152E65DD4B}"/>
              </a:ext>
            </a:extLst>
          </p:cNvPr>
          <p:cNvSpPr txBox="1"/>
          <p:nvPr/>
        </p:nvSpPr>
        <p:spPr>
          <a:xfrm>
            <a:off x="1246288" y="383011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D62B4-2A6F-2949-8BF1-00BD1A0081C4}"/>
              </a:ext>
            </a:extLst>
          </p:cNvPr>
          <p:cNvSpPr txBox="1"/>
          <p:nvPr/>
        </p:nvSpPr>
        <p:spPr>
          <a:xfrm>
            <a:off x="1246288" y="397232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950CF4-0C6F-634F-8C0C-CFE5470E293B}"/>
              </a:ext>
            </a:extLst>
          </p:cNvPr>
          <p:cNvSpPr txBox="1"/>
          <p:nvPr/>
        </p:nvSpPr>
        <p:spPr>
          <a:xfrm>
            <a:off x="1622264" y="26745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4B05D-09F0-4243-A9CF-5AE19F63D271}"/>
              </a:ext>
            </a:extLst>
          </p:cNvPr>
          <p:cNvSpPr txBox="1"/>
          <p:nvPr/>
        </p:nvSpPr>
        <p:spPr>
          <a:xfrm>
            <a:off x="2072384" y="26761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A94FDA-D95A-5A46-B11D-2B0E407A28E7}"/>
              </a:ext>
            </a:extLst>
          </p:cNvPr>
          <p:cNvSpPr txBox="1"/>
          <p:nvPr/>
        </p:nvSpPr>
        <p:spPr>
          <a:xfrm>
            <a:off x="2516148" y="266953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30B0C-CA68-6746-9EA8-C611E8CFEB10}"/>
              </a:ext>
            </a:extLst>
          </p:cNvPr>
          <p:cNvSpPr txBox="1"/>
          <p:nvPr/>
        </p:nvSpPr>
        <p:spPr>
          <a:xfrm>
            <a:off x="2959765" y="266953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t3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88B2713-AE34-7140-A24A-31BDE873E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11825"/>
              </p:ext>
            </p:extLst>
          </p:nvPr>
        </p:nvGraphicFramePr>
        <p:xfrm>
          <a:off x="3515404" y="2993894"/>
          <a:ext cx="1773417" cy="1828800"/>
        </p:xfrm>
        <a:graphic>
          <a:graphicData uri="http://schemas.openxmlformats.org/drawingml/2006/table">
            <a:tbl>
              <a:tblPr firstRow="1" bandRow="1"/>
              <a:tblGrid>
                <a:gridCol w="1773417">
                  <a:extLst>
                    <a:ext uri="{9D8B030D-6E8A-4147-A177-3AD203B41FA5}">
                      <a16:colId xmlns:a16="http://schemas.microsoft.com/office/drawing/2014/main" val="68191246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38560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35561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582595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38539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907071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32923C39-2E6D-1042-8333-A89A05A846B4}"/>
              </a:ext>
            </a:extLst>
          </p:cNvPr>
          <p:cNvSpPr/>
          <p:nvPr/>
        </p:nvSpPr>
        <p:spPr>
          <a:xfrm>
            <a:off x="4848807" y="3007406"/>
            <a:ext cx="435193" cy="355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DC91C7-7914-DD47-B6BB-47D1CAB1AB4E}"/>
              </a:ext>
            </a:extLst>
          </p:cNvPr>
          <p:cNvSpPr/>
          <p:nvPr/>
        </p:nvSpPr>
        <p:spPr>
          <a:xfrm>
            <a:off x="4402112" y="3011411"/>
            <a:ext cx="435193" cy="355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927EB6-38B7-E844-8C4D-78003CC93DF6}"/>
              </a:ext>
            </a:extLst>
          </p:cNvPr>
          <p:cNvSpPr/>
          <p:nvPr/>
        </p:nvSpPr>
        <p:spPr>
          <a:xfrm>
            <a:off x="3956894" y="2999734"/>
            <a:ext cx="435193" cy="3556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50C3F5-B035-994D-BBDE-EA777B028997}"/>
              </a:ext>
            </a:extLst>
          </p:cNvPr>
          <p:cNvSpPr/>
          <p:nvPr/>
        </p:nvSpPr>
        <p:spPr>
          <a:xfrm>
            <a:off x="3510199" y="3003739"/>
            <a:ext cx="435193" cy="3556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28D59-001A-5545-A25D-F5EAC99F2FEF}"/>
              </a:ext>
            </a:extLst>
          </p:cNvPr>
          <p:cNvSpPr txBox="1"/>
          <p:nvPr/>
        </p:nvSpPr>
        <p:spPr>
          <a:xfrm>
            <a:off x="3749122" y="503088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cs typeface="Al Tarikh" pitchFamily="2" charset="-78"/>
              </a:rPr>
              <a:t>Sub-bank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BC7EB7-C477-0A42-AFDC-5F94041EC7FD}"/>
              </a:ext>
            </a:extLst>
          </p:cNvPr>
          <p:cNvSpPr txBox="1"/>
          <p:nvPr/>
        </p:nvSpPr>
        <p:spPr>
          <a:xfrm>
            <a:off x="3539470" y="268209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55368E-1528-8445-97ED-739540B96876}"/>
              </a:ext>
            </a:extLst>
          </p:cNvPr>
          <p:cNvSpPr txBox="1"/>
          <p:nvPr/>
        </p:nvSpPr>
        <p:spPr>
          <a:xfrm>
            <a:off x="4006933" y="26848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DCA509-B6C0-714C-838E-84C06F3E7140}"/>
              </a:ext>
            </a:extLst>
          </p:cNvPr>
          <p:cNvSpPr txBox="1"/>
          <p:nvPr/>
        </p:nvSpPr>
        <p:spPr>
          <a:xfrm>
            <a:off x="4450472" y="266953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AEDFA5-DE7E-DA46-998A-AD730154C7E5}"/>
              </a:ext>
            </a:extLst>
          </p:cNvPr>
          <p:cNvSpPr txBox="1"/>
          <p:nvPr/>
        </p:nvSpPr>
        <p:spPr>
          <a:xfrm>
            <a:off x="4876350" y="266684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332454-322F-BB4D-8144-1FBF4CF80678}"/>
              </a:ext>
            </a:extLst>
          </p:cNvPr>
          <p:cNvSpPr txBox="1"/>
          <p:nvPr/>
        </p:nvSpPr>
        <p:spPr>
          <a:xfrm>
            <a:off x="5268004" y="3476173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98947D-D0EF-BB45-A0E9-D142127B0B42}"/>
              </a:ext>
            </a:extLst>
          </p:cNvPr>
          <p:cNvSpPr txBox="1"/>
          <p:nvPr/>
        </p:nvSpPr>
        <p:spPr>
          <a:xfrm>
            <a:off x="5460756" y="3469647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CA3368-6FAE-5D4C-BACE-F6B8981C4DF1}"/>
              </a:ext>
            </a:extLst>
          </p:cNvPr>
          <p:cNvSpPr txBox="1"/>
          <p:nvPr/>
        </p:nvSpPr>
        <p:spPr>
          <a:xfrm>
            <a:off x="5661419" y="3469647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6EFEC0E-7AC5-CA4C-9CE3-D192170E0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38886"/>
              </p:ext>
            </p:extLst>
          </p:nvPr>
        </p:nvGraphicFramePr>
        <p:xfrm>
          <a:off x="5979919" y="2993894"/>
          <a:ext cx="1773417" cy="1828800"/>
        </p:xfrm>
        <a:graphic>
          <a:graphicData uri="http://schemas.openxmlformats.org/drawingml/2006/table">
            <a:tbl>
              <a:tblPr firstRow="1" bandRow="1"/>
              <a:tblGrid>
                <a:gridCol w="1773417">
                  <a:extLst>
                    <a:ext uri="{9D8B030D-6E8A-4147-A177-3AD203B41FA5}">
                      <a16:colId xmlns:a16="http://schemas.microsoft.com/office/drawing/2014/main" val="68191246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38560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35561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582595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38539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907071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85C24F88-E636-934B-9936-DEE7578EDF86}"/>
              </a:ext>
            </a:extLst>
          </p:cNvPr>
          <p:cNvSpPr/>
          <p:nvPr/>
        </p:nvSpPr>
        <p:spPr>
          <a:xfrm>
            <a:off x="7313322" y="3007406"/>
            <a:ext cx="435193" cy="355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7D766C-01E1-5449-BEDD-E3C1F81A6AD6}"/>
              </a:ext>
            </a:extLst>
          </p:cNvPr>
          <p:cNvSpPr/>
          <p:nvPr/>
        </p:nvSpPr>
        <p:spPr>
          <a:xfrm>
            <a:off x="6866627" y="3011411"/>
            <a:ext cx="435193" cy="355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DBAEF6-1F4C-C546-84F0-2050B75285CE}"/>
              </a:ext>
            </a:extLst>
          </p:cNvPr>
          <p:cNvSpPr/>
          <p:nvPr/>
        </p:nvSpPr>
        <p:spPr>
          <a:xfrm>
            <a:off x="6421409" y="2999734"/>
            <a:ext cx="435193" cy="3556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5B0255-C32C-9949-8542-E21E3BC7A511}"/>
              </a:ext>
            </a:extLst>
          </p:cNvPr>
          <p:cNvSpPr/>
          <p:nvPr/>
        </p:nvSpPr>
        <p:spPr>
          <a:xfrm>
            <a:off x="5974714" y="3003739"/>
            <a:ext cx="435193" cy="3556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977553-A399-4F48-AC50-1E19AB452F99}"/>
              </a:ext>
            </a:extLst>
          </p:cNvPr>
          <p:cNvSpPr txBox="1"/>
          <p:nvPr/>
        </p:nvSpPr>
        <p:spPr>
          <a:xfrm>
            <a:off x="6213637" y="503088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cs typeface="Al Tarikh" pitchFamily="2" charset="-78"/>
              </a:rPr>
              <a:t>Sub-bank 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871400-E9F4-3F4A-9305-84321390BEC1}"/>
              </a:ext>
            </a:extLst>
          </p:cNvPr>
          <p:cNvSpPr txBox="1"/>
          <p:nvPr/>
        </p:nvSpPr>
        <p:spPr>
          <a:xfrm>
            <a:off x="5943103" y="267452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6584D7-2253-ED4F-9AD1-9C1CD1CF81FF}"/>
              </a:ext>
            </a:extLst>
          </p:cNvPr>
          <p:cNvSpPr txBox="1"/>
          <p:nvPr/>
        </p:nvSpPr>
        <p:spPr>
          <a:xfrm>
            <a:off x="6410599" y="267510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9447D7-76A6-B245-A118-92EA929044F0}"/>
              </a:ext>
            </a:extLst>
          </p:cNvPr>
          <p:cNvSpPr txBox="1"/>
          <p:nvPr/>
        </p:nvSpPr>
        <p:spPr>
          <a:xfrm>
            <a:off x="6883828" y="266953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t30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1F60BC-FD42-AB4D-B23A-3A8AF039FA32}"/>
              </a:ext>
            </a:extLst>
          </p:cNvPr>
          <p:cNvSpPr txBox="1"/>
          <p:nvPr/>
        </p:nvSpPr>
        <p:spPr>
          <a:xfrm>
            <a:off x="7286945" y="266705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t31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2DF860-F620-F74C-8168-A091D524510F}"/>
              </a:ext>
            </a:extLst>
          </p:cNvPr>
          <p:cNvSpPr txBox="1"/>
          <p:nvPr/>
        </p:nvSpPr>
        <p:spPr>
          <a:xfrm>
            <a:off x="2090629" y="4831344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128-bits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ECFAF95A-0237-1448-8730-7533BFFAAB2A}"/>
              </a:ext>
            </a:extLst>
          </p:cNvPr>
          <p:cNvSpPr txBox="1">
            <a:spLocks/>
          </p:cNvSpPr>
          <p:nvPr/>
        </p:nvSpPr>
        <p:spPr>
          <a:xfrm>
            <a:off x="838200" y="869951"/>
            <a:ext cx="10515600" cy="529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LinLibertineT"/>
              </a:rPr>
              <a:t>128 KB RF per SM</a:t>
            </a:r>
          </a:p>
          <a:p>
            <a:pPr lvl="1"/>
            <a:r>
              <a:rPr lang="en-US" sz="2000" dirty="0">
                <a:latin typeface="LinLibertineT"/>
              </a:rPr>
              <a:t>Split across 4 banks </a:t>
            </a:r>
          </a:p>
          <a:p>
            <a:pPr lvl="1"/>
            <a:r>
              <a:rPr lang="en-US" sz="2000" dirty="0">
                <a:latin typeface="LinLibertineT"/>
              </a:rPr>
              <a:t>A bank is made up of 8 sub-banks, each 128 bits wide</a:t>
            </a:r>
          </a:p>
          <a:p>
            <a:pPr lvl="1"/>
            <a:r>
              <a:rPr lang="en-US" sz="2000" dirty="0">
                <a:latin typeface="LinLibertineT"/>
              </a:rPr>
              <a:t>A full warp register can be striped using </a:t>
            </a:r>
            <a:r>
              <a:rPr lang="en-US" sz="2000" i="1" dirty="0">
                <a:latin typeface="LinLibertineT"/>
              </a:rPr>
              <a:t>one entry </a:t>
            </a:r>
            <a:r>
              <a:rPr lang="en-US" sz="2000" dirty="0">
                <a:latin typeface="LinLibertineT"/>
              </a:rPr>
              <a:t>of one bank</a:t>
            </a:r>
          </a:p>
          <a:p>
            <a:pPr lvl="1"/>
            <a:endParaRPr lang="en-US" sz="2000" dirty="0">
              <a:latin typeface="LinLibertineT"/>
            </a:endParaRPr>
          </a:p>
          <a:p>
            <a:pPr lvl="1"/>
            <a:endParaRPr lang="en-US" sz="2000" dirty="0">
              <a:latin typeface="LinLibertine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C669CC-399A-4245-8028-7CC92BCD2C8A}"/>
              </a:ext>
            </a:extLst>
          </p:cNvPr>
          <p:cNvSpPr txBox="1"/>
          <p:nvPr/>
        </p:nvSpPr>
        <p:spPr>
          <a:xfrm rot="16200000">
            <a:off x="397446" y="384750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l Tarikh" pitchFamily="2" charset="-78"/>
                <a:cs typeface="Al Tarikh" pitchFamily="2" charset="-78"/>
              </a:rPr>
              <a:t>Bank 0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9294CA3-FD68-8C42-8EDE-89D371AC3C78}"/>
              </a:ext>
            </a:extLst>
          </p:cNvPr>
          <p:cNvCxnSpPr>
            <a:cxnSpLocks/>
          </p:cNvCxnSpPr>
          <p:nvPr/>
        </p:nvCxnSpPr>
        <p:spPr>
          <a:xfrm>
            <a:off x="1594460" y="3428588"/>
            <a:ext cx="4629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FDABDE1-99BF-AC4E-80C4-80F9D84134B3}"/>
              </a:ext>
            </a:extLst>
          </p:cNvPr>
          <p:cNvSpPr txBox="1"/>
          <p:nvPr/>
        </p:nvSpPr>
        <p:spPr>
          <a:xfrm>
            <a:off x="1527927" y="339395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32-bits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25105-91C4-3542-9D09-33D1070E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182" y="1732326"/>
            <a:ext cx="5643488" cy="34671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88AB6D-F737-9D46-8D63-3AFA39084B17}"/>
              </a:ext>
            </a:extLst>
          </p:cNvPr>
          <p:cNvCxnSpPr>
            <a:cxnSpLocks/>
          </p:cNvCxnSpPr>
          <p:nvPr/>
        </p:nvCxnSpPr>
        <p:spPr>
          <a:xfrm>
            <a:off x="3581400" y="2429816"/>
            <a:ext cx="105626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EE20FD-43F7-F040-8518-5F54A84FDE25}"/>
              </a:ext>
            </a:extLst>
          </p:cNvPr>
          <p:cNvCxnSpPr>
            <a:cxnSpLocks/>
          </p:cNvCxnSpPr>
          <p:nvPr/>
        </p:nvCxnSpPr>
        <p:spPr>
          <a:xfrm>
            <a:off x="4619708" y="2417408"/>
            <a:ext cx="0" cy="25574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90DFC56-B97F-EE43-BC37-688CDA5D77D7}"/>
              </a:ext>
            </a:extLst>
          </p:cNvPr>
          <p:cNvCxnSpPr>
            <a:cxnSpLocks/>
          </p:cNvCxnSpPr>
          <p:nvPr/>
        </p:nvCxnSpPr>
        <p:spPr>
          <a:xfrm>
            <a:off x="3581400" y="4967456"/>
            <a:ext cx="102955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54B0C1-87F8-F54A-85C0-914F3EB8D9CC}"/>
              </a:ext>
            </a:extLst>
          </p:cNvPr>
          <p:cNvCxnSpPr>
            <a:cxnSpLocks/>
          </p:cNvCxnSpPr>
          <p:nvPr/>
        </p:nvCxnSpPr>
        <p:spPr>
          <a:xfrm>
            <a:off x="3581400" y="2429816"/>
            <a:ext cx="0" cy="25574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D3F5FA4-5318-9545-A920-A1CAA24B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788" y="932389"/>
            <a:ext cx="3977377" cy="244356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1327C1D-E24B-6942-B4C5-2831FA09DCAC}"/>
              </a:ext>
            </a:extLst>
          </p:cNvPr>
          <p:cNvSpPr txBox="1"/>
          <p:nvPr/>
        </p:nvSpPr>
        <p:spPr>
          <a:xfrm>
            <a:off x="8865315" y="3384645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cs typeface="Al Tarikh" pitchFamily="2" charset="-78"/>
              </a:rPr>
              <a:t>GPU Register File Design</a:t>
            </a:r>
          </a:p>
        </p:txBody>
      </p:sp>
    </p:spTree>
    <p:extLst>
      <p:ext uri="{BB962C8B-B14F-4D97-AF65-F5344CB8AC3E}">
        <p14:creationId xmlns:p14="http://schemas.microsoft.com/office/powerpoint/2010/main" val="25948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30703 -0.1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6" grpId="0" uiExpand="1" build="allAtOnce" animBg="1"/>
      <p:bldP spid="9" grpId="0"/>
      <p:bldP spid="9" grpId="1"/>
      <p:bldP spid="16" grpId="0"/>
      <p:bldP spid="16" grpId="1"/>
      <p:bldP spid="17" grpId="0"/>
      <p:bldP spid="18" grpId="0"/>
      <p:bldP spid="20" grpId="0"/>
      <p:bldP spid="21" grpId="0" animBg="1"/>
      <p:bldP spid="21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/>
      <p:bldP spid="35" grpId="0"/>
      <p:bldP spid="36" grpId="0"/>
      <p:bldP spid="37" grpId="0"/>
      <p:bldP spid="38" grpId="0"/>
      <p:bldP spid="39" grpId="0"/>
      <p:bldP spid="40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8" grpId="0"/>
      <p:bldP spid="69" grpId="0"/>
      <p:bldP spid="70" grpId="0"/>
      <p:bldP spid="71" grpId="0"/>
      <p:bldP spid="72" grpId="0"/>
      <p:bldP spid="75" grpId="0"/>
      <p:bldP spid="76" grpId="0"/>
      <p:bldP spid="90" grpId="0"/>
      <p:bldP spid="78" grpId="0"/>
      <p:bldP spid="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07F7-F5E8-4855-AD7C-B6D52B0C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Prominence of Narrow-width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1ECB-BE67-4FA6-86A8-6C09E60B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951"/>
            <a:ext cx="10515600" cy="52900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 Register operand characteristic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EDD37F-8C22-42D6-9381-E5B2ACC2D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34828"/>
              </p:ext>
            </p:extLst>
          </p:nvPr>
        </p:nvGraphicFramePr>
        <p:xfrm>
          <a:off x="1371601" y="1295400"/>
          <a:ext cx="906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2CB0F36-390D-4C5A-A2D6-A414F9610DF9}"/>
              </a:ext>
            </a:extLst>
          </p:cNvPr>
          <p:cNvSpPr/>
          <p:nvPr/>
        </p:nvSpPr>
        <p:spPr>
          <a:xfrm>
            <a:off x="2895600" y="2590800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ABED-E370-4E71-B0DD-8D7EE36AE588}"/>
              </a:ext>
            </a:extLst>
          </p:cNvPr>
          <p:cNvSpPr/>
          <p:nvPr/>
        </p:nvSpPr>
        <p:spPr>
          <a:xfrm>
            <a:off x="9755112" y="3353397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516D7-0FE6-4687-BEA0-5AED563ABCA4}"/>
              </a:ext>
            </a:extLst>
          </p:cNvPr>
          <p:cNvCxnSpPr>
            <a:cxnSpLocks/>
          </p:cNvCxnSpPr>
          <p:nvPr/>
        </p:nvCxnSpPr>
        <p:spPr>
          <a:xfrm>
            <a:off x="10013595" y="2944717"/>
            <a:ext cx="0" cy="13986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3C06A0-8328-4F19-85D1-E8689CE99921}"/>
              </a:ext>
            </a:extLst>
          </p:cNvPr>
          <p:cNvSpPr/>
          <p:nvPr/>
        </p:nvSpPr>
        <p:spPr>
          <a:xfrm rot="16200000">
            <a:off x="9560554" y="3483549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3F8F3-5EE2-4058-9EAE-E2D2CF5E5CBA}"/>
              </a:ext>
            </a:extLst>
          </p:cNvPr>
          <p:cNvSpPr/>
          <p:nvPr/>
        </p:nvSpPr>
        <p:spPr>
          <a:xfrm>
            <a:off x="838200" y="5486400"/>
            <a:ext cx="1051560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Can we pack multiple narrow-width values into a single physical register?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19CE1D9-4720-4C32-ADBB-22BED483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6" grpId="1"/>
      <p:bldP spid="7" grpId="0"/>
      <p:bldP spid="7" grpId="1"/>
      <p:bldP spid="10" grpId="0"/>
      <p:bldP spid="11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59BDCC8-6C15-404C-B1B5-1706C34D5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66867"/>
              </p:ext>
            </p:extLst>
          </p:nvPr>
        </p:nvGraphicFramePr>
        <p:xfrm>
          <a:off x="6902128" y="1988850"/>
          <a:ext cx="1773417" cy="1828800"/>
        </p:xfrm>
        <a:graphic>
          <a:graphicData uri="http://schemas.openxmlformats.org/drawingml/2006/table">
            <a:tbl>
              <a:tblPr firstRow="1" bandRow="1"/>
              <a:tblGrid>
                <a:gridCol w="1773417">
                  <a:extLst>
                    <a:ext uri="{9D8B030D-6E8A-4147-A177-3AD203B41FA5}">
                      <a16:colId xmlns:a16="http://schemas.microsoft.com/office/drawing/2014/main" val="68191246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38560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35561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582595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38539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907071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9C73EF67-21FB-4404-8245-FDA0657AC542}"/>
              </a:ext>
            </a:extLst>
          </p:cNvPr>
          <p:cNvSpPr/>
          <p:nvPr/>
        </p:nvSpPr>
        <p:spPr>
          <a:xfrm>
            <a:off x="7070787" y="3772558"/>
            <a:ext cx="14360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Packed RF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07F7-F5E8-4855-AD7C-B6D52B0C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79"/>
            <a:ext cx="10515600" cy="7113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Register Packing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1ECB-BE67-4FA6-86A8-6C09E60B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951"/>
            <a:ext cx="10515600" cy="370204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Co-locating multiple narrow-width registers in the same physical register [Ergin’04][Wang’17]</a:t>
            </a:r>
          </a:p>
          <a:p>
            <a:pPr marL="0" indent="0">
              <a:buNone/>
            </a:pPr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60D46C-0810-405D-A335-AC0DAF877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31301"/>
              </p:ext>
            </p:extLst>
          </p:nvPr>
        </p:nvGraphicFramePr>
        <p:xfrm>
          <a:off x="3467196" y="1993767"/>
          <a:ext cx="1773417" cy="1828800"/>
        </p:xfrm>
        <a:graphic>
          <a:graphicData uri="http://schemas.openxmlformats.org/drawingml/2006/table">
            <a:tbl>
              <a:tblPr firstRow="1" bandRow="1"/>
              <a:tblGrid>
                <a:gridCol w="1773417">
                  <a:extLst>
                    <a:ext uri="{9D8B030D-6E8A-4147-A177-3AD203B41FA5}">
                      <a16:colId xmlns:a16="http://schemas.microsoft.com/office/drawing/2014/main" val="68191246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38560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35561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582595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38539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9070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0E81B09-41C0-4559-B0E5-D5DF2A4AFCFA}"/>
              </a:ext>
            </a:extLst>
          </p:cNvPr>
          <p:cNvSpPr/>
          <p:nvPr/>
        </p:nvSpPr>
        <p:spPr>
          <a:xfrm>
            <a:off x="4326213" y="1999910"/>
            <a:ext cx="914400" cy="35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96951D-107A-470C-A205-0C2B7BA601F7}"/>
              </a:ext>
            </a:extLst>
          </p:cNvPr>
          <p:cNvSpPr/>
          <p:nvPr/>
        </p:nvSpPr>
        <p:spPr>
          <a:xfrm>
            <a:off x="4333585" y="3466967"/>
            <a:ext cx="907028" cy="35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5664-0F5D-446D-B9B2-FE3489F3A55D}"/>
              </a:ext>
            </a:extLst>
          </p:cNvPr>
          <p:cNvSpPr/>
          <p:nvPr/>
        </p:nvSpPr>
        <p:spPr>
          <a:xfrm>
            <a:off x="4326213" y="2366100"/>
            <a:ext cx="914590" cy="355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46683C-F131-4B7C-A347-DE1CE911B1CB}"/>
              </a:ext>
            </a:extLst>
          </p:cNvPr>
          <p:cNvSpPr/>
          <p:nvPr/>
        </p:nvSpPr>
        <p:spPr>
          <a:xfrm>
            <a:off x="3467196" y="2728143"/>
            <a:ext cx="1773607" cy="3556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74CF46-27BD-450E-AB62-AD84C05F302D}"/>
              </a:ext>
            </a:extLst>
          </p:cNvPr>
          <p:cNvSpPr/>
          <p:nvPr/>
        </p:nvSpPr>
        <p:spPr>
          <a:xfrm>
            <a:off x="4326213" y="3088872"/>
            <a:ext cx="914590" cy="367204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r4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E9B33E8-9164-4D73-A63B-285B6F670E38}"/>
              </a:ext>
            </a:extLst>
          </p:cNvPr>
          <p:cNvSpPr/>
          <p:nvPr/>
        </p:nvSpPr>
        <p:spPr>
          <a:xfrm>
            <a:off x="5614175" y="2590800"/>
            <a:ext cx="942655" cy="64499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12459A-9F44-477B-917D-33B845A9D4D9}"/>
              </a:ext>
            </a:extLst>
          </p:cNvPr>
          <p:cNvSpPr/>
          <p:nvPr/>
        </p:nvSpPr>
        <p:spPr>
          <a:xfrm>
            <a:off x="3522948" y="3772558"/>
            <a:ext cx="1606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LibertineT"/>
              </a:rPr>
              <a:t>Baseline RF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69B4FC-083A-4ED4-9F8C-D6AE5C32BD02}"/>
              </a:ext>
            </a:extLst>
          </p:cNvPr>
          <p:cNvSpPr/>
          <p:nvPr/>
        </p:nvSpPr>
        <p:spPr>
          <a:xfrm>
            <a:off x="827702" y="5632928"/>
            <a:ext cx="10515600" cy="53927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Can we combine multiple register reads required by an instruction?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D512D92-13F7-4689-990C-46BDFA89B41A}"/>
              </a:ext>
            </a:extLst>
          </p:cNvPr>
          <p:cNvSpPr txBox="1">
            <a:spLocks/>
          </p:cNvSpPr>
          <p:nvPr/>
        </p:nvSpPr>
        <p:spPr>
          <a:xfrm>
            <a:off x="838200" y="4146551"/>
            <a:ext cx="10515600" cy="370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LinLibertineT"/>
              </a:rPr>
              <a:t> Goal of register packing is to</a:t>
            </a:r>
          </a:p>
          <a:p>
            <a:pPr lvl="1"/>
            <a:r>
              <a:rPr lang="en-US" sz="2000" dirty="0">
                <a:latin typeface="LinLibertineT"/>
              </a:rPr>
              <a:t>First fit policy is used at the allocation time</a:t>
            </a:r>
          </a:p>
          <a:p>
            <a:pPr lvl="1"/>
            <a:r>
              <a:rPr lang="en-US" sz="2000" dirty="0">
                <a:latin typeface="LinLibertineT"/>
              </a:rPr>
              <a:t>Mapping is done using a Renaming Table logic</a:t>
            </a:r>
          </a:p>
          <a:p>
            <a:r>
              <a:rPr lang="en-US" sz="2400" dirty="0">
                <a:latin typeface="LinLibertineT"/>
              </a:rPr>
              <a:t>But, still each register read requires a separate physical register read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C75FDC3B-0B9A-4AC8-95DA-6C1D5B2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1167C-0EE0-7C42-A66B-FFB463B35E14}"/>
              </a:ext>
            </a:extLst>
          </p:cNvPr>
          <p:cNvSpPr txBox="1"/>
          <p:nvPr/>
        </p:nvSpPr>
        <p:spPr>
          <a:xfrm>
            <a:off x="3016658" y="197572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6D8DE1-BA1F-764B-B5A2-35A8FCF4E5DE}"/>
              </a:ext>
            </a:extLst>
          </p:cNvPr>
          <p:cNvSpPr txBox="1"/>
          <p:nvPr/>
        </p:nvSpPr>
        <p:spPr>
          <a:xfrm>
            <a:off x="3013678" y="233776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D7F99-9F59-CD4F-BFF9-7DF9F6CA64AF}"/>
              </a:ext>
            </a:extLst>
          </p:cNvPr>
          <p:cNvSpPr txBox="1"/>
          <p:nvPr/>
        </p:nvSpPr>
        <p:spPr>
          <a:xfrm>
            <a:off x="3016658" y="269981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D7C05B-171D-0B42-A047-F04E7E356E3A}"/>
              </a:ext>
            </a:extLst>
          </p:cNvPr>
          <p:cNvSpPr txBox="1"/>
          <p:nvPr/>
        </p:nvSpPr>
        <p:spPr>
          <a:xfrm>
            <a:off x="3022618" y="304090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12FA3D-F286-8D45-9756-65B3CCA8A0BE}"/>
              </a:ext>
            </a:extLst>
          </p:cNvPr>
          <p:cNvSpPr txBox="1"/>
          <p:nvPr/>
        </p:nvSpPr>
        <p:spPr>
          <a:xfrm>
            <a:off x="3021128" y="343018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F531A8-E0F1-D544-AB56-840C9A90229D}"/>
              </a:ext>
            </a:extLst>
          </p:cNvPr>
          <p:cNvSpPr txBox="1"/>
          <p:nvPr/>
        </p:nvSpPr>
        <p:spPr>
          <a:xfrm>
            <a:off x="8643187" y="1963076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782587-7122-F746-9FCC-EF48C9EBB370}"/>
              </a:ext>
            </a:extLst>
          </p:cNvPr>
          <p:cNvSpPr txBox="1"/>
          <p:nvPr/>
        </p:nvSpPr>
        <p:spPr>
          <a:xfrm>
            <a:off x="8640207" y="2325123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018B0-9B24-8A45-9612-8B1B6B02EE51}"/>
              </a:ext>
            </a:extLst>
          </p:cNvPr>
          <p:cNvSpPr txBox="1"/>
          <p:nvPr/>
        </p:nvSpPr>
        <p:spPr>
          <a:xfrm>
            <a:off x="8643187" y="268717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79258C-88E6-294B-8069-B4967DFF583E}"/>
              </a:ext>
            </a:extLst>
          </p:cNvPr>
          <p:cNvSpPr txBox="1"/>
          <p:nvPr/>
        </p:nvSpPr>
        <p:spPr>
          <a:xfrm>
            <a:off x="8649147" y="3028263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0A17FA-990B-2B44-842E-7C24863BEF02}"/>
              </a:ext>
            </a:extLst>
          </p:cNvPr>
          <p:cNvSpPr txBox="1"/>
          <p:nvPr/>
        </p:nvSpPr>
        <p:spPr>
          <a:xfrm>
            <a:off x="8647657" y="341754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0F242F-B5F5-7B4B-935B-F536769807A8}"/>
              </a:ext>
            </a:extLst>
          </p:cNvPr>
          <p:cNvSpPr/>
          <p:nvPr/>
        </p:nvSpPr>
        <p:spPr>
          <a:xfrm>
            <a:off x="7757641" y="1983642"/>
            <a:ext cx="914400" cy="35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87D181-545A-CF47-AEDA-81929A44E691}"/>
              </a:ext>
            </a:extLst>
          </p:cNvPr>
          <p:cNvSpPr/>
          <p:nvPr/>
        </p:nvSpPr>
        <p:spPr>
          <a:xfrm>
            <a:off x="6902128" y="2717138"/>
            <a:ext cx="852868" cy="35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FDE71E-470B-C146-B88F-553548D6C325}"/>
              </a:ext>
            </a:extLst>
          </p:cNvPr>
          <p:cNvSpPr/>
          <p:nvPr/>
        </p:nvSpPr>
        <p:spPr>
          <a:xfrm>
            <a:off x="6902128" y="1982167"/>
            <a:ext cx="852868" cy="355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5DCB7F-9511-7E46-B645-94619A9096C5}"/>
              </a:ext>
            </a:extLst>
          </p:cNvPr>
          <p:cNvSpPr/>
          <p:nvPr/>
        </p:nvSpPr>
        <p:spPr>
          <a:xfrm>
            <a:off x="6907268" y="2344756"/>
            <a:ext cx="1764774" cy="3556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07E88D-518C-2547-AE5B-5B66E2595C43}"/>
              </a:ext>
            </a:extLst>
          </p:cNvPr>
          <p:cNvSpPr/>
          <p:nvPr/>
        </p:nvSpPr>
        <p:spPr>
          <a:xfrm>
            <a:off x="7753583" y="2704595"/>
            <a:ext cx="914400" cy="3556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32B7F7-29FA-EB47-A232-71970D291D43}"/>
              </a:ext>
            </a:extLst>
          </p:cNvPr>
          <p:cNvSpPr/>
          <p:nvPr/>
        </p:nvSpPr>
        <p:spPr>
          <a:xfrm>
            <a:off x="4321393" y="2007279"/>
            <a:ext cx="914400" cy="35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4EA774-7AF9-DE4F-93FF-B8A547073AB2}"/>
              </a:ext>
            </a:extLst>
          </p:cNvPr>
          <p:cNvSpPr/>
          <p:nvPr/>
        </p:nvSpPr>
        <p:spPr>
          <a:xfrm>
            <a:off x="4333585" y="3461047"/>
            <a:ext cx="907028" cy="35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760A64-7F2A-F640-94B3-3528BE5811E3}"/>
              </a:ext>
            </a:extLst>
          </p:cNvPr>
          <p:cNvSpPr/>
          <p:nvPr/>
        </p:nvSpPr>
        <p:spPr>
          <a:xfrm>
            <a:off x="4327703" y="2367711"/>
            <a:ext cx="914590" cy="355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B325F14-CACD-B341-B78E-1FB85171A35F}"/>
              </a:ext>
            </a:extLst>
          </p:cNvPr>
          <p:cNvSpPr/>
          <p:nvPr/>
        </p:nvSpPr>
        <p:spPr>
          <a:xfrm>
            <a:off x="3467100" y="2722381"/>
            <a:ext cx="1773607" cy="3556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7E635C-91FF-634F-BCC8-18BC448E5361}"/>
              </a:ext>
            </a:extLst>
          </p:cNvPr>
          <p:cNvSpPr/>
          <p:nvPr/>
        </p:nvSpPr>
        <p:spPr>
          <a:xfrm>
            <a:off x="4333585" y="3092036"/>
            <a:ext cx="914590" cy="367204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EA339-1249-464D-B199-F8BA405C75BA}"/>
              </a:ext>
            </a:extLst>
          </p:cNvPr>
          <p:cNvSpPr txBox="1"/>
          <p:nvPr/>
        </p:nvSpPr>
        <p:spPr>
          <a:xfrm>
            <a:off x="4711661" y="4098187"/>
            <a:ext cx="507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reduce the effective size of register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A2FE1-C0CE-474C-B888-1B72A2BBF73C}"/>
              </a:ext>
            </a:extLst>
          </p:cNvPr>
          <p:cNvSpPr txBox="1"/>
          <p:nvPr/>
        </p:nvSpPr>
        <p:spPr>
          <a:xfrm>
            <a:off x="9067800" y="3252962"/>
            <a:ext cx="141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40% saving!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13363A-F922-CA45-B01E-7A7A62A4DE1B}"/>
              </a:ext>
            </a:extLst>
          </p:cNvPr>
          <p:cNvCxnSpPr>
            <a:cxnSpLocks/>
          </p:cNvCxnSpPr>
          <p:nvPr/>
        </p:nvCxnSpPr>
        <p:spPr>
          <a:xfrm flipV="1">
            <a:off x="6749681" y="3019203"/>
            <a:ext cx="2313515" cy="3084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C64A18-0163-A249-9E9E-581BD8CED160}"/>
              </a:ext>
            </a:extLst>
          </p:cNvPr>
          <p:cNvCxnSpPr>
            <a:cxnSpLocks/>
          </p:cNvCxnSpPr>
          <p:nvPr/>
        </p:nvCxnSpPr>
        <p:spPr>
          <a:xfrm>
            <a:off x="6749681" y="3050046"/>
            <a:ext cx="0" cy="83440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077F8B-34C2-964A-9487-C28978F40C99}"/>
              </a:ext>
            </a:extLst>
          </p:cNvPr>
          <p:cNvCxnSpPr>
            <a:cxnSpLocks/>
          </p:cNvCxnSpPr>
          <p:nvPr/>
        </p:nvCxnSpPr>
        <p:spPr>
          <a:xfrm>
            <a:off x="9049079" y="3012628"/>
            <a:ext cx="0" cy="83440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AE0E23-4C8D-9D41-AC46-4195B17C496B}"/>
              </a:ext>
            </a:extLst>
          </p:cNvPr>
          <p:cNvCxnSpPr>
            <a:cxnSpLocks/>
          </p:cNvCxnSpPr>
          <p:nvPr/>
        </p:nvCxnSpPr>
        <p:spPr>
          <a:xfrm flipV="1">
            <a:off x="6733869" y="3855357"/>
            <a:ext cx="2313515" cy="3084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7552 0.04005 C 0.09127 0.04908 0.11484 0.05394 0.13958 0.05394 C 0.16784 0.05394 0.19036 0.04908 0.20612 0.04005 L 0.28177 -2.59259E-6 " pathEditMode="relative" rAng="0" ptsTypes="AAAAA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1393 -0.054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7904 -0.0546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8203 -0.0534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20885 -0.11412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26" grpId="0"/>
      <p:bldP spid="28" grpId="0" animBg="1"/>
      <p:bldP spid="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" grpId="0"/>
      <p:bldP spid="5" grpId="1"/>
      <p:bldP spid="5" grpId="2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FB38-4241-47AD-BC91-033F5E0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Coalescing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5F67-0E36-4456-BF51-E1AE13789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2900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nLibertineT"/>
              </a:rPr>
              <a:t>Let’s try to coalesce reads using simple register packing (with first fit policy)</a:t>
            </a: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Upper bound: Fraction of all dynamic instructions which:</a:t>
            </a:r>
          </a:p>
          <a:p>
            <a:pPr lvl="1"/>
            <a:r>
              <a:rPr lang="en-US" sz="2000" dirty="0">
                <a:latin typeface="LinLibertineT"/>
              </a:rPr>
              <a:t>Contain two register source operands that are both narrow-width</a:t>
            </a:r>
          </a:p>
          <a:p>
            <a:pPr lvl="1"/>
            <a:r>
              <a:rPr lang="en-US" sz="2000" dirty="0">
                <a:latin typeface="LinLibertineT"/>
              </a:rPr>
              <a:t>They fit together in a single register entry</a:t>
            </a:r>
          </a:p>
          <a:p>
            <a:r>
              <a:rPr lang="en-US" sz="2400" dirty="0">
                <a:latin typeface="LinLibertineT"/>
              </a:rPr>
              <a:t>First fit is weak in promoting coalescing; how to pack the right registers together?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460F8A-AFA9-4C4E-8D0F-5C4F78BE9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116800"/>
              </p:ext>
            </p:extLst>
          </p:nvPr>
        </p:nvGraphicFramePr>
        <p:xfrm>
          <a:off x="2586959" y="1004395"/>
          <a:ext cx="7018081" cy="295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9346D2-8746-4073-B939-BDEAFDD1CC99}"/>
              </a:ext>
            </a:extLst>
          </p:cNvPr>
          <p:cNvSpPr/>
          <p:nvPr/>
        </p:nvSpPr>
        <p:spPr>
          <a:xfrm>
            <a:off x="838200" y="5423950"/>
            <a:ext cx="10515600" cy="7619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Let’s incorporate a compiler-guided register allocation policy to identify pairs of registers commonly read together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CB3D2-6966-48B1-86BC-9600D8DF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E4850-8A68-C142-8A95-4F719B283039}"/>
              </a:ext>
            </a:extLst>
          </p:cNvPr>
          <p:cNvSpPr txBox="1"/>
          <p:nvPr/>
        </p:nvSpPr>
        <p:spPr>
          <a:xfrm>
            <a:off x="4267200" y="3678269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cs typeface="Al Tarikh" pitchFamily="2" charset="-78"/>
              </a:rPr>
              <a:t>Instructions with coalesce-able register reads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F8890-BB77-8244-AF1A-DC9F6ADCF598}"/>
              </a:ext>
            </a:extLst>
          </p:cNvPr>
          <p:cNvSpPr/>
          <p:nvPr/>
        </p:nvSpPr>
        <p:spPr>
          <a:xfrm>
            <a:off x="8920751" y="1734235"/>
            <a:ext cx="68428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93F6F-C578-8D42-88ED-3787EA31DF28}"/>
              </a:ext>
            </a:extLst>
          </p:cNvPr>
          <p:cNvSpPr/>
          <p:nvPr/>
        </p:nvSpPr>
        <p:spPr>
          <a:xfrm>
            <a:off x="8991600" y="2686734"/>
            <a:ext cx="4572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4%</a:t>
            </a:r>
            <a:endParaRPr lang="en-U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9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Graphic spid="5" grpId="1" uiExpand="1">
        <p:bldSub>
          <a:bldChart bld="series"/>
        </p:bldSub>
      </p:bldGraphic>
      <p:bldP spid="6" grpId="0" animBg="1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D2DF-31A5-4524-9349-F7BF01F5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inLibertineT"/>
              </a:rPr>
              <a:t>CORF: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1E56-3AC4-49BB-8FAF-D2F1CE66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9742"/>
            <a:ext cx="10515600" cy="5290058"/>
          </a:xfrm>
        </p:spPr>
        <p:txBody>
          <a:bodyPr>
            <a:normAutofit/>
          </a:bodyPr>
          <a:lstStyle/>
          <a:p>
            <a:endParaRPr lang="en-US" sz="2400" dirty="0">
              <a:latin typeface="LinLibertineT"/>
            </a:endParaRPr>
          </a:p>
          <a:p>
            <a:r>
              <a:rPr lang="en-US" sz="2400" i="1" dirty="0">
                <a:latin typeface="LinLibertineT"/>
              </a:rPr>
              <a:t>Register pairs </a:t>
            </a:r>
            <a:r>
              <a:rPr lang="en-US" sz="2400" dirty="0">
                <a:latin typeface="LinLibertineT"/>
              </a:rPr>
              <a:t>are identified at compile time through static analysis. </a:t>
            </a:r>
          </a:p>
          <a:p>
            <a:pPr lvl="1"/>
            <a:r>
              <a:rPr lang="en-US" sz="2000" dirty="0">
                <a:latin typeface="LinLibertineT"/>
              </a:rPr>
              <a:t>(r1, r3) as well as (r2, r4). </a:t>
            </a:r>
            <a:r>
              <a:rPr lang="en-US" sz="2000" i="1" dirty="0">
                <a:latin typeface="LinLibertineT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endParaRPr lang="en-US" dirty="0">
              <a:latin typeface="LinLibertineT"/>
            </a:endParaRPr>
          </a:p>
          <a:p>
            <a:pPr marL="0" indent="0">
              <a:buNone/>
            </a:pPr>
            <a:endParaRPr lang="en-US" sz="2400" dirty="0">
              <a:latin typeface="LinLibertineT"/>
            </a:endParaRPr>
          </a:p>
          <a:p>
            <a:r>
              <a:rPr lang="en-US" sz="2400" dirty="0">
                <a:latin typeface="LinLibertineT"/>
              </a:rPr>
              <a:t>At run-time, common register pairs will be dynamically packed together, if possible.</a:t>
            </a:r>
          </a:p>
          <a:p>
            <a:pPr lvl="1"/>
            <a:r>
              <a:rPr lang="en-US" sz="2000" dirty="0">
                <a:latin typeface="LinLibertineT"/>
              </a:rPr>
              <a:t>(r2, r4) in this example.</a:t>
            </a:r>
          </a:p>
          <a:p>
            <a:pPr marL="0" indent="0">
              <a:buNone/>
            </a:pPr>
            <a:endParaRPr lang="en-US" dirty="0">
              <a:latin typeface="LinLibertineT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E72DF8-5712-4E81-A89E-33108C885DBF}"/>
              </a:ext>
            </a:extLst>
          </p:cNvPr>
          <p:cNvSpPr/>
          <p:nvPr/>
        </p:nvSpPr>
        <p:spPr>
          <a:xfrm>
            <a:off x="3057830" y="2133600"/>
            <a:ext cx="6391922" cy="1810512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CC36E-DDE6-4924-A2D9-71075813D47C}"/>
              </a:ext>
            </a:extLst>
          </p:cNvPr>
          <p:cNvSpPr txBox="1"/>
          <p:nvPr/>
        </p:nvSpPr>
        <p:spPr>
          <a:xfrm>
            <a:off x="5880147" y="2512952"/>
            <a:ext cx="742511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(r1, r3)</a:t>
            </a:r>
          </a:p>
          <a:p>
            <a:pPr algn="ctr"/>
            <a:r>
              <a:rPr lang="en-US" sz="1400" b="1" strike="sngStrike">
                <a:solidFill>
                  <a:schemeClr val="bg2">
                    <a:lumMod val="50000"/>
                  </a:schemeClr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r1, r2</a:t>
            </a:r>
            <a:b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</a:br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(</a:t>
            </a:r>
            <a:r>
              <a:rPr lang="en-US" sz="1400" b="1">
                <a:latin typeface="Arial" charset="0"/>
                <a:ea typeface="Tahoma" panose="020B0604030504040204" pitchFamily="34" charset="0"/>
                <a:cs typeface="Arial" charset="0"/>
              </a:rPr>
              <a:t>r2, </a:t>
            </a:r>
            <a: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  <a:t>r4)</a:t>
            </a:r>
            <a:br>
              <a:rPr lang="en-US" sz="1400" b="1" dirty="0">
                <a:latin typeface="Arial" charset="0"/>
                <a:ea typeface="Tahoma" panose="020B0604030504040204" pitchFamily="34" charset="0"/>
                <a:cs typeface="Arial" charset="0"/>
              </a:rPr>
            </a:br>
            <a:r>
              <a:rPr lang="en-US" sz="1400" b="1" strike="sngStrik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r1, r4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1F1D193-D801-49DB-B3BC-BA18084B81E8}"/>
              </a:ext>
            </a:extLst>
          </p:cNvPr>
          <p:cNvSpPr/>
          <p:nvPr/>
        </p:nvSpPr>
        <p:spPr>
          <a:xfrm>
            <a:off x="2779780" y="2478302"/>
            <a:ext cx="355834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84B10091-ECB0-4C5B-B88A-48BCBC647E5F}"/>
              </a:ext>
            </a:extLst>
          </p:cNvPr>
          <p:cNvSpPr/>
          <p:nvPr/>
        </p:nvSpPr>
        <p:spPr>
          <a:xfrm>
            <a:off x="1883134" y="2194640"/>
            <a:ext cx="896645" cy="922709"/>
          </a:xfrm>
          <a:prstGeom prst="flowChartDocument">
            <a:avLst/>
          </a:prstGeom>
          <a:solidFill>
            <a:srgbClr val="CCCCFF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Kernel Binary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625F5-3D6F-45F8-ADD4-AE4B78F04441}"/>
              </a:ext>
            </a:extLst>
          </p:cNvPr>
          <p:cNvCxnSpPr>
            <a:cxnSpLocks/>
          </p:cNvCxnSpPr>
          <p:nvPr/>
        </p:nvCxnSpPr>
        <p:spPr>
          <a:xfrm>
            <a:off x="7345357" y="2133600"/>
            <a:ext cx="2" cy="1810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6466CF-6DD0-4819-B1D2-DC73679524FA}"/>
              </a:ext>
            </a:extLst>
          </p:cNvPr>
          <p:cNvSpPr txBox="1"/>
          <p:nvPr/>
        </p:nvSpPr>
        <p:spPr>
          <a:xfrm>
            <a:off x="3048000" y="3659900"/>
            <a:ext cx="42875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Compile 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151C37-807A-450B-B136-EA2378F5191F}"/>
              </a:ext>
            </a:extLst>
          </p:cNvPr>
          <p:cNvCxnSpPr>
            <a:cxnSpLocks/>
          </p:cNvCxnSpPr>
          <p:nvPr/>
        </p:nvCxnSpPr>
        <p:spPr>
          <a:xfrm>
            <a:off x="3048000" y="3635514"/>
            <a:ext cx="6391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B3300F-1692-4493-8210-63C2638E4678}"/>
              </a:ext>
            </a:extLst>
          </p:cNvPr>
          <p:cNvSpPr txBox="1"/>
          <p:nvPr/>
        </p:nvSpPr>
        <p:spPr>
          <a:xfrm>
            <a:off x="7212903" y="3648128"/>
            <a:ext cx="22270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/>
              <a:t>Execution 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0E447E-01B9-46EE-AD60-89AC0C221A7C}"/>
              </a:ext>
            </a:extLst>
          </p:cNvPr>
          <p:cNvSpPr/>
          <p:nvPr/>
        </p:nvSpPr>
        <p:spPr>
          <a:xfrm>
            <a:off x="3123266" y="2194640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/>
              <a:t>Profile Register Pairings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40F808-77B5-4245-95BC-C08D07F44DEC}"/>
              </a:ext>
            </a:extLst>
          </p:cNvPr>
          <p:cNvSpPr/>
          <p:nvPr/>
        </p:nvSpPr>
        <p:spPr>
          <a:xfrm>
            <a:off x="5292663" y="2194640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200" b="1"/>
              <a:t>Common Pairs Identification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AC10F6-2C82-4A0D-9721-6B52B3BB2BD6}"/>
              </a:ext>
            </a:extLst>
          </p:cNvPr>
          <p:cNvSpPr/>
          <p:nvPr/>
        </p:nvSpPr>
        <p:spPr>
          <a:xfrm>
            <a:off x="7462060" y="2194640"/>
            <a:ext cx="1920240" cy="1362456"/>
          </a:xfrm>
          <a:prstGeom prst="roundRect">
            <a:avLst>
              <a:gd name="adj" fmla="val 2814"/>
            </a:avLst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/>
              <a:t>CORF RF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7982B-DE72-4956-8568-0522AF85412D}"/>
              </a:ext>
            </a:extLst>
          </p:cNvPr>
          <p:cNvSpPr txBox="1"/>
          <p:nvPr/>
        </p:nvSpPr>
        <p:spPr>
          <a:xfrm>
            <a:off x="4163282" y="2962939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58C4BF-BA89-41A3-BDAF-967BFD0F0830}"/>
              </a:ext>
            </a:extLst>
          </p:cNvPr>
          <p:cNvSpPr txBox="1"/>
          <p:nvPr/>
        </p:nvSpPr>
        <p:spPr>
          <a:xfrm>
            <a:off x="3622054" y="290056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D9B67-1B58-49D0-B7A5-53953229E2E8}"/>
              </a:ext>
            </a:extLst>
          </p:cNvPr>
          <p:cNvSpPr txBox="1"/>
          <p:nvPr/>
        </p:nvSpPr>
        <p:spPr>
          <a:xfrm>
            <a:off x="3841205" y="2982103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6677F-04C4-4ED1-9A0C-5F4FFD50F58D}"/>
              </a:ext>
            </a:extLst>
          </p:cNvPr>
          <p:cNvSpPr txBox="1"/>
          <p:nvPr/>
        </p:nvSpPr>
        <p:spPr>
          <a:xfrm>
            <a:off x="4015150" y="2540771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Tahoma" panose="020B0604030504040204" pitchFamily="34" charset="0"/>
                <a:cs typeface="Arial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E9E243-BFBE-4CAB-883F-9419C2441E95}"/>
              </a:ext>
            </a:extLst>
          </p:cNvPr>
          <p:cNvSpPr/>
          <p:nvPr/>
        </p:nvSpPr>
        <p:spPr>
          <a:xfrm>
            <a:off x="3600227" y="3148618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0D976A-E7C3-4FE1-B8BF-36CD15CDB910}"/>
              </a:ext>
            </a:extLst>
          </p:cNvPr>
          <p:cNvSpPr/>
          <p:nvPr/>
        </p:nvSpPr>
        <p:spPr>
          <a:xfrm>
            <a:off x="3600227" y="2590601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9E878C-266B-4973-8F4C-6DF98D06D7CD}"/>
              </a:ext>
            </a:extLst>
          </p:cNvPr>
          <p:cNvSpPr/>
          <p:nvPr/>
        </p:nvSpPr>
        <p:spPr>
          <a:xfrm>
            <a:off x="4209419" y="2590601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C622F0-09C9-40F5-B0AB-89538F19B0F6}"/>
              </a:ext>
            </a:extLst>
          </p:cNvPr>
          <p:cNvSpPr/>
          <p:nvPr/>
        </p:nvSpPr>
        <p:spPr>
          <a:xfrm>
            <a:off x="4209419" y="3148618"/>
            <a:ext cx="320040" cy="320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r3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CA3E10-88CB-42C8-A382-5E107FC6D0E6}"/>
              </a:ext>
            </a:extLst>
          </p:cNvPr>
          <p:cNvCxnSpPr>
            <a:stCxn id="21" idx="6"/>
            <a:endCxn id="22" idx="2"/>
          </p:cNvCxnSpPr>
          <p:nvPr/>
        </p:nvCxnSpPr>
        <p:spPr>
          <a:xfrm>
            <a:off x="3920267" y="2750621"/>
            <a:ext cx="289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A806C-F346-4C5A-92BE-C3449C43F026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3760247" y="2910641"/>
            <a:ext cx="0" cy="237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AAC34-82B2-4D5A-B44B-9F8E8F717EB0}"/>
              </a:ext>
            </a:extLst>
          </p:cNvPr>
          <p:cNvCxnSpPr>
            <a:cxnSpLocks/>
            <a:stCxn id="21" idx="5"/>
            <a:endCxn id="23" idx="1"/>
          </p:cNvCxnSpPr>
          <p:nvPr/>
        </p:nvCxnSpPr>
        <p:spPr>
          <a:xfrm>
            <a:off x="3873398" y="2863772"/>
            <a:ext cx="382890" cy="331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760B87-BB52-414A-B2D8-FCD28E470CC7}"/>
              </a:ext>
            </a:extLst>
          </p:cNvPr>
          <p:cNvCxnSpPr>
            <a:cxnSpLocks/>
            <a:stCxn id="22" idx="3"/>
            <a:endCxn id="20" idx="7"/>
          </p:cNvCxnSpPr>
          <p:nvPr/>
        </p:nvCxnSpPr>
        <p:spPr>
          <a:xfrm flipH="1">
            <a:off x="3873398" y="2863772"/>
            <a:ext cx="382890" cy="331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F922A5D-6053-45FD-8E9A-6372486B389A}"/>
              </a:ext>
            </a:extLst>
          </p:cNvPr>
          <p:cNvSpPr/>
          <p:nvPr/>
        </p:nvSpPr>
        <p:spPr>
          <a:xfrm>
            <a:off x="4964644" y="2689926"/>
            <a:ext cx="560603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9F335B6-E064-44B8-B00D-AAB984D03A0C}"/>
              </a:ext>
            </a:extLst>
          </p:cNvPr>
          <p:cNvSpPr/>
          <p:nvPr/>
        </p:nvSpPr>
        <p:spPr>
          <a:xfrm>
            <a:off x="7107026" y="2699082"/>
            <a:ext cx="594515" cy="3499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85D6D1-389D-4C75-ADCB-FACE7F16EA57}"/>
              </a:ext>
            </a:extLst>
          </p:cNvPr>
          <p:cNvSpPr/>
          <p:nvPr/>
        </p:nvSpPr>
        <p:spPr>
          <a:xfrm>
            <a:off x="8452689" y="2705124"/>
            <a:ext cx="457200" cy="250257"/>
          </a:xfrm>
          <a:prstGeom prst="rect">
            <a:avLst/>
          </a:prstGeom>
          <a:solidFill>
            <a:srgbClr val="8C62BA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25BAC0-681B-4DA9-94C9-ADB77D4BEDB2}"/>
              </a:ext>
            </a:extLst>
          </p:cNvPr>
          <p:cNvSpPr/>
          <p:nvPr/>
        </p:nvSpPr>
        <p:spPr>
          <a:xfrm>
            <a:off x="7995489" y="3212820"/>
            <a:ext cx="9144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E705EC-476B-4064-8CFC-CAE0A1F1CF55}"/>
              </a:ext>
            </a:extLst>
          </p:cNvPr>
          <p:cNvSpPr/>
          <p:nvPr/>
        </p:nvSpPr>
        <p:spPr>
          <a:xfrm>
            <a:off x="7995489" y="2955645"/>
            <a:ext cx="914400" cy="250257"/>
          </a:xfrm>
          <a:prstGeom prst="rect">
            <a:avLst/>
          </a:prstGeom>
          <a:solidFill>
            <a:srgbClr val="CCBCE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DBDDD5-0D5A-4D1A-B67A-9BDEE49189FA}"/>
              </a:ext>
            </a:extLst>
          </p:cNvPr>
          <p:cNvSpPr/>
          <p:nvPr/>
        </p:nvSpPr>
        <p:spPr>
          <a:xfrm>
            <a:off x="7995489" y="2705124"/>
            <a:ext cx="457200" cy="250257"/>
          </a:xfrm>
          <a:prstGeom prst="rect">
            <a:avLst/>
          </a:prstGeom>
          <a:solidFill>
            <a:srgbClr val="8C62BA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B93805-F80D-4A65-9432-E56FDA5A5562}"/>
              </a:ext>
            </a:extLst>
          </p:cNvPr>
          <p:cNvSpPr/>
          <p:nvPr/>
        </p:nvSpPr>
        <p:spPr>
          <a:xfrm>
            <a:off x="8224089" y="2448825"/>
            <a:ext cx="685800" cy="25025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6F5896-11C4-4DDD-A5A0-642AF8479707}"/>
              </a:ext>
            </a:extLst>
          </p:cNvPr>
          <p:cNvSpPr/>
          <p:nvPr/>
        </p:nvSpPr>
        <p:spPr>
          <a:xfrm>
            <a:off x="7995489" y="2448825"/>
            <a:ext cx="228600" cy="250257"/>
          </a:xfrm>
          <a:prstGeom prst="rect">
            <a:avLst/>
          </a:prstGeom>
          <a:solidFill>
            <a:srgbClr val="CCBCE2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AFDDC03-7CBE-404D-AD71-6F3C38D5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9</a:t>
            </a:fld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9F25754-073C-A240-B00B-DBE8B2C35417}"/>
              </a:ext>
            </a:extLst>
          </p:cNvPr>
          <p:cNvSpPr/>
          <p:nvPr/>
        </p:nvSpPr>
        <p:spPr>
          <a:xfrm>
            <a:off x="-2743198" y="-2438398"/>
            <a:ext cx="19126199" cy="11734799"/>
          </a:xfrm>
          <a:custGeom>
            <a:avLst/>
            <a:gdLst>
              <a:gd name="connsiteX0" fmla="*/ 6091755 w 19126199"/>
              <a:gd name="connsiteY0" fmla="*/ 4571999 h 11734799"/>
              <a:gd name="connsiteX1" fmla="*/ 5791199 w 19126199"/>
              <a:gd name="connsiteY1" fmla="*/ 4872555 h 11734799"/>
              <a:gd name="connsiteX2" fmla="*/ 5791199 w 19126199"/>
              <a:gd name="connsiteY2" fmla="*/ 6074742 h 11734799"/>
              <a:gd name="connsiteX3" fmla="*/ 6091755 w 19126199"/>
              <a:gd name="connsiteY3" fmla="*/ 6375298 h 11734799"/>
              <a:gd name="connsiteX4" fmla="*/ 9788000 w 19126199"/>
              <a:gd name="connsiteY4" fmla="*/ 6375298 h 11734799"/>
              <a:gd name="connsiteX5" fmla="*/ 10088556 w 19126199"/>
              <a:gd name="connsiteY5" fmla="*/ 6074742 h 11734799"/>
              <a:gd name="connsiteX6" fmla="*/ 10088556 w 19126199"/>
              <a:gd name="connsiteY6" fmla="*/ 4872555 h 11734799"/>
              <a:gd name="connsiteX7" fmla="*/ 9788000 w 19126199"/>
              <a:gd name="connsiteY7" fmla="*/ 4571999 h 11734799"/>
              <a:gd name="connsiteX8" fmla="*/ 3708402 w 19126199"/>
              <a:gd name="connsiteY8" fmla="*/ 3581399 h 11734799"/>
              <a:gd name="connsiteX9" fmla="*/ 3581400 w 19126199"/>
              <a:gd name="connsiteY9" fmla="*/ 3708402 h 11734799"/>
              <a:gd name="connsiteX10" fmla="*/ 3581400 w 19126199"/>
              <a:gd name="connsiteY10" fmla="*/ 4216396 h 11734799"/>
              <a:gd name="connsiteX11" fmla="*/ 3708402 w 19126199"/>
              <a:gd name="connsiteY11" fmla="*/ 4343399 h 11734799"/>
              <a:gd name="connsiteX12" fmla="*/ 12065948 w 19126199"/>
              <a:gd name="connsiteY12" fmla="*/ 4343399 h 11734799"/>
              <a:gd name="connsiteX13" fmla="*/ 12192951 w 19126199"/>
              <a:gd name="connsiteY13" fmla="*/ 4216396 h 11734799"/>
              <a:gd name="connsiteX14" fmla="*/ 12192951 w 19126199"/>
              <a:gd name="connsiteY14" fmla="*/ 3708402 h 11734799"/>
              <a:gd name="connsiteX15" fmla="*/ 12065948 w 19126199"/>
              <a:gd name="connsiteY15" fmla="*/ 3581399 h 11734799"/>
              <a:gd name="connsiteX16" fmla="*/ 0 w 19126199"/>
              <a:gd name="connsiteY16" fmla="*/ 0 h 11734799"/>
              <a:gd name="connsiteX17" fmla="*/ 19126199 w 19126199"/>
              <a:gd name="connsiteY17" fmla="*/ 0 h 11734799"/>
              <a:gd name="connsiteX18" fmla="*/ 19126199 w 19126199"/>
              <a:gd name="connsiteY18" fmla="*/ 11734799 h 11734799"/>
              <a:gd name="connsiteX19" fmla="*/ 0 w 19126199"/>
              <a:gd name="connsiteY19" fmla="*/ 11734799 h 117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126199" h="11734799">
                <a:moveTo>
                  <a:pt x="6091755" y="4571999"/>
                </a:moveTo>
                <a:cubicBezTo>
                  <a:pt x="5925763" y="4571999"/>
                  <a:pt x="5791199" y="4706563"/>
                  <a:pt x="5791199" y="4872555"/>
                </a:cubicBezTo>
                <a:lnTo>
                  <a:pt x="5791199" y="6074742"/>
                </a:lnTo>
                <a:cubicBezTo>
                  <a:pt x="5791199" y="6240734"/>
                  <a:pt x="5925763" y="6375298"/>
                  <a:pt x="6091755" y="6375298"/>
                </a:cubicBezTo>
                <a:lnTo>
                  <a:pt x="9788000" y="6375298"/>
                </a:lnTo>
                <a:cubicBezTo>
                  <a:pt x="9953992" y="6375298"/>
                  <a:pt x="10088556" y="6240734"/>
                  <a:pt x="10088556" y="6074742"/>
                </a:cubicBezTo>
                <a:lnTo>
                  <a:pt x="10088556" y="4872555"/>
                </a:lnTo>
                <a:cubicBezTo>
                  <a:pt x="10088556" y="4706563"/>
                  <a:pt x="9953992" y="4571999"/>
                  <a:pt x="9788000" y="4571999"/>
                </a:cubicBezTo>
                <a:close/>
                <a:moveTo>
                  <a:pt x="3708402" y="3581399"/>
                </a:moveTo>
                <a:cubicBezTo>
                  <a:pt x="3638260" y="3581399"/>
                  <a:pt x="3581400" y="3638260"/>
                  <a:pt x="3581400" y="3708402"/>
                </a:cubicBezTo>
                <a:lnTo>
                  <a:pt x="3581400" y="4216396"/>
                </a:lnTo>
                <a:cubicBezTo>
                  <a:pt x="3581400" y="4286538"/>
                  <a:pt x="3638260" y="4343399"/>
                  <a:pt x="3708402" y="4343399"/>
                </a:cubicBezTo>
                <a:lnTo>
                  <a:pt x="12065948" y="4343399"/>
                </a:lnTo>
                <a:cubicBezTo>
                  <a:pt x="12136090" y="4343399"/>
                  <a:pt x="12192951" y="4286538"/>
                  <a:pt x="12192951" y="4216396"/>
                </a:cubicBezTo>
                <a:lnTo>
                  <a:pt x="12192951" y="3708402"/>
                </a:lnTo>
                <a:cubicBezTo>
                  <a:pt x="12192951" y="3638260"/>
                  <a:pt x="12136090" y="3581399"/>
                  <a:pt x="12065948" y="3581399"/>
                </a:cubicBezTo>
                <a:close/>
                <a:moveTo>
                  <a:pt x="0" y="0"/>
                </a:moveTo>
                <a:lnTo>
                  <a:pt x="19126199" y="0"/>
                </a:lnTo>
                <a:lnTo>
                  <a:pt x="19126199" y="11734799"/>
                </a:lnTo>
                <a:lnTo>
                  <a:pt x="0" y="1173479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7AF6DED-C426-8642-9661-C74AAF4C7056}"/>
              </a:ext>
            </a:extLst>
          </p:cNvPr>
          <p:cNvSpPr/>
          <p:nvPr/>
        </p:nvSpPr>
        <p:spPr>
          <a:xfrm>
            <a:off x="-1828798" y="-1524000"/>
            <a:ext cx="17297399" cy="9677400"/>
          </a:xfrm>
          <a:custGeom>
            <a:avLst/>
            <a:gdLst>
              <a:gd name="connsiteX0" fmla="*/ 2857502 w 17297399"/>
              <a:gd name="connsiteY0" fmla="*/ 6248400 h 9677400"/>
              <a:gd name="connsiteX1" fmla="*/ 2666998 w 17297399"/>
              <a:gd name="connsiteY1" fmla="*/ 6438904 h 9677400"/>
              <a:gd name="connsiteX2" fmla="*/ 2666998 w 17297399"/>
              <a:gd name="connsiteY2" fmla="*/ 7200896 h 9677400"/>
              <a:gd name="connsiteX3" fmla="*/ 2857502 w 17297399"/>
              <a:gd name="connsiteY3" fmla="*/ 7391400 h 9677400"/>
              <a:gd name="connsiteX4" fmla="*/ 12002445 w 17297399"/>
              <a:gd name="connsiteY4" fmla="*/ 7391400 h 9677400"/>
              <a:gd name="connsiteX5" fmla="*/ 12192949 w 17297399"/>
              <a:gd name="connsiteY5" fmla="*/ 7200896 h 9677400"/>
              <a:gd name="connsiteX6" fmla="*/ 12192949 w 17297399"/>
              <a:gd name="connsiteY6" fmla="*/ 6438904 h 9677400"/>
              <a:gd name="connsiteX7" fmla="*/ 12002445 w 17297399"/>
              <a:gd name="connsiteY7" fmla="*/ 6248400 h 9677400"/>
              <a:gd name="connsiteX8" fmla="*/ 9475914 w 17297399"/>
              <a:gd name="connsiteY8" fmla="*/ 3657601 h 9677400"/>
              <a:gd name="connsiteX9" fmla="*/ 9174156 w 17297399"/>
              <a:gd name="connsiteY9" fmla="*/ 3959359 h 9677400"/>
              <a:gd name="connsiteX10" fmla="*/ 9174156 w 17297399"/>
              <a:gd name="connsiteY10" fmla="*/ 5166354 h 9677400"/>
              <a:gd name="connsiteX11" fmla="*/ 9475914 w 17297399"/>
              <a:gd name="connsiteY11" fmla="*/ 5468112 h 9677400"/>
              <a:gd name="connsiteX12" fmla="*/ 10976793 w 17297399"/>
              <a:gd name="connsiteY12" fmla="*/ 5468112 h 9677400"/>
              <a:gd name="connsiteX13" fmla="*/ 11278551 w 17297399"/>
              <a:gd name="connsiteY13" fmla="*/ 5166354 h 9677400"/>
              <a:gd name="connsiteX14" fmla="*/ 11278551 w 17297399"/>
              <a:gd name="connsiteY14" fmla="*/ 3959359 h 9677400"/>
              <a:gd name="connsiteX15" fmla="*/ 10976793 w 17297399"/>
              <a:gd name="connsiteY15" fmla="*/ 3657601 h 9677400"/>
              <a:gd name="connsiteX16" fmla="*/ 0 w 17297399"/>
              <a:gd name="connsiteY16" fmla="*/ 0 h 9677400"/>
              <a:gd name="connsiteX17" fmla="*/ 17297399 w 17297399"/>
              <a:gd name="connsiteY17" fmla="*/ 0 h 9677400"/>
              <a:gd name="connsiteX18" fmla="*/ 17297399 w 17297399"/>
              <a:gd name="connsiteY18" fmla="*/ 9677400 h 9677400"/>
              <a:gd name="connsiteX19" fmla="*/ 0 w 17297399"/>
              <a:gd name="connsiteY19" fmla="*/ 9677400 h 96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297399" h="9677400">
                <a:moveTo>
                  <a:pt x="2857502" y="6248400"/>
                </a:moveTo>
                <a:cubicBezTo>
                  <a:pt x="2752290" y="6248400"/>
                  <a:pt x="2666998" y="6333692"/>
                  <a:pt x="2666998" y="6438904"/>
                </a:cubicBezTo>
                <a:lnTo>
                  <a:pt x="2666998" y="7200896"/>
                </a:lnTo>
                <a:cubicBezTo>
                  <a:pt x="2666998" y="7306108"/>
                  <a:pt x="2752290" y="7391400"/>
                  <a:pt x="2857502" y="7391400"/>
                </a:cubicBezTo>
                <a:lnTo>
                  <a:pt x="12002445" y="7391400"/>
                </a:lnTo>
                <a:cubicBezTo>
                  <a:pt x="12107657" y="7391400"/>
                  <a:pt x="12192949" y="7306108"/>
                  <a:pt x="12192949" y="7200896"/>
                </a:cubicBezTo>
                <a:lnTo>
                  <a:pt x="12192949" y="6438904"/>
                </a:lnTo>
                <a:cubicBezTo>
                  <a:pt x="12192949" y="6333692"/>
                  <a:pt x="12107657" y="6248400"/>
                  <a:pt x="12002445" y="6248400"/>
                </a:cubicBezTo>
                <a:close/>
                <a:moveTo>
                  <a:pt x="9475914" y="3657601"/>
                </a:moveTo>
                <a:cubicBezTo>
                  <a:pt x="9309258" y="3657601"/>
                  <a:pt x="9174156" y="3792703"/>
                  <a:pt x="9174156" y="3959359"/>
                </a:cubicBezTo>
                <a:lnTo>
                  <a:pt x="9174156" y="5166354"/>
                </a:lnTo>
                <a:cubicBezTo>
                  <a:pt x="9174156" y="5333010"/>
                  <a:pt x="9309258" y="5468112"/>
                  <a:pt x="9475914" y="5468112"/>
                </a:cubicBezTo>
                <a:lnTo>
                  <a:pt x="10976793" y="5468112"/>
                </a:lnTo>
                <a:cubicBezTo>
                  <a:pt x="11143449" y="5468112"/>
                  <a:pt x="11278551" y="5333010"/>
                  <a:pt x="11278551" y="5166354"/>
                </a:cubicBezTo>
                <a:lnTo>
                  <a:pt x="11278551" y="3959359"/>
                </a:lnTo>
                <a:cubicBezTo>
                  <a:pt x="11278551" y="3792703"/>
                  <a:pt x="11143449" y="3657601"/>
                  <a:pt x="10976793" y="3657601"/>
                </a:cubicBezTo>
                <a:close/>
                <a:moveTo>
                  <a:pt x="0" y="0"/>
                </a:moveTo>
                <a:lnTo>
                  <a:pt x="17297399" y="0"/>
                </a:lnTo>
                <a:lnTo>
                  <a:pt x="17297399" y="9677400"/>
                </a:lnTo>
                <a:lnTo>
                  <a:pt x="0" y="96774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9" grpId="0" animBg="1"/>
    </p:bldLst>
  </p:timing>
</p:sld>
</file>

<file path=ppt/theme/theme1.xml><?xml version="1.0" encoding="utf-8"?>
<a:theme xmlns:a="http://schemas.openxmlformats.org/drawingml/2006/main" name="HPCA_18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CA_18_Theme" id="{F224F03E-A7BC-B64E-9E39-BC015D4BEF27}" vid="{60362CC8-F985-E640-A21E-12906CD11E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C5D67B2-79A0-47BA-8A46-66E898801F95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1522</Words>
  <Application>Microsoft Macintosh PowerPoint</Application>
  <PresentationFormat>Widescreen</PresentationFormat>
  <Paragraphs>479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Al Tarikh</vt:lpstr>
      <vt:lpstr>Arial</vt:lpstr>
      <vt:lpstr>Calibri</vt:lpstr>
      <vt:lpstr>Calibri Light</vt:lpstr>
      <vt:lpstr>cmbx10</vt:lpstr>
      <vt:lpstr>cmr10</vt:lpstr>
      <vt:lpstr>Consolas</vt:lpstr>
      <vt:lpstr>Helvetica</vt:lpstr>
      <vt:lpstr>LinLibertineT</vt:lpstr>
      <vt:lpstr>Times</vt:lpstr>
      <vt:lpstr>HPCA_18_Theme</vt:lpstr>
      <vt:lpstr>CORF: Coalescing Operand Register File for GPUs</vt:lpstr>
      <vt:lpstr>GPU Register File</vt:lpstr>
      <vt:lpstr>Our Proposal: CORF</vt:lpstr>
      <vt:lpstr>Outline</vt:lpstr>
      <vt:lpstr>Baseline Register File</vt:lpstr>
      <vt:lpstr>Prominence of Narrow-width Values</vt:lpstr>
      <vt:lpstr>Register Packing</vt:lpstr>
      <vt:lpstr>Coalescing Opportunities</vt:lpstr>
      <vt:lpstr>CORF: Overview</vt:lpstr>
      <vt:lpstr>CORF: Compile Time Operation</vt:lpstr>
      <vt:lpstr>CORF: Run Time Operation</vt:lpstr>
      <vt:lpstr>CORF++: Overview</vt:lpstr>
      <vt:lpstr>CORF++: Compiler Support</vt:lpstr>
      <vt:lpstr>CORF++: Architecture Support</vt:lpstr>
      <vt:lpstr>Coalesced Instructions</vt:lpstr>
      <vt:lpstr>Performance Improvement</vt:lpstr>
      <vt:lpstr>RF Access Reduction—Dynamic Energy</vt:lpstr>
      <vt:lpstr>Effective Size of RF—Static Energy</vt:lpstr>
      <vt:lpstr>Summary</vt:lpstr>
      <vt:lpstr>CORF: Coalescing Operand Register File for GPUs</vt:lpstr>
      <vt:lpstr>RF Dynamic Energy</vt:lpstr>
      <vt:lpstr>RF Static Energy</vt:lpstr>
      <vt:lpstr>Methodology</vt:lpstr>
      <vt:lpstr>CORF++: Illustrative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CORF: Coalescing Operand Register File for GPUs</dc:title>
  <dc:creator>Hodjat Asghari</dc:creator>
  <cp:lastModifiedBy>Hodjat Asghari Esfeden</cp:lastModifiedBy>
  <cp:revision>267</cp:revision>
  <dcterms:created xsi:type="dcterms:W3CDTF">2019-03-13T18:21:06Z</dcterms:created>
  <dcterms:modified xsi:type="dcterms:W3CDTF">2019-04-17T01:44:31Z</dcterms:modified>
</cp:coreProperties>
</file>