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56" r:id="rId2"/>
  </p:sldMasterIdLst>
  <p:notesMasterIdLst>
    <p:notesMasterId r:id="rId24"/>
  </p:notesMasterIdLst>
  <p:sldIdLst>
    <p:sldId id="256" r:id="rId3"/>
    <p:sldId id="257" r:id="rId4"/>
    <p:sldId id="258" r:id="rId5"/>
    <p:sldId id="259" r:id="rId6"/>
    <p:sldId id="260" r:id="rId7"/>
    <p:sldId id="261" r:id="rId8"/>
    <p:sldId id="262" r:id="rId9"/>
    <p:sldId id="276" r:id="rId10"/>
    <p:sldId id="264" r:id="rId11"/>
    <p:sldId id="263" r:id="rId12"/>
    <p:sldId id="265" r:id="rId13"/>
    <p:sldId id="267" r:id="rId14"/>
    <p:sldId id="266" r:id="rId15"/>
    <p:sldId id="268" r:id="rId16"/>
    <p:sldId id="269" r:id="rId17"/>
    <p:sldId id="271" r:id="rId18"/>
    <p:sldId id="272" r:id="rId19"/>
    <p:sldId id="273" r:id="rId20"/>
    <p:sldId id="274" r:id="rId21"/>
    <p:sldId id="275"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82690" autoAdjust="0"/>
  </p:normalViewPr>
  <p:slideViewPr>
    <p:cSldViewPr snapToGrid="0">
      <p:cViewPr varScale="1">
        <p:scale>
          <a:sx n="95" d="100"/>
          <a:sy n="95"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rzad\Dropbox\RegMutex\registerSharing_paper-master\figures\simplified_example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arzad\Dropbox\RegMutex\registerSharing_paper-master\figures\simplified_example_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arzad\Dropbox\RegMutex\registerSharing_paper-master\figures\simplified_example_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arzad\Dropbox\RegMutex\registerSharing_paper-master\figures\simplified_example_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arzad\Dropbox\RegMutex\registerSharing_paper-master\figures\simplified_example_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arzad\Dropbox\RegMutex_data\benchmarks_characteristics_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arzad\Dropbox\RegMutex_data\benchmarks_characteristics_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RegMutex_data\benchmarks_characteristics_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spPr>
            <a:solidFill>
              <a:schemeClr val="accent1">
                <a:lumMod val="75000"/>
              </a:schemeClr>
            </a:solidFill>
            <a:ln>
              <a:noFill/>
            </a:ln>
            <a:effectLst/>
          </c:spPr>
          <c:invertIfNegative val="0"/>
          <c:val>
            <c:numRef>
              <c:f>Sheet1!$B$1:$B$94</c:f>
              <c:numCache>
                <c:formatCode>General</c:formatCode>
                <c:ptCount val="94"/>
                <c:pt idx="0">
                  <c:v>1</c:v>
                </c:pt>
                <c:pt idx="1">
                  <c:v>2</c:v>
                </c:pt>
                <c:pt idx="2">
                  <c:v>4</c:v>
                </c:pt>
                <c:pt idx="3">
                  <c:v>6</c:v>
                </c:pt>
                <c:pt idx="4">
                  <c:v>5</c:v>
                </c:pt>
                <c:pt idx="5">
                  <c:v>7</c:v>
                </c:pt>
                <c:pt idx="6">
                  <c:v>8</c:v>
                </c:pt>
                <c:pt idx="7">
                  <c:v>9</c:v>
                </c:pt>
                <c:pt idx="8">
                  <c:v>7</c:v>
                </c:pt>
                <c:pt idx="9">
                  <c:v>9</c:v>
                </c:pt>
                <c:pt idx="10">
                  <c:v>10</c:v>
                </c:pt>
                <c:pt idx="11">
                  <c:v>10</c:v>
                </c:pt>
                <c:pt idx="12">
                  <c:v>11</c:v>
                </c:pt>
                <c:pt idx="13">
                  <c:v>12</c:v>
                </c:pt>
                <c:pt idx="14">
                  <c:v>13</c:v>
                </c:pt>
                <c:pt idx="15">
                  <c:v>12</c:v>
                </c:pt>
                <c:pt idx="16">
                  <c:v>10</c:v>
                </c:pt>
                <c:pt idx="17">
                  <c:v>9</c:v>
                </c:pt>
                <c:pt idx="18">
                  <c:v>8</c:v>
                </c:pt>
                <c:pt idx="19">
                  <c:v>10</c:v>
                </c:pt>
                <c:pt idx="20">
                  <c:v>9</c:v>
                </c:pt>
                <c:pt idx="21">
                  <c:v>7</c:v>
                </c:pt>
                <c:pt idx="22">
                  <c:v>5</c:v>
                </c:pt>
                <c:pt idx="23">
                  <c:v>5</c:v>
                </c:pt>
                <c:pt idx="24">
                  <c:v>6</c:v>
                </c:pt>
                <c:pt idx="25">
                  <c:v>7</c:v>
                </c:pt>
                <c:pt idx="26">
                  <c:v>9</c:v>
                </c:pt>
                <c:pt idx="27">
                  <c:v>11</c:v>
                </c:pt>
                <c:pt idx="28">
                  <c:v>11</c:v>
                </c:pt>
                <c:pt idx="29">
                  <c:v>12</c:v>
                </c:pt>
                <c:pt idx="30">
                  <c:v>12</c:v>
                </c:pt>
                <c:pt idx="31">
                  <c:v>13</c:v>
                </c:pt>
                <c:pt idx="32">
                  <c:v>14</c:v>
                </c:pt>
                <c:pt idx="33">
                  <c:v>13</c:v>
                </c:pt>
                <c:pt idx="34">
                  <c:v>14</c:v>
                </c:pt>
                <c:pt idx="35">
                  <c:v>12</c:v>
                </c:pt>
                <c:pt idx="36">
                  <c:v>11</c:v>
                </c:pt>
                <c:pt idx="37">
                  <c:v>12</c:v>
                </c:pt>
                <c:pt idx="38">
                  <c:v>10</c:v>
                </c:pt>
                <c:pt idx="39">
                  <c:v>11</c:v>
                </c:pt>
                <c:pt idx="40">
                  <c:v>13</c:v>
                </c:pt>
                <c:pt idx="41">
                  <c:v>15</c:v>
                </c:pt>
                <c:pt idx="42">
                  <c:v>16</c:v>
                </c:pt>
                <c:pt idx="43">
                  <c:v>17</c:v>
                </c:pt>
                <c:pt idx="44">
                  <c:v>19</c:v>
                </c:pt>
                <c:pt idx="45">
                  <c:v>20</c:v>
                </c:pt>
                <c:pt idx="46">
                  <c:v>21</c:v>
                </c:pt>
                <c:pt idx="47">
                  <c:v>23</c:v>
                </c:pt>
                <c:pt idx="48">
                  <c:v>25</c:v>
                </c:pt>
                <c:pt idx="49">
                  <c:v>26</c:v>
                </c:pt>
                <c:pt idx="50">
                  <c:v>27</c:v>
                </c:pt>
                <c:pt idx="51">
                  <c:v>26</c:v>
                </c:pt>
                <c:pt idx="52">
                  <c:v>26</c:v>
                </c:pt>
                <c:pt idx="53">
                  <c:v>25</c:v>
                </c:pt>
                <c:pt idx="54">
                  <c:v>23</c:v>
                </c:pt>
                <c:pt idx="55">
                  <c:v>23</c:v>
                </c:pt>
                <c:pt idx="56">
                  <c:v>22</c:v>
                </c:pt>
                <c:pt idx="57">
                  <c:v>21</c:v>
                </c:pt>
                <c:pt idx="58">
                  <c:v>22</c:v>
                </c:pt>
                <c:pt idx="59">
                  <c:v>24</c:v>
                </c:pt>
                <c:pt idx="60">
                  <c:v>26</c:v>
                </c:pt>
                <c:pt idx="61">
                  <c:v>26</c:v>
                </c:pt>
                <c:pt idx="62">
                  <c:v>28</c:v>
                </c:pt>
                <c:pt idx="63">
                  <c:v>30</c:v>
                </c:pt>
                <c:pt idx="64">
                  <c:v>31</c:v>
                </c:pt>
                <c:pt idx="65">
                  <c:v>28</c:v>
                </c:pt>
                <c:pt idx="66">
                  <c:v>26</c:v>
                </c:pt>
                <c:pt idx="67">
                  <c:v>25</c:v>
                </c:pt>
                <c:pt idx="68">
                  <c:v>23</c:v>
                </c:pt>
                <c:pt idx="69">
                  <c:v>22</c:v>
                </c:pt>
                <c:pt idx="70">
                  <c:v>20</c:v>
                </c:pt>
                <c:pt idx="71">
                  <c:v>18</c:v>
                </c:pt>
                <c:pt idx="72">
                  <c:v>17</c:v>
                </c:pt>
                <c:pt idx="73">
                  <c:v>16</c:v>
                </c:pt>
                <c:pt idx="74">
                  <c:v>16</c:v>
                </c:pt>
                <c:pt idx="75">
                  <c:v>14</c:v>
                </c:pt>
                <c:pt idx="76">
                  <c:v>13</c:v>
                </c:pt>
                <c:pt idx="77">
                  <c:v>11</c:v>
                </c:pt>
                <c:pt idx="78">
                  <c:v>11</c:v>
                </c:pt>
                <c:pt idx="79">
                  <c:v>10</c:v>
                </c:pt>
                <c:pt idx="80">
                  <c:v>9</c:v>
                </c:pt>
                <c:pt idx="81">
                  <c:v>9</c:v>
                </c:pt>
                <c:pt idx="82">
                  <c:v>9</c:v>
                </c:pt>
                <c:pt idx="83">
                  <c:v>8</c:v>
                </c:pt>
                <c:pt idx="84">
                  <c:v>7</c:v>
                </c:pt>
                <c:pt idx="85">
                  <c:v>5</c:v>
                </c:pt>
                <c:pt idx="86">
                  <c:v>3</c:v>
                </c:pt>
                <c:pt idx="87">
                  <c:v>2</c:v>
                </c:pt>
                <c:pt idx="88">
                  <c:v>2</c:v>
                </c:pt>
                <c:pt idx="89">
                  <c:v>4</c:v>
                </c:pt>
                <c:pt idx="90">
                  <c:v>5</c:v>
                </c:pt>
                <c:pt idx="91">
                  <c:v>4</c:v>
                </c:pt>
                <c:pt idx="92">
                  <c:v>3</c:v>
                </c:pt>
                <c:pt idx="93">
                  <c:v>2</c:v>
                </c:pt>
              </c:numCache>
            </c:numRef>
          </c:val>
          <c:extLst>
            <c:ext xmlns:c16="http://schemas.microsoft.com/office/drawing/2014/chart" uri="{C3380CC4-5D6E-409C-BE32-E72D297353CC}">
              <c16:uniqueId val="{00000000-615C-4C98-A5DF-BA2A4A01A43D}"/>
            </c:ext>
          </c:extLst>
        </c:ser>
        <c:dLbls>
          <c:showLegendKey val="0"/>
          <c:showVal val="0"/>
          <c:showCatName val="0"/>
          <c:showSerName val="0"/>
          <c:showPercent val="0"/>
          <c:showBubbleSize val="0"/>
        </c:dLbls>
        <c:gapWidth val="0"/>
        <c:overlap val="100"/>
        <c:axId val="675257903"/>
        <c:axId val="675674415"/>
      </c:barChart>
      <c:catAx>
        <c:axId val="675257903"/>
        <c:scaling>
          <c:orientation val="minMax"/>
        </c:scaling>
        <c:delete val="1"/>
        <c:axPos val="b"/>
        <c:majorTickMark val="none"/>
        <c:minorTickMark val="none"/>
        <c:tickLblPos val="nextTo"/>
        <c:crossAx val="675674415"/>
        <c:crosses val="autoZero"/>
        <c:auto val="1"/>
        <c:lblAlgn val="ctr"/>
        <c:lblOffset val="100"/>
        <c:noMultiLvlLbl val="0"/>
      </c:catAx>
      <c:valAx>
        <c:axId val="675674415"/>
        <c:scaling>
          <c:orientation val="minMax"/>
          <c:max val="48"/>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75257903"/>
        <c:crosses val="autoZero"/>
        <c:crossBetween val="between"/>
        <c:majorUnit val="8"/>
      </c:valAx>
      <c:spPr>
        <a:noFill/>
        <a:ln>
          <a:noFill/>
        </a:ln>
        <a:effectLst/>
      </c:spPr>
    </c:plotArea>
    <c:plotVisOnly val="1"/>
    <c:dispBlanksAs val="gap"/>
    <c:showDLblsOverMax val="0"/>
  </c:chart>
  <c:spPr>
    <a:noFill/>
    <a:ln>
      <a:noFill/>
    </a:ln>
    <a:effectLst/>
  </c:spPr>
  <c:txPr>
    <a:bodyPr/>
    <a:lstStyle/>
    <a:p>
      <a:pPr>
        <a:defRPr sz="2000">
          <a:latin typeface="Adobe Garamond Pro" panose="020205020605060204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2"/>
            </a:solidFill>
            <a:ln>
              <a:noFill/>
            </a:ln>
            <a:effectLst/>
          </c:spPr>
          <c:invertIfNegative val="0"/>
          <c:val>
            <c:numRef>
              <c:f>Sheet1!$B$1:$B$94</c:f>
              <c:numCache>
                <c:formatCode>General</c:formatCode>
                <c:ptCount val="94"/>
                <c:pt idx="0">
                  <c:v>1</c:v>
                </c:pt>
                <c:pt idx="1">
                  <c:v>2</c:v>
                </c:pt>
                <c:pt idx="2">
                  <c:v>4</c:v>
                </c:pt>
                <c:pt idx="3">
                  <c:v>6</c:v>
                </c:pt>
                <c:pt idx="4">
                  <c:v>5</c:v>
                </c:pt>
                <c:pt idx="5">
                  <c:v>7</c:v>
                </c:pt>
                <c:pt idx="6">
                  <c:v>8</c:v>
                </c:pt>
                <c:pt idx="7">
                  <c:v>9</c:v>
                </c:pt>
                <c:pt idx="8">
                  <c:v>7</c:v>
                </c:pt>
                <c:pt idx="9">
                  <c:v>9</c:v>
                </c:pt>
                <c:pt idx="10">
                  <c:v>10</c:v>
                </c:pt>
                <c:pt idx="11">
                  <c:v>10</c:v>
                </c:pt>
                <c:pt idx="12">
                  <c:v>11</c:v>
                </c:pt>
                <c:pt idx="13">
                  <c:v>12</c:v>
                </c:pt>
                <c:pt idx="14">
                  <c:v>13</c:v>
                </c:pt>
                <c:pt idx="15">
                  <c:v>12</c:v>
                </c:pt>
                <c:pt idx="16">
                  <c:v>10</c:v>
                </c:pt>
                <c:pt idx="17">
                  <c:v>9</c:v>
                </c:pt>
                <c:pt idx="18">
                  <c:v>8</c:v>
                </c:pt>
                <c:pt idx="19">
                  <c:v>10</c:v>
                </c:pt>
                <c:pt idx="20">
                  <c:v>9</c:v>
                </c:pt>
                <c:pt idx="21">
                  <c:v>7</c:v>
                </c:pt>
                <c:pt idx="22">
                  <c:v>5</c:v>
                </c:pt>
                <c:pt idx="23">
                  <c:v>5</c:v>
                </c:pt>
                <c:pt idx="24">
                  <c:v>6</c:v>
                </c:pt>
                <c:pt idx="25">
                  <c:v>7</c:v>
                </c:pt>
                <c:pt idx="26">
                  <c:v>9</c:v>
                </c:pt>
                <c:pt idx="27">
                  <c:v>11</c:v>
                </c:pt>
                <c:pt idx="28">
                  <c:v>11</c:v>
                </c:pt>
                <c:pt idx="29">
                  <c:v>12</c:v>
                </c:pt>
                <c:pt idx="30">
                  <c:v>12</c:v>
                </c:pt>
                <c:pt idx="31">
                  <c:v>13</c:v>
                </c:pt>
                <c:pt idx="32">
                  <c:v>14</c:v>
                </c:pt>
                <c:pt idx="33">
                  <c:v>13</c:v>
                </c:pt>
                <c:pt idx="34">
                  <c:v>14</c:v>
                </c:pt>
                <c:pt idx="35">
                  <c:v>12</c:v>
                </c:pt>
                <c:pt idx="36">
                  <c:v>11</c:v>
                </c:pt>
                <c:pt idx="37">
                  <c:v>12</c:v>
                </c:pt>
                <c:pt idx="38">
                  <c:v>10</c:v>
                </c:pt>
                <c:pt idx="39">
                  <c:v>11</c:v>
                </c:pt>
                <c:pt idx="40">
                  <c:v>13</c:v>
                </c:pt>
                <c:pt idx="41">
                  <c:v>15</c:v>
                </c:pt>
                <c:pt idx="42">
                  <c:v>16</c:v>
                </c:pt>
                <c:pt idx="43">
                  <c:v>17</c:v>
                </c:pt>
                <c:pt idx="44">
                  <c:v>19</c:v>
                </c:pt>
                <c:pt idx="45">
                  <c:v>20</c:v>
                </c:pt>
                <c:pt idx="46">
                  <c:v>21</c:v>
                </c:pt>
                <c:pt idx="47">
                  <c:v>23</c:v>
                </c:pt>
                <c:pt idx="48">
                  <c:v>25</c:v>
                </c:pt>
                <c:pt idx="49">
                  <c:v>26</c:v>
                </c:pt>
                <c:pt idx="50">
                  <c:v>27</c:v>
                </c:pt>
                <c:pt idx="51">
                  <c:v>26</c:v>
                </c:pt>
                <c:pt idx="52">
                  <c:v>26</c:v>
                </c:pt>
                <c:pt idx="53">
                  <c:v>25</c:v>
                </c:pt>
                <c:pt idx="54">
                  <c:v>23</c:v>
                </c:pt>
                <c:pt idx="55">
                  <c:v>23</c:v>
                </c:pt>
                <c:pt idx="56">
                  <c:v>22</c:v>
                </c:pt>
                <c:pt idx="57">
                  <c:v>21</c:v>
                </c:pt>
                <c:pt idx="58">
                  <c:v>22</c:v>
                </c:pt>
                <c:pt idx="59">
                  <c:v>24</c:v>
                </c:pt>
                <c:pt idx="60">
                  <c:v>26</c:v>
                </c:pt>
                <c:pt idx="61">
                  <c:v>26</c:v>
                </c:pt>
                <c:pt idx="62">
                  <c:v>28</c:v>
                </c:pt>
                <c:pt idx="63">
                  <c:v>30</c:v>
                </c:pt>
                <c:pt idx="64">
                  <c:v>31</c:v>
                </c:pt>
                <c:pt idx="65">
                  <c:v>28</c:v>
                </c:pt>
                <c:pt idx="66">
                  <c:v>26</c:v>
                </c:pt>
                <c:pt idx="67">
                  <c:v>25</c:v>
                </c:pt>
                <c:pt idx="68">
                  <c:v>23</c:v>
                </c:pt>
                <c:pt idx="69">
                  <c:v>22</c:v>
                </c:pt>
                <c:pt idx="70">
                  <c:v>20</c:v>
                </c:pt>
                <c:pt idx="71">
                  <c:v>18</c:v>
                </c:pt>
                <c:pt idx="72">
                  <c:v>17</c:v>
                </c:pt>
                <c:pt idx="73">
                  <c:v>16</c:v>
                </c:pt>
                <c:pt idx="74">
                  <c:v>16</c:v>
                </c:pt>
                <c:pt idx="75">
                  <c:v>14</c:v>
                </c:pt>
                <c:pt idx="76">
                  <c:v>13</c:v>
                </c:pt>
                <c:pt idx="77">
                  <c:v>11</c:v>
                </c:pt>
                <c:pt idx="78">
                  <c:v>11</c:v>
                </c:pt>
                <c:pt idx="79">
                  <c:v>10</c:v>
                </c:pt>
                <c:pt idx="80">
                  <c:v>9</c:v>
                </c:pt>
                <c:pt idx="81">
                  <c:v>9</c:v>
                </c:pt>
                <c:pt idx="82">
                  <c:v>9</c:v>
                </c:pt>
                <c:pt idx="83">
                  <c:v>8</c:v>
                </c:pt>
                <c:pt idx="84">
                  <c:v>7</c:v>
                </c:pt>
                <c:pt idx="85">
                  <c:v>5</c:v>
                </c:pt>
                <c:pt idx="86">
                  <c:v>3</c:v>
                </c:pt>
                <c:pt idx="87">
                  <c:v>2</c:v>
                </c:pt>
                <c:pt idx="88">
                  <c:v>2</c:v>
                </c:pt>
                <c:pt idx="89">
                  <c:v>4</c:v>
                </c:pt>
                <c:pt idx="90">
                  <c:v>5</c:v>
                </c:pt>
                <c:pt idx="91">
                  <c:v>4</c:v>
                </c:pt>
                <c:pt idx="92">
                  <c:v>3</c:v>
                </c:pt>
                <c:pt idx="93">
                  <c:v>2</c:v>
                </c:pt>
              </c:numCache>
            </c:numRef>
          </c:val>
          <c:extLst>
            <c:ext xmlns:c16="http://schemas.microsoft.com/office/drawing/2014/chart" uri="{C3380CC4-5D6E-409C-BE32-E72D297353CC}">
              <c16:uniqueId val="{00000000-BD4F-4D86-AF38-8B448C379942}"/>
            </c:ext>
          </c:extLst>
        </c:ser>
        <c:dLbls>
          <c:showLegendKey val="0"/>
          <c:showVal val="0"/>
          <c:showCatName val="0"/>
          <c:showSerName val="0"/>
          <c:showPercent val="0"/>
          <c:showBubbleSize val="0"/>
        </c:dLbls>
        <c:gapWidth val="0"/>
        <c:overlap val="100"/>
        <c:axId val="675257903"/>
        <c:axId val="675674415"/>
      </c:barChart>
      <c:catAx>
        <c:axId val="675257903"/>
        <c:scaling>
          <c:orientation val="minMax"/>
        </c:scaling>
        <c:delete val="1"/>
        <c:axPos val="b"/>
        <c:majorTickMark val="out"/>
        <c:minorTickMark val="none"/>
        <c:tickLblPos val="nextTo"/>
        <c:crossAx val="675674415"/>
        <c:crosses val="autoZero"/>
        <c:auto val="1"/>
        <c:lblAlgn val="ctr"/>
        <c:lblOffset val="100"/>
        <c:noMultiLvlLbl val="0"/>
      </c:catAx>
      <c:valAx>
        <c:axId val="675674415"/>
        <c:scaling>
          <c:orientation val="minMax"/>
          <c:max val="48"/>
          <c:min val="0"/>
        </c:scaling>
        <c:delete val="1"/>
        <c:axPos val="l"/>
        <c:majorGridlines>
          <c:spPr>
            <a:ln w="9525" cap="flat" cmpd="sng" algn="ctr">
              <a:solidFill>
                <a:schemeClr val="bg1">
                  <a:lumMod val="50000"/>
                </a:schemeClr>
              </a:solidFill>
              <a:round/>
            </a:ln>
            <a:effectLst/>
          </c:spPr>
        </c:majorGridlines>
        <c:numFmt formatCode="General" sourceLinked="1"/>
        <c:majorTickMark val="out"/>
        <c:minorTickMark val="none"/>
        <c:tickLblPos val="nextTo"/>
        <c:crossAx val="675257903"/>
        <c:crosses val="autoZero"/>
        <c:crossBetween val="between"/>
        <c:majorUnit val="8"/>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spPr>
            <a:solidFill>
              <a:schemeClr val="accent1">
                <a:lumMod val="75000"/>
              </a:schemeClr>
            </a:solidFill>
            <a:ln>
              <a:noFill/>
            </a:ln>
            <a:effectLst/>
          </c:spPr>
          <c:invertIfNegative val="0"/>
          <c:val>
            <c:numRef>
              <c:f>Sheet1!$E$1:$E$188</c:f>
              <c:numCache>
                <c:formatCode>General</c:formatCode>
                <c:ptCount val="188"/>
                <c:pt idx="0">
                  <c:v>1</c:v>
                </c:pt>
                <c:pt idx="1">
                  <c:v>2</c:v>
                </c:pt>
                <c:pt idx="2">
                  <c:v>4</c:v>
                </c:pt>
                <c:pt idx="3">
                  <c:v>6</c:v>
                </c:pt>
                <c:pt idx="4">
                  <c:v>5</c:v>
                </c:pt>
                <c:pt idx="5">
                  <c:v>7</c:v>
                </c:pt>
                <c:pt idx="6">
                  <c:v>8</c:v>
                </c:pt>
                <c:pt idx="7">
                  <c:v>9</c:v>
                </c:pt>
                <c:pt idx="8">
                  <c:v>7</c:v>
                </c:pt>
                <c:pt idx="9">
                  <c:v>9</c:v>
                </c:pt>
                <c:pt idx="10">
                  <c:v>10</c:v>
                </c:pt>
                <c:pt idx="11">
                  <c:v>10</c:v>
                </c:pt>
                <c:pt idx="12">
                  <c:v>11</c:v>
                </c:pt>
                <c:pt idx="13">
                  <c:v>12</c:v>
                </c:pt>
                <c:pt idx="14">
                  <c:v>13</c:v>
                </c:pt>
                <c:pt idx="15">
                  <c:v>12</c:v>
                </c:pt>
                <c:pt idx="16">
                  <c:v>10</c:v>
                </c:pt>
                <c:pt idx="17">
                  <c:v>9</c:v>
                </c:pt>
                <c:pt idx="18">
                  <c:v>8</c:v>
                </c:pt>
                <c:pt idx="19">
                  <c:v>10</c:v>
                </c:pt>
                <c:pt idx="20">
                  <c:v>9</c:v>
                </c:pt>
                <c:pt idx="21">
                  <c:v>7</c:v>
                </c:pt>
                <c:pt idx="22">
                  <c:v>5</c:v>
                </c:pt>
                <c:pt idx="23">
                  <c:v>5</c:v>
                </c:pt>
                <c:pt idx="24">
                  <c:v>6</c:v>
                </c:pt>
                <c:pt idx="25">
                  <c:v>7</c:v>
                </c:pt>
                <c:pt idx="26">
                  <c:v>9</c:v>
                </c:pt>
                <c:pt idx="27">
                  <c:v>11</c:v>
                </c:pt>
                <c:pt idx="28">
                  <c:v>11</c:v>
                </c:pt>
                <c:pt idx="29">
                  <c:v>12</c:v>
                </c:pt>
                <c:pt idx="30">
                  <c:v>12</c:v>
                </c:pt>
                <c:pt idx="31">
                  <c:v>13</c:v>
                </c:pt>
                <c:pt idx="32">
                  <c:v>14</c:v>
                </c:pt>
                <c:pt idx="33">
                  <c:v>13</c:v>
                </c:pt>
                <c:pt idx="34">
                  <c:v>14</c:v>
                </c:pt>
                <c:pt idx="35">
                  <c:v>12</c:v>
                </c:pt>
                <c:pt idx="36">
                  <c:v>11</c:v>
                </c:pt>
                <c:pt idx="37">
                  <c:v>12</c:v>
                </c:pt>
                <c:pt idx="38">
                  <c:v>10</c:v>
                </c:pt>
                <c:pt idx="39">
                  <c:v>11</c:v>
                </c:pt>
                <c:pt idx="40">
                  <c:v>13</c:v>
                </c:pt>
                <c:pt idx="41">
                  <c:v>15</c:v>
                </c:pt>
                <c:pt idx="42">
                  <c:v>16</c:v>
                </c:pt>
                <c:pt idx="43">
                  <c:v>16</c:v>
                </c:pt>
                <c:pt idx="44">
                  <c:v>16</c:v>
                </c:pt>
                <c:pt idx="45">
                  <c:v>16</c:v>
                </c:pt>
                <c:pt idx="46">
                  <c:v>16</c:v>
                </c:pt>
                <c:pt idx="47">
                  <c:v>16</c:v>
                </c:pt>
                <c:pt idx="48">
                  <c:v>16</c:v>
                </c:pt>
                <c:pt idx="49">
                  <c:v>16</c:v>
                </c:pt>
                <c:pt idx="50">
                  <c:v>16</c:v>
                </c:pt>
                <c:pt idx="51">
                  <c:v>16</c:v>
                </c:pt>
                <c:pt idx="52">
                  <c:v>16</c:v>
                </c:pt>
                <c:pt idx="53">
                  <c:v>16</c:v>
                </c:pt>
                <c:pt idx="54">
                  <c:v>16</c:v>
                </c:pt>
                <c:pt idx="55">
                  <c:v>16</c:v>
                </c:pt>
                <c:pt idx="56">
                  <c:v>16</c:v>
                </c:pt>
                <c:pt idx="57">
                  <c:v>16</c:v>
                </c:pt>
                <c:pt idx="58">
                  <c:v>16</c:v>
                </c:pt>
                <c:pt idx="59">
                  <c:v>16</c:v>
                </c:pt>
                <c:pt idx="60">
                  <c:v>16</c:v>
                </c:pt>
                <c:pt idx="61">
                  <c:v>16</c:v>
                </c:pt>
                <c:pt idx="62">
                  <c:v>16</c:v>
                </c:pt>
                <c:pt idx="63">
                  <c:v>16</c:v>
                </c:pt>
                <c:pt idx="64">
                  <c:v>16</c:v>
                </c:pt>
                <c:pt idx="65">
                  <c:v>16</c:v>
                </c:pt>
                <c:pt idx="66">
                  <c:v>16</c:v>
                </c:pt>
                <c:pt idx="67">
                  <c:v>16</c:v>
                </c:pt>
                <c:pt idx="68">
                  <c:v>16</c:v>
                </c:pt>
                <c:pt idx="69">
                  <c:v>16</c:v>
                </c:pt>
                <c:pt idx="70">
                  <c:v>16</c:v>
                </c:pt>
                <c:pt idx="71">
                  <c:v>16</c:v>
                </c:pt>
                <c:pt idx="72">
                  <c:v>16</c:v>
                </c:pt>
                <c:pt idx="73">
                  <c:v>16</c:v>
                </c:pt>
                <c:pt idx="74">
                  <c:v>16</c:v>
                </c:pt>
                <c:pt idx="75">
                  <c:v>14</c:v>
                </c:pt>
                <c:pt idx="76">
                  <c:v>13</c:v>
                </c:pt>
                <c:pt idx="77">
                  <c:v>11</c:v>
                </c:pt>
                <c:pt idx="78">
                  <c:v>11</c:v>
                </c:pt>
                <c:pt idx="79">
                  <c:v>10</c:v>
                </c:pt>
                <c:pt idx="80">
                  <c:v>9</c:v>
                </c:pt>
                <c:pt idx="81">
                  <c:v>9</c:v>
                </c:pt>
                <c:pt idx="82">
                  <c:v>9</c:v>
                </c:pt>
                <c:pt idx="83">
                  <c:v>8</c:v>
                </c:pt>
                <c:pt idx="84">
                  <c:v>7</c:v>
                </c:pt>
                <c:pt idx="85">
                  <c:v>5</c:v>
                </c:pt>
                <c:pt idx="86">
                  <c:v>3</c:v>
                </c:pt>
                <c:pt idx="87">
                  <c:v>2</c:v>
                </c:pt>
                <c:pt idx="88">
                  <c:v>2</c:v>
                </c:pt>
                <c:pt idx="89">
                  <c:v>4</c:v>
                </c:pt>
                <c:pt idx="90">
                  <c:v>5</c:v>
                </c:pt>
                <c:pt idx="91">
                  <c:v>4</c:v>
                </c:pt>
                <c:pt idx="92">
                  <c:v>3</c:v>
                </c:pt>
                <c:pt idx="93">
                  <c:v>2</c:v>
                </c:pt>
              </c:numCache>
            </c:numRef>
          </c:val>
          <c:extLst>
            <c:ext xmlns:c16="http://schemas.microsoft.com/office/drawing/2014/chart" uri="{C3380CC4-5D6E-409C-BE32-E72D297353CC}">
              <c16:uniqueId val="{00000000-8EA5-4D02-82AD-1292200D9BD4}"/>
            </c:ext>
          </c:extLst>
        </c:ser>
        <c:dLbls>
          <c:showLegendKey val="0"/>
          <c:showVal val="0"/>
          <c:showCatName val="0"/>
          <c:showSerName val="0"/>
          <c:showPercent val="0"/>
          <c:showBubbleSize val="0"/>
        </c:dLbls>
        <c:gapWidth val="0"/>
        <c:overlap val="100"/>
        <c:axId val="675257903"/>
        <c:axId val="675674415"/>
      </c:barChart>
      <c:catAx>
        <c:axId val="675257903"/>
        <c:scaling>
          <c:orientation val="minMax"/>
        </c:scaling>
        <c:delete val="1"/>
        <c:axPos val="b"/>
        <c:majorTickMark val="none"/>
        <c:minorTickMark val="none"/>
        <c:tickLblPos val="nextTo"/>
        <c:crossAx val="675674415"/>
        <c:crosses val="autoZero"/>
        <c:auto val="1"/>
        <c:lblAlgn val="ctr"/>
        <c:lblOffset val="100"/>
        <c:noMultiLvlLbl val="0"/>
      </c:catAx>
      <c:valAx>
        <c:axId val="675674415"/>
        <c:scaling>
          <c:orientation val="minMax"/>
          <c:max val="48"/>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75257903"/>
        <c:crosses val="autoZero"/>
        <c:crossBetween val="between"/>
        <c:majorUnit val="8"/>
      </c:valAx>
      <c:spPr>
        <a:noFill/>
        <a:ln>
          <a:noFill/>
        </a:ln>
        <a:effectLst/>
      </c:spPr>
    </c:plotArea>
    <c:plotVisOnly val="1"/>
    <c:dispBlanksAs val="gap"/>
    <c:showDLblsOverMax val="0"/>
  </c:chart>
  <c:spPr>
    <a:noFill/>
    <a:ln>
      <a:noFill/>
    </a:ln>
    <a:effectLst/>
  </c:spPr>
  <c:txPr>
    <a:bodyPr/>
    <a:lstStyle/>
    <a:p>
      <a:pPr>
        <a:defRPr sz="2000">
          <a:latin typeface="Adobe Garamond Pro" panose="02020502060506020403"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47286821705425E-2"/>
          <c:y val="5.2142586272279107E-2"/>
          <c:w val="0.94670542635658916"/>
          <c:h val="0.89571482745544184"/>
        </c:manualLayout>
      </c:layout>
      <c:barChart>
        <c:barDir val="col"/>
        <c:grouping val="stacked"/>
        <c:varyColors val="0"/>
        <c:ser>
          <c:idx val="0"/>
          <c:order val="0"/>
          <c:spPr>
            <a:solidFill>
              <a:schemeClr val="accent2"/>
            </a:solidFill>
            <a:ln>
              <a:noFill/>
            </a:ln>
            <a:effectLst/>
          </c:spPr>
          <c:invertIfNegative val="0"/>
          <c:val>
            <c:numRef>
              <c:f>Sheet1!$H$1:$H$119</c:f>
              <c:numCache>
                <c:formatCode>General</c:formatCode>
                <c:ptCount val="119"/>
                <c:pt idx="0">
                  <c:v>1</c:v>
                </c:pt>
                <c:pt idx="1">
                  <c:v>2</c:v>
                </c:pt>
                <c:pt idx="2">
                  <c:v>4</c:v>
                </c:pt>
                <c:pt idx="3">
                  <c:v>6</c:v>
                </c:pt>
                <c:pt idx="4">
                  <c:v>5</c:v>
                </c:pt>
                <c:pt idx="5">
                  <c:v>7</c:v>
                </c:pt>
                <c:pt idx="6">
                  <c:v>8</c:v>
                </c:pt>
                <c:pt idx="7">
                  <c:v>9</c:v>
                </c:pt>
                <c:pt idx="8">
                  <c:v>7</c:v>
                </c:pt>
                <c:pt idx="9">
                  <c:v>9</c:v>
                </c:pt>
                <c:pt idx="10">
                  <c:v>10</c:v>
                </c:pt>
                <c:pt idx="11">
                  <c:v>10</c:v>
                </c:pt>
                <c:pt idx="12">
                  <c:v>11</c:v>
                </c:pt>
                <c:pt idx="13">
                  <c:v>12</c:v>
                </c:pt>
                <c:pt idx="14">
                  <c:v>13</c:v>
                </c:pt>
                <c:pt idx="15">
                  <c:v>12</c:v>
                </c:pt>
                <c:pt idx="16">
                  <c:v>10</c:v>
                </c:pt>
                <c:pt idx="17">
                  <c:v>9</c:v>
                </c:pt>
                <c:pt idx="18">
                  <c:v>8</c:v>
                </c:pt>
                <c:pt idx="19">
                  <c:v>10</c:v>
                </c:pt>
                <c:pt idx="20">
                  <c:v>9</c:v>
                </c:pt>
                <c:pt idx="21">
                  <c:v>7</c:v>
                </c:pt>
                <c:pt idx="22">
                  <c:v>5</c:v>
                </c:pt>
                <c:pt idx="23">
                  <c:v>5</c:v>
                </c:pt>
                <c:pt idx="24">
                  <c:v>6</c:v>
                </c:pt>
                <c:pt idx="25">
                  <c:v>7</c:v>
                </c:pt>
                <c:pt idx="26">
                  <c:v>9</c:v>
                </c:pt>
                <c:pt idx="27">
                  <c:v>11</c:v>
                </c:pt>
                <c:pt idx="28">
                  <c:v>11</c:v>
                </c:pt>
                <c:pt idx="29">
                  <c:v>12</c:v>
                </c:pt>
                <c:pt idx="30">
                  <c:v>12</c:v>
                </c:pt>
                <c:pt idx="31">
                  <c:v>13</c:v>
                </c:pt>
                <c:pt idx="32">
                  <c:v>14</c:v>
                </c:pt>
                <c:pt idx="33">
                  <c:v>13</c:v>
                </c:pt>
                <c:pt idx="34">
                  <c:v>14</c:v>
                </c:pt>
                <c:pt idx="35">
                  <c:v>12</c:v>
                </c:pt>
                <c:pt idx="36">
                  <c:v>11</c:v>
                </c:pt>
                <c:pt idx="37">
                  <c:v>12</c:v>
                </c:pt>
                <c:pt idx="38">
                  <c:v>10</c:v>
                </c:pt>
                <c:pt idx="39">
                  <c:v>11</c:v>
                </c:pt>
                <c:pt idx="40">
                  <c:v>13</c:v>
                </c:pt>
                <c:pt idx="41">
                  <c:v>15</c:v>
                </c:pt>
                <c:pt idx="42">
                  <c:v>16</c:v>
                </c:pt>
                <c:pt idx="43">
                  <c:v>16</c:v>
                </c:pt>
                <c:pt idx="44">
                  <c:v>16</c:v>
                </c:pt>
                <c:pt idx="45">
                  <c:v>16</c:v>
                </c:pt>
                <c:pt idx="46">
                  <c:v>16</c:v>
                </c:pt>
                <c:pt idx="47">
                  <c:v>16</c:v>
                </c:pt>
                <c:pt idx="48">
                  <c:v>16</c:v>
                </c:pt>
                <c:pt idx="49">
                  <c:v>16</c:v>
                </c:pt>
                <c:pt idx="50">
                  <c:v>16</c:v>
                </c:pt>
                <c:pt idx="51">
                  <c:v>16</c:v>
                </c:pt>
                <c:pt idx="52">
                  <c:v>16</c:v>
                </c:pt>
                <c:pt idx="53">
                  <c:v>16</c:v>
                </c:pt>
                <c:pt idx="54">
                  <c:v>16</c:v>
                </c:pt>
                <c:pt idx="55">
                  <c:v>16</c:v>
                </c:pt>
                <c:pt idx="56">
                  <c:v>16</c:v>
                </c:pt>
                <c:pt idx="57">
                  <c:v>16</c:v>
                </c:pt>
                <c:pt idx="58">
                  <c:v>16</c:v>
                </c:pt>
                <c:pt idx="59">
                  <c:v>16</c:v>
                </c:pt>
                <c:pt idx="60">
                  <c:v>16</c:v>
                </c:pt>
                <c:pt idx="61">
                  <c:v>16</c:v>
                </c:pt>
                <c:pt idx="62">
                  <c:v>16</c:v>
                </c:pt>
                <c:pt idx="63">
                  <c:v>16</c:v>
                </c:pt>
                <c:pt idx="64">
                  <c:v>16</c:v>
                </c:pt>
                <c:pt idx="65">
                  <c:v>16</c:v>
                </c:pt>
                <c:pt idx="66">
                  <c:v>16</c:v>
                </c:pt>
                <c:pt idx="67">
                  <c:v>16</c:v>
                </c:pt>
                <c:pt idx="68">
                  <c:v>17</c:v>
                </c:pt>
                <c:pt idx="69">
                  <c:v>19</c:v>
                </c:pt>
                <c:pt idx="70">
                  <c:v>20</c:v>
                </c:pt>
                <c:pt idx="71">
                  <c:v>21</c:v>
                </c:pt>
                <c:pt idx="72">
                  <c:v>23</c:v>
                </c:pt>
                <c:pt idx="73">
                  <c:v>25</c:v>
                </c:pt>
                <c:pt idx="74">
                  <c:v>26</c:v>
                </c:pt>
                <c:pt idx="75">
                  <c:v>27</c:v>
                </c:pt>
                <c:pt idx="76">
                  <c:v>26</c:v>
                </c:pt>
                <c:pt idx="77">
                  <c:v>26</c:v>
                </c:pt>
                <c:pt idx="78">
                  <c:v>25</c:v>
                </c:pt>
                <c:pt idx="79">
                  <c:v>23</c:v>
                </c:pt>
                <c:pt idx="80">
                  <c:v>23</c:v>
                </c:pt>
                <c:pt idx="81">
                  <c:v>22</c:v>
                </c:pt>
                <c:pt idx="82">
                  <c:v>21</c:v>
                </c:pt>
                <c:pt idx="83">
                  <c:v>22</c:v>
                </c:pt>
                <c:pt idx="84">
                  <c:v>24</c:v>
                </c:pt>
                <c:pt idx="85">
                  <c:v>26</c:v>
                </c:pt>
                <c:pt idx="86">
                  <c:v>26</c:v>
                </c:pt>
                <c:pt idx="87">
                  <c:v>28</c:v>
                </c:pt>
                <c:pt idx="88">
                  <c:v>30</c:v>
                </c:pt>
                <c:pt idx="89">
                  <c:v>31</c:v>
                </c:pt>
                <c:pt idx="90">
                  <c:v>28</c:v>
                </c:pt>
                <c:pt idx="91">
                  <c:v>26</c:v>
                </c:pt>
                <c:pt idx="92">
                  <c:v>25</c:v>
                </c:pt>
                <c:pt idx="93">
                  <c:v>23</c:v>
                </c:pt>
                <c:pt idx="94">
                  <c:v>22</c:v>
                </c:pt>
                <c:pt idx="95">
                  <c:v>20</c:v>
                </c:pt>
                <c:pt idx="96">
                  <c:v>18</c:v>
                </c:pt>
                <c:pt idx="97">
                  <c:v>17</c:v>
                </c:pt>
                <c:pt idx="98">
                  <c:v>16</c:v>
                </c:pt>
                <c:pt idx="99">
                  <c:v>16</c:v>
                </c:pt>
                <c:pt idx="100">
                  <c:v>14</c:v>
                </c:pt>
                <c:pt idx="101">
                  <c:v>13</c:v>
                </c:pt>
                <c:pt idx="102">
                  <c:v>11</c:v>
                </c:pt>
                <c:pt idx="103">
                  <c:v>11</c:v>
                </c:pt>
                <c:pt idx="104">
                  <c:v>10</c:v>
                </c:pt>
                <c:pt idx="105">
                  <c:v>9</c:v>
                </c:pt>
                <c:pt idx="106">
                  <c:v>9</c:v>
                </c:pt>
                <c:pt idx="107">
                  <c:v>9</c:v>
                </c:pt>
                <c:pt idx="108">
                  <c:v>8</c:v>
                </c:pt>
                <c:pt idx="109">
                  <c:v>7</c:v>
                </c:pt>
                <c:pt idx="110">
                  <c:v>5</c:v>
                </c:pt>
                <c:pt idx="111">
                  <c:v>3</c:v>
                </c:pt>
                <c:pt idx="112">
                  <c:v>2</c:v>
                </c:pt>
                <c:pt idx="113">
                  <c:v>2</c:v>
                </c:pt>
                <c:pt idx="114">
                  <c:v>4</c:v>
                </c:pt>
                <c:pt idx="115">
                  <c:v>5</c:v>
                </c:pt>
                <c:pt idx="116">
                  <c:v>4</c:v>
                </c:pt>
                <c:pt idx="117">
                  <c:v>3</c:v>
                </c:pt>
                <c:pt idx="118">
                  <c:v>2</c:v>
                </c:pt>
              </c:numCache>
            </c:numRef>
          </c:val>
          <c:extLst>
            <c:ext xmlns:c16="http://schemas.microsoft.com/office/drawing/2014/chart" uri="{C3380CC4-5D6E-409C-BE32-E72D297353CC}">
              <c16:uniqueId val="{00000000-9544-4302-9184-EEACEBA7FFDE}"/>
            </c:ext>
          </c:extLst>
        </c:ser>
        <c:dLbls>
          <c:showLegendKey val="0"/>
          <c:showVal val="0"/>
          <c:showCatName val="0"/>
          <c:showSerName val="0"/>
          <c:showPercent val="0"/>
          <c:showBubbleSize val="0"/>
        </c:dLbls>
        <c:gapWidth val="0"/>
        <c:overlap val="100"/>
        <c:axId val="675257903"/>
        <c:axId val="675674415"/>
      </c:barChart>
      <c:catAx>
        <c:axId val="675257903"/>
        <c:scaling>
          <c:orientation val="minMax"/>
        </c:scaling>
        <c:delete val="1"/>
        <c:axPos val="b"/>
        <c:majorTickMark val="out"/>
        <c:minorTickMark val="none"/>
        <c:tickLblPos val="nextTo"/>
        <c:crossAx val="675674415"/>
        <c:crosses val="autoZero"/>
        <c:auto val="1"/>
        <c:lblAlgn val="ctr"/>
        <c:lblOffset val="100"/>
        <c:noMultiLvlLbl val="0"/>
      </c:catAx>
      <c:valAx>
        <c:axId val="675674415"/>
        <c:scaling>
          <c:orientation val="minMax"/>
          <c:max val="48"/>
          <c:min val="0"/>
        </c:scaling>
        <c:delete val="1"/>
        <c:axPos val="l"/>
        <c:numFmt formatCode="General" sourceLinked="1"/>
        <c:majorTickMark val="out"/>
        <c:minorTickMark val="none"/>
        <c:tickLblPos val="nextTo"/>
        <c:crossAx val="675257903"/>
        <c:crosses val="autoZero"/>
        <c:crossBetween val="between"/>
        <c:majorUnit val="8"/>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6647286821705425E-2"/>
          <c:y val="5.2142586272279107E-2"/>
          <c:w val="0.94670542635658916"/>
          <c:h val="0.89571482745544184"/>
        </c:manualLayout>
      </c:layout>
      <c:barChart>
        <c:barDir val="col"/>
        <c:grouping val="stacked"/>
        <c:varyColors val="0"/>
        <c:ser>
          <c:idx val="0"/>
          <c:order val="0"/>
          <c:spPr>
            <a:solidFill>
              <a:srgbClr val="2F5597"/>
            </a:solidFill>
            <a:ln>
              <a:noFill/>
            </a:ln>
            <a:effectLst/>
          </c:spPr>
          <c:invertIfNegative val="0"/>
          <c:val>
            <c:numRef>
              <c:f>Sheet1!$L$44:$L$73</c:f>
              <c:numCache>
                <c:formatCode>General</c:formatCode>
                <c:ptCount val="30"/>
                <c:pt idx="0">
                  <c:v>1</c:v>
                </c:pt>
                <c:pt idx="1">
                  <c:v>3</c:v>
                </c:pt>
                <c:pt idx="2">
                  <c:v>4</c:v>
                </c:pt>
                <c:pt idx="3">
                  <c:v>5</c:v>
                </c:pt>
                <c:pt idx="4">
                  <c:v>7</c:v>
                </c:pt>
                <c:pt idx="5">
                  <c:v>9</c:v>
                </c:pt>
                <c:pt idx="6">
                  <c:v>10</c:v>
                </c:pt>
                <c:pt idx="7">
                  <c:v>11</c:v>
                </c:pt>
                <c:pt idx="8">
                  <c:v>10</c:v>
                </c:pt>
                <c:pt idx="9">
                  <c:v>10</c:v>
                </c:pt>
                <c:pt idx="10">
                  <c:v>9</c:v>
                </c:pt>
                <c:pt idx="11">
                  <c:v>7</c:v>
                </c:pt>
                <c:pt idx="12">
                  <c:v>7</c:v>
                </c:pt>
                <c:pt idx="13">
                  <c:v>6</c:v>
                </c:pt>
                <c:pt idx="14">
                  <c:v>5</c:v>
                </c:pt>
                <c:pt idx="15">
                  <c:v>6</c:v>
                </c:pt>
                <c:pt idx="16">
                  <c:v>8</c:v>
                </c:pt>
                <c:pt idx="17">
                  <c:v>10</c:v>
                </c:pt>
                <c:pt idx="18">
                  <c:v>10</c:v>
                </c:pt>
                <c:pt idx="19">
                  <c:v>12</c:v>
                </c:pt>
                <c:pt idx="20">
                  <c:v>14</c:v>
                </c:pt>
                <c:pt idx="21">
                  <c:v>15</c:v>
                </c:pt>
                <c:pt idx="22">
                  <c:v>12</c:v>
                </c:pt>
                <c:pt idx="23">
                  <c:v>10</c:v>
                </c:pt>
                <c:pt idx="24">
                  <c:v>9</c:v>
                </c:pt>
                <c:pt idx="25">
                  <c:v>7</c:v>
                </c:pt>
                <c:pt idx="26">
                  <c:v>6</c:v>
                </c:pt>
                <c:pt idx="27">
                  <c:v>4</c:v>
                </c:pt>
                <c:pt idx="28">
                  <c:v>2</c:v>
                </c:pt>
                <c:pt idx="29">
                  <c:v>1</c:v>
                </c:pt>
              </c:numCache>
            </c:numRef>
          </c:val>
          <c:extLst>
            <c:ext xmlns:c16="http://schemas.microsoft.com/office/drawing/2014/chart" uri="{C3380CC4-5D6E-409C-BE32-E72D297353CC}">
              <c16:uniqueId val="{00000000-A90D-4F64-ADAF-0D60B330EC34}"/>
            </c:ext>
          </c:extLst>
        </c:ser>
        <c:dLbls>
          <c:showLegendKey val="0"/>
          <c:showVal val="0"/>
          <c:showCatName val="0"/>
          <c:showSerName val="0"/>
          <c:showPercent val="0"/>
          <c:showBubbleSize val="0"/>
        </c:dLbls>
        <c:gapWidth val="0"/>
        <c:overlap val="100"/>
        <c:axId val="675257903"/>
        <c:axId val="675674415"/>
      </c:barChart>
      <c:catAx>
        <c:axId val="675257903"/>
        <c:scaling>
          <c:orientation val="minMax"/>
        </c:scaling>
        <c:delete val="1"/>
        <c:axPos val="b"/>
        <c:majorTickMark val="out"/>
        <c:minorTickMark val="none"/>
        <c:tickLblPos val="nextTo"/>
        <c:crossAx val="675674415"/>
        <c:crosses val="autoZero"/>
        <c:auto val="1"/>
        <c:lblAlgn val="ctr"/>
        <c:lblOffset val="100"/>
        <c:noMultiLvlLbl val="0"/>
      </c:catAx>
      <c:valAx>
        <c:axId val="675674415"/>
        <c:scaling>
          <c:orientation val="minMax"/>
          <c:max val="48"/>
          <c:min val="0"/>
        </c:scaling>
        <c:delete val="1"/>
        <c:axPos val="l"/>
        <c:numFmt formatCode="General" sourceLinked="1"/>
        <c:majorTickMark val="out"/>
        <c:minorTickMark val="none"/>
        <c:tickLblPos val="nextTo"/>
        <c:crossAx val="675257903"/>
        <c:crosses val="autoZero"/>
        <c:crossBetween val="between"/>
        <c:majorUnit val="8"/>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Sheet1!$W$5</c:f>
              <c:strCache>
                <c:ptCount val="1"/>
                <c:pt idx="0">
                  <c:v>Exec. Cycle Red.</c:v>
                </c:pt>
              </c:strCache>
            </c:strRef>
          </c:tx>
          <c:spPr>
            <a:solidFill>
              <a:schemeClr val="accent1"/>
            </a:solidFill>
            <a:ln>
              <a:solidFill>
                <a:schemeClr val="tx1"/>
              </a:solidFill>
            </a:ln>
            <a:effectLst/>
          </c:spPr>
          <c:invertIfNegative val="0"/>
          <c:cat>
            <c:strRef>
              <c:f>Sheet1!$V$6:$V$13</c:f>
              <c:strCache>
                <c:ptCount val="8"/>
                <c:pt idx="0">
                  <c:v>BFS</c:v>
                </c:pt>
                <c:pt idx="1">
                  <c:v>CUTCP</c:v>
                </c:pt>
                <c:pt idx="2">
                  <c:v>DWT2D</c:v>
                </c:pt>
                <c:pt idx="3">
                  <c:v>HOTSPOT3D</c:v>
                </c:pt>
                <c:pt idx="4">
                  <c:v>MRI-Q</c:v>
                </c:pt>
                <c:pt idx="5">
                  <c:v>ParticleFilter</c:v>
                </c:pt>
                <c:pt idx="6">
                  <c:v>RadixSort</c:v>
                </c:pt>
                <c:pt idx="7">
                  <c:v>SAD</c:v>
                </c:pt>
              </c:strCache>
            </c:strRef>
          </c:cat>
          <c:val>
            <c:numRef>
              <c:f>Sheet1!$W$6:$W$13</c:f>
              <c:numCache>
                <c:formatCode>General</c:formatCode>
                <c:ptCount val="8"/>
                <c:pt idx="0">
                  <c:v>0.2366</c:v>
                </c:pt>
                <c:pt idx="1">
                  <c:v>0.20930000000000001</c:v>
                </c:pt>
                <c:pt idx="2">
                  <c:v>0.06</c:v>
                </c:pt>
                <c:pt idx="3">
                  <c:v>0.11</c:v>
                </c:pt>
                <c:pt idx="4">
                  <c:v>0.18679999999999999</c:v>
                </c:pt>
                <c:pt idx="5">
                  <c:v>0.03</c:v>
                </c:pt>
                <c:pt idx="6">
                  <c:v>0.14280000000000001</c:v>
                </c:pt>
                <c:pt idx="7">
                  <c:v>0.05</c:v>
                </c:pt>
              </c:numCache>
            </c:numRef>
          </c:val>
          <c:extLst>
            <c:ext xmlns:c16="http://schemas.microsoft.com/office/drawing/2014/chart" uri="{C3380CC4-5D6E-409C-BE32-E72D297353CC}">
              <c16:uniqueId val="{00000000-F056-427F-ADAA-053920DFAD42}"/>
            </c:ext>
          </c:extLst>
        </c:ser>
        <c:ser>
          <c:idx val="1"/>
          <c:order val="1"/>
          <c:tx>
            <c:strRef>
              <c:f>Sheet1!$X$5</c:f>
              <c:strCache>
                <c:ptCount val="1"/>
                <c:pt idx="0">
                  <c:v>IPC PAD1</c:v>
                </c:pt>
              </c:strCache>
            </c:strRef>
          </c:tx>
          <c:spPr>
            <a:solidFill>
              <a:schemeClr val="accent2"/>
            </a:solidFill>
            <a:ln>
              <a:noFill/>
            </a:ln>
            <a:effectLst/>
          </c:spPr>
          <c:invertIfNegative val="0"/>
          <c:cat>
            <c:strRef>
              <c:f>Sheet1!$V$6:$V$13</c:f>
              <c:strCache>
                <c:ptCount val="8"/>
                <c:pt idx="0">
                  <c:v>BFS</c:v>
                </c:pt>
                <c:pt idx="1">
                  <c:v>CUTCP</c:v>
                </c:pt>
                <c:pt idx="2">
                  <c:v>DWT2D</c:v>
                </c:pt>
                <c:pt idx="3">
                  <c:v>HOTSPOT3D</c:v>
                </c:pt>
                <c:pt idx="4">
                  <c:v>MRI-Q</c:v>
                </c:pt>
                <c:pt idx="5">
                  <c:v>ParticleFilter</c:v>
                </c:pt>
                <c:pt idx="6">
                  <c:v>RadixSort</c:v>
                </c:pt>
                <c:pt idx="7">
                  <c:v>SAD</c:v>
                </c:pt>
              </c:strCache>
            </c:strRef>
          </c:cat>
          <c:val>
            <c:numRef>
              <c:f>Sheet1!$X$6:$X$13</c:f>
              <c:numCache>
                <c:formatCode>General</c:formatCode>
                <c:ptCount val="8"/>
              </c:numCache>
            </c:numRef>
          </c:val>
          <c:extLst>
            <c:ext xmlns:c16="http://schemas.microsoft.com/office/drawing/2014/chart" uri="{C3380CC4-5D6E-409C-BE32-E72D297353CC}">
              <c16:uniqueId val="{00000001-F056-427F-ADAA-053920DFAD42}"/>
            </c:ext>
          </c:extLst>
        </c:ser>
        <c:ser>
          <c:idx val="2"/>
          <c:order val="2"/>
          <c:tx>
            <c:strRef>
              <c:f>Sheet1!$Y$5</c:f>
              <c:strCache>
                <c:ptCount val="1"/>
                <c:pt idx="0">
                  <c:v>IPC PAD2</c:v>
                </c:pt>
              </c:strCache>
            </c:strRef>
          </c:tx>
          <c:spPr>
            <a:solidFill>
              <a:schemeClr val="accent3"/>
            </a:solidFill>
            <a:ln>
              <a:noFill/>
            </a:ln>
            <a:effectLst/>
          </c:spPr>
          <c:invertIfNegative val="0"/>
          <c:cat>
            <c:strRef>
              <c:f>Sheet1!$V$6:$V$13</c:f>
              <c:strCache>
                <c:ptCount val="8"/>
                <c:pt idx="0">
                  <c:v>BFS</c:v>
                </c:pt>
                <c:pt idx="1">
                  <c:v>CUTCP</c:v>
                </c:pt>
                <c:pt idx="2">
                  <c:v>DWT2D</c:v>
                </c:pt>
                <c:pt idx="3">
                  <c:v>HOTSPOT3D</c:v>
                </c:pt>
                <c:pt idx="4">
                  <c:v>MRI-Q</c:v>
                </c:pt>
                <c:pt idx="5">
                  <c:v>ParticleFilter</c:v>
                </c:pt>
                <c:pt idx="6">
                  <c:v>RadixSort</c:v>
                </c:pt>
                <c:pt idx="7">
                  <c:v>SAD</c:v>
                </c:pt>
              </c:strCache>
            </c:strRef>
          </c:cat>
          <c:val>
            <c:numRef>
              <c:f>Sheet1!$Y$6:$Y$13</c:f>
              <c:numCache>
                <c:formatCode>General</c:formatCode>
                <c:ptCount val="8"/>
              </c:numCache>
            </c:numRef>
          </c:val>
          <c:extLst>
            <c:ext xmlns:c16="http://schemas.microsoft.com/office/drawing/2014/chart" uri="{C3380CC4-5D6E-409C-BE32-E72D297353CC}">
              <c16:uniqueId val="{00000002-F056-427F-ADAA-053920DFAD42}"/>
            </c:ext>
          </c:extLst>
        </c:ser>
        <c:ser>
          <c:idx val="3"/>
          <c:order val="3"/>
          <c:tx>
            <c:strRef>
              <c:f>Sheet1!$Z$5</c:f>
              <c:strCache>
                <c:ptCount val="1"/>
                <c:pt idx="0">
                  <c:v>IPC PAD3</c:v>
                </c:pt>
              </c:strCache>
            </c:strRef>
          </c:tx>
          <c:spPr>
            <a:solidFill>
              <a:schemeClr val="accent4"/>
            </a:solidFill>
            <a:ln>
              <a:noFill/>
            </a:ln>
            <a:effectLst/>
          </c:spPr>
          <c:invertIfNegative val="0"/>
          <c:cat>
            <c:strRef>
              <c:f>Sheet1!$V$6:$V$13</c:f>
              <c:strCache>
                <c:ptCount val="8"/>
                <c:pt idx="0">
                  <c:v>BFS</c:v>
                </c:pt>
                <c:pt idx="1">
                  <c:v>CUTCP</c:v>
                </c:pt>
                <c:pt idx="2">
                  <c:v>DWT2D</c:v>
                </c:pt>
                <c:pt idx="3">
                  <c:v>HOTSPOT3D</c:v>
                </c:pt>
                <c:pt idx="4">
                  <c:v>MRI-Q</c:v>
                </c:pt>
                <c:pt idx="5">
                  <c:v>ParticleFilter</c:v>
                </c:pt>
                <c:pt idx="6">
                  <c:v>RadixSort</c:v>
                </c:pt>
                <c:pt idx="7">
                  <c:v>SAD</c:v>
                </c:pt>
              </c:strCache>
            </c:strRef>
          </c:cat>
          <c:val>
            <c:numRef>
              <c:f>Sheet1!$Z$6:$Z$13</c:f>
              <c:numCache>
                <c:formatCode>General</c:formatCode>
                <c:ptCount val="8"/>
              </c:numCache>
            </c:numRef>
          </c:val>
          <c:extLst>
            <c:ext xmlns:c16="http://schemas.microsoft.com/office/drawing/2014/chart" uri="{C3380CC4-5D6E-409C-BE32-E72D297353CC}">
              <c16:uniqueId val="{00000003-F056-427F-ADAA-053920DFAD42}"/>
            </c:ext>
          </c:extLst>
        </c:ser>
        <c:dLbls>
          <c:showLegendKey val="0"/>
          <c:showVal val="0"/>
          <c:showCatName val="0"/>
          <c:showSerName val="0"/>
          <c:showPercent val="0"/>
          <c:showBubbleSize val="0"/>
        </c:dLbls>
        <c:gapWidth val="219"/>
        <c:axId val="182263760"/>
        <c:axId val="182264320"/>
      </c:barChart>
      <c:barChart>
        <c:barDir val="col"/>
        <c:grouping val="clustered"/>
        <c:varyColors val="0"/>
        <c:ser>
          <c:idx val="4"/>
          <c:order val="4"/>
          <c:tx>
            <c:strRef>
              <c:f>Sheet1!$AA$5</c:f>
              <c:strCache>
                <c:ptCount val="1"/>
                <c:pt idx="0">
                  <c:v>Occup pad2</c:v>
                </c:pt>
              </c:strCache>
            </c:strRef>
          </c:tx>
          <c:spPr>
            <a:solidFill>
              <a:schemeClr val="accent5"/>
            </a:solidFill>
            <a:ln>
              <a:noFill/>
            </a:ln>
            <a:effectLst/>
          </c:spPr>
          <c:invertIfNegative val="0"/>
          <c:cat>
            <c:strRef>
              <c:f>Sheet1!$V$6:$V$13</c:f>
              <c:strCache>
                <c:ptCount val="8"/>
                <c:pt idx="0">
                  <c:v>BFS</c:v>
                </c:pt>
                <c:pt idx="1">
                  <c:v>CUTCP</c:v>
                </c:pt>
                <c:pt idx="2">
                  <c:v>DWT2D</c:v>
                </c:pt>
                <c:pt idx="3">
                  <c:v>HOTSPOT3D</c:v>
                </c:pt>
                <c:pt idx="4">
                  <c:v>MRI-Q</c:v>
                </c:pt>
                <c:pt idx="5">
                  <c:v>ParticleFilter</c:v>
                </c:pt>
                <c:pt idx="6">
                  <c:v>RadixSort</c:v>
                </c:pt>
                <c:pt idx="7">
                  <c:v>SAD</c:v>
                </c:pt>
              </c:strCache>
            </c:strRef>
          </c:cat>
          <c:val>
            <c:numRef>
              <c:f>Sheet1!$AA$6:$AA$13</c:f>
              <c:numCache>
                <c:formatCode>General</c:formatCode>
                <c:ptCount val="8"/>
              </c:numCache>
            </c:numRef>
          </c:val>
          <c:extLst>
            <c:ext xmlns:c16="http://schemas.microsoft.com/office/drawing/2014/chart" uri="{C3380CC4-5D6E-409C-BE32-E72D297353CC}">
              <c16:uniqueId val="{00000004-F056-427F-ADAA-053920DFAD42}"/>
            </c:ext>
          </c:extLst>
        </c:ser>
        <c:ser>
          <c:idx val="5"/>
          <c:order val="5"/>
          <c:tx>
            <c:strRef>
              <c:f>Sheet1!$AB$5</c:f>
              <c:strCache>
                <c:ptCount val="1"/>
                <c:pt idx="0">
                  <c:v>Init. Occupancy</c:v>
                </c:pt>
              </c:strCache>
            </c:strRef>
          </c:tx>
          <c:spPr>
            <a:solidFill>
              <a:schemeClr val="accent6"/>
            </a:solidFill>
            <a:ln>
              <a:solidFill>
                <a:schemeClr val="tx1"/>
              </a:solidFill>
            </a:ln>
            <a:effectLst/>
          </c:spPr>
          <c:invertIfNegative val="0"/>
          <c:cat>
            <c:strRef>
              <c:f>Sheet1!$V$6:$V$13</c:f>
              <c:strCache>
                <c:ptCount val="8"/>
                <c:pt idx="0">
                  <c:v>BFS</c:v>
                </c:pt>
                <c:pt idx="1">
                  <c:v>CUTCP</c:v>
                </c:pt>
                <c:pt idx="2">
                  <c:v>DWT2D</c:v>
                </c:pt>
                <c:pt idx="3">
                  <c:v>HOTSPOT3D</c:v>
                </c:pt>
                <c:pt idx="4">
                  <c:v>MRI-Q</c:v>
                </c:pt>
                <c:pt idx="5">
                  <c:v>ParticleFilter</c:v>
                </c:pt>
                <c:pt idx="6">
                  <c:v>RadixSort</c:v>
                </c:pt>
                <c:pt idx="7">
                  <c:v>SAD</c:v>
                </c:pt>
              </c:strCache>
            </c:strRef>
          </c:cat>
          <c:val>
            <c:numRef>
              <c:f>Sheet1!$AB$6:$AB$13</c:f>
              <c:numCache>
                <c:formatCode>General</c:formatCode>
                <c:ptCount val="8"/>
                <c:pt idx="0">
                  <c:v>0.66669999999999996</c:v>
                </c:pt>
                <c:pt idx="1">
                  <c:v>0.75</c:v>
                </c:pt>
                <c:pt idx="2">
                  <c:v>0.45833299999999999</c:v>
                </c:pt>
                <c:pt idx="3">
                  <c:v>0.66669999999999996</c:v>
                </c:pt>
                <c:pt idx="4">
                  <c:v>0.83330000000000004</c:v>
                </c:pt>
                <c:pt idx="5">
                  <c:v>0.66669999999999996</c:v>
                </c:pt>
                <c:pt idx="6">
                  <c:v>0.58333000000000002</c:v>
                </c:pt>
                <c:pt idx="7">
                  <c:v>0.66669999999999996</c:v>
                </c:pt>
              </c:numCache>
            </c:numRef>
          </c:val>
          <c:extLst>
            <c:ext xmlns:c16="http://schemas.microsoft.com/office/drawing/2014/chart" uri="{C3380CC4-5D6E-409C-BE32-E72D297353CC}">
              <c16:uniqueId val="{00000005-F056-427F-ADAA-053920DFAD42}"/>
            </c:ext>
          </c:extLst>
        </c:ser>
        <c:ser>
          <c:idx val="6"/>
          <c:order val="6"/>
          <c:tx>
            <c:strRef>
              <c:f>Sheet1!$AC$5</c:f>
              <c:strCache>
                <c:ptCount val="1"/>
                <c:pt idx="0">
                  <c:v>Occupancy with RegMutex</c:v>
                </c:pt>
              </c:strCache>
            </c:strRef>
          </c:tx>
          <c:spPr>
            <a:solidFill>
              <a:schemeClr val="accent1">
                <a:lumMod val="60000"/>
              </a:schemeClr>
            </a:solidFill>
            <a:ln>
              <a:solidFill>
                <a:schemeClr val="tx1"/>
              </a:solidFill>
            </a:ln>
            <a:effectLst/>
          </c:spPr>
          <c:invertIfNegative val="0"/>
          <c:cat>
            <c:strRef>
              <c:f>Sheet1!$V$6:$V$13</c:f>
              <c:strCache>
                <c:ptCount val="8"/>
                <c:pt idx="0">
                  <c:v>BFS</c:v>
                </c:pt>
                <c:pt idx="1">
                  <c:v>CUTCP</c:v>
                </c:pt>
                <c:pt idx="2">
                  <c:v>DWT2D</c:v>
                </c:pt>
                <c:pt idx="3">
                  <c:v>HOTSPOT3D</c:v>
                </c:pt>
                <c:pt idx="4">
                  <c:v>MRI-Q</c:v>
                </c:pt>
                <c:pt idx="5">
                  <c:v>ParticleFilter</c:v>
                </c:pt>
                <c:pt idx="6">
                  <c:v>RadixSort</c:v>
                </c:pt>
                <c:pt idx="7">
                  <c:v>SAD</c:v>
                </c:pt>
              </c:strCache>
            </c:strRef>
          </c:cat>
          <c:val>
            <c:numRef>
              <c:f>Sheet1!$AC$6:$AC$13</c:f>
              <c:numCache>
                <c:formatCode>General</c:formatCode>
                <c:ptCount val="8"/>
                <c:pt idx="0">
                  <c:v>1</c:v>
                </c:pt>
                <c:pt idx="1">
                  <c:v>0.91</c:v>
                </c:pt>
                <c:pt idx="2">
                  <c:v>0.54166599999999998</c:v>
                </c:pt>
                <c:pt idx="3">
                  <c:v>0.83330000000000004</c:v>
                </c:pt>
                <c:pt idx="4">
                  <c:v>1</c:v>
                </c:pt>
                <c:pt idx="5">
                  <c:v>1</c:v>
                </c:pt>
                <c:pt idx="6">
                  <c:v>0.66669999999999996</c:v>
                </c:pt>
                <c:pt idx="7">
                  <c:v>1</c:v>
                </c:pt>
              </c:numCache>
            </c:numRef>
          </c:val>
          <c:extLst>
            <c:ext xmlns:c16="http://schemas.microsoft.com/office/drawing/2014/chart" uri="{C3380CC4-5D6E-409C-BE32-E72D297353CC}">
              <c16:uniqueId val="{00000006-F056-427F-ADAA-053920DFAD42}"/>
            </c:ext>
          </c:extLst>
        </c:ser>
        <c:dLbls>
          <c:showLegendKey val="0"/>
          <c:showVal val="0"/>
          <c:showCatName val="0"/>
          <c:showSerName val="0"/>
          <c:showPercent val="0"/>
          <c:showBubbleSize val="0"/>
        </c:dLbls>
        <c:gapWidth val="219"/>
        <c:axId val="182265440"/>
        <c:axId val="182264880"/>
      </c:barChart>
      <c:catAx>
        <c:axId val="182263760"/>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2264320"/>
        <c:crosses val="autoZero"/>
        <c:auto val="1"/>
        <c:lblAlgn val="ctr"/>
        <c:lblOffset val="100"/>
        <c:noMultiLvlLbl val="0"/>
      </c:catAx>
      <c:valAx>
        <c:axId val="182264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Exec. Cycle Reduction (higher is better)</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2263760"/>
        <c:crosses val="autoZero"/>
        <c:crossBetween val="between"/>
      </c:valAx>
      <c:valAx>
        <c:axId val="182264880"/>
        <c:scaling>
          <c:orientation val="minMax"/>
          <c:max val="1"/>
        </c:scaling>
        <c:delete val="0"/>
        <c:axPos val="r"/>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Occupancy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2265440"/>
        <c:crosses val="max"/>
        <c:crossBetween val="between"/>
        <c:majorUnit val="0.2"/>
      </c:valAx>
      <c:catAx>
        <c:axId val="182265440"/>
        <c:scaling>
          <c:orientation val="minMax"/>
        </c:scaling>
        <c:delete val="1"/>
        <c:axPos val="b"/>
        <c:numFmt formatCode="General" sourceLinked="1"/>
        <c:majorTickMark val="out"/>
        <c:minorTickMark val="none"/>
        <c:tickLblPos val="nextTo"/>
        <c:crossAx val="182264880"/>
        <c:crosses val="autoZero"/>
        <c:auto val="1"/>
        <c:lblAlgn val="ctr"/>
        <c:lblOffset val="100"/>
        <c:noMultiLvlLbl val="0"/>
      </c:catAx>
      <c:spPr>
        <a:noFill/>
        <a:ln>
          <a:solidFill>
            <a:sysClr val="windowText" lastClr="000000"/>
          </a:solidFill>
        </a:ln>
        <a:effectLst/>
      </c:spPr>
    </c:plotArea>
    <c:legend>
      <c:legendPos val="t"/>
      <c:legendEntry>
        <c:idx val="1"/>
        <c:delete val="1"/>
      </c:legendEntry>
      <c:legendEntry>
        <c:idx val="2"/>
        <c:delete val="1"/>
      </c:legendEntry>
      <c:legendEntry>
        <c:idx val="3"/>
        <c:delete val="1"/>
      </c:legendEntry>
      <c:legendEntry>
        <c:idx val="4"/>
        <c:delete val="1"/>
      </c:legendEntry>
      <c:overlay val="0"/>
      <c:spPr>
        <a:noFill/>
        <a:ln>
          <a:solidFill>
            <a:sysClr val="windowText" lastClr="000000"/>
          </a:solidFill>
        </a:ln>
        <a:effectLst/>
      </c:spPr>
      <c:txPr>
        <a:bodyPr rot="0" spcFirstLastPara="1" vertOverflow="ellipsis" vert="horz" wrap="square" anchor="ctr" anchorCtr="1"/>
        <a:lstStyle/>
        <a:p>
          <a:pPr algn="just">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Sheet1!$AB$20</c:f>
              <c:strCache>
                <c:ptCount val="1"/>
                <c:pt idx="0">
                  <c:v>Exec. Cycle Increase</c:v>
                </c:pt>
              </c:strCache>
            </c:strRef>
          </c:tx>
          <c:spPr>
            <a:solidFill>
              <a:schemeClr val="accent6"/>
            </a:solidFill>
            <a:ln>
              <a:solidFill>
                <a:schemeClr val="tx1"/>
              </a:solid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Sheet1!$AB$21:$AB$28</c:f>
              <c:numCache>
                <c:formatCode>General</c:formatCode>
                <c:ptCount val="8"/>
                <c:pt idx="0">
                  <c:v>0.03</c:v>
                </c:pt>
                <c:pt idx="1">
                  <c:v>0.33</c:v>
                </c:pt>
                <c:pt idx="2">
                  <c:v>0.37</c:v>
                </c:pt>
                <c:pt idx="3">
                  <c:v>0.18</c:v>
                </c:pt>
                <c:pt idx="4">
                  <c:v>0.16</c:v>
                </c:pt>
                <c:pt idx="5">
                  <c:v>0.2</c:v>
                </c:pt>
                <c:pt idx="6">
                  <c:v>0.27</c:v>
                </c:pt>
                <c:pt idx="7">
                  <c:v>0.28999999999999998</c:v>
                </c:pt>
              </c:numCache>
            </c:numRef>
          </c:val>
          <c:extLst>
            <c:ext xmlns:c16="http://schemas.microsoft.com/office/drawing/2014/chart" uri="{C3380CC4-5D6E-409C-BE32-E72D297353CC}">
              <c16:uniqueId val="{00000000-C12A-48D5-B0C1-0AD5C8867DC2}"/>
            </c:ext>
          </c:extLst>
        </c:ser>
        <c:ser>
          <c:idx val="1"/>
          <c:order val="1"/>
          <c:tx>
            <c:strRef>
              <c:f>Sheet1!$AC$20</c:f>
              <c:strCache>
                <c:ptCount val="1"/>
                <c:pt idx="0">
                  <c:v>RegMutex Exec. Cycle Increase</c:v>
                </c:pt>
              </c:strCache>
            </c:strRef>
          </c:tx>
          <c:spPr>
            <a:solidFill>
              <a:schemeClr val="accent5"/>
            </a:solidFill>
            <a:ln>
              <a:solidFill>
                <a:schemeClr val="tx1"/>
              </a:solid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Sheet1!$AC$21:$AC$28</c:f>
              <c:numCache>
                <c:formatCode>General</c:formatCode>
                <c:ptCount val="8"/>
                <c:pt idx="0">
                  <c:v>0.02</c:v>
                </c:pt>
                <c:pt idx="1">
                  <c:v>0.1021</c:v>
                </c:pt>
                <c:pt idx="2">
                  <c:v>0.18</c:v>
                </c:pt>
                <c:pt idx="3">
                  <c:v>0.19</c:v>
                </c:pt>
                <c:pt idx="4">
                  <c:v>0.05</c:v>
                </c:pt>
                <c:pt idx="5">
                  <c:v>7.0000000000000007E-2</c:v>
                </c:pt>
                <c:pt idx="6">
                  <c:v>0.11</c:v>
                </c:pt>
                <c:pt idx="7">
                  <c:v>0.14000000000000001</c:v>
                </c:pt>
              </c:numCache>
            </c:numRef>
          </c:val>
          <c:extLst>
            <c:ext xmlns:c16="http://schemas.microsoft.com/office/drawing/2014/chart" uri="{C3380CC4-5D6E-409C-BE32-E72D297353CC}">
              <c16:uniqueId val="{00000001-C12A-48D5-B0C1-0AD5C8867DC2}"/>
            </c:ext>
          </c:extLst>
        </c:ser>
        <c:ser>
          <c:idx val="2"/>
          <c:order val="2"/>
          <c:tx>
            <c:strRef>
              <c:f>Sheet1!$AD$20</c:f>
              <c:strCache>
                <c:ptCount val="1"/>
                <c:pt idx="0">
                  <c:v>P1</c:v>
                </c:pt>
              </c:strCache>
            </c:strRef>
          </c:tx>
          <c:spPr>
            <a:solidFill>
              <a:schemeClr val="accent4"/>
            </a:solidFill>
            <a:ln>
              <a:no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Sheet1!$AD$21:$AD$28</c:f>
              <c:numCache>
                <c:formatCode>General</c:formatCode>
                <c:ptCount val="8"/>
              </c:numCache>
            </c:numRef>
          </c:val>
          <c:extLst>
            <c:ext xmlns:c16="http://schemas.microsoft.com/office/drawing/2014/chart" uri="{C3380CC4-5D6E-409C-BE32-E72D297353CC}">
              <c16:uniqueId val="{00000002-C12A-48D5-B0C1-0AD5C8867DC2}"/>
            </c:ext>
          </c:extLst>
        </c:ser>
        <c:ser>
          <c:idx val="3"/>
          <c:order val="3"/>
          <c:tx>
            <c:strRef>
              <c:f>Sheet1!$AE$20</c:f>
              <c:strCache>
                <c:ptCount val="1"/>
                <c:pt idx="0">
                  <c:v>P11</c:v>
                </c:pt>
              </c:strCache>
            </c:strRef>
          </c:tx>
          <c:spPr>
            <a:solidFill>
              <a:schemeClr val="accent6">
                <a:lumMod val="60000"/>
              </a:schemeClr>
            </a:solidFill>
            <a:ln>
              <a:no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Sheet1!$AE$21:$AE$28</c:f>
              <c:numCache>
                <c:formatCode>General</c:formatCode>
                <c:ptCount val="8"/>
              </c:numCache>
            </c:numRef>
          </c:val>
          <c:extLst>
            <c:ext xmlns:c16="http://schemas.microsoft.com/office/drawing/2014/chart" uri="{C3380CC4-5D6E-409C-BE32-E72D297353CC}">
              <c16:uniqueId val="{00000003-C12A-48D5-B0C1-0AD5C8867DC2}"/>
            </c:ext>
          </c:extLst>
        </c:ser>
        <c:ser>
          <c:idx val="4"/>
          <c:order val="4"/>
          <c:tx>
            <c:strRef>
              <c:f>Sheet1!$AF$20</c:f>
              <c:strCache>
                <c:ptCount val="1"/>
                <c:pt idx="0">
                  <c:v>P12</c:v>
                </c:pt>
              </c:strCache>
            </c:strRef>
          </c:tx>
          <c:spPr>
            <a:solidFill>
              <a:schemeClr val="accent5">
                <a:lumMod val="60000"/>
              </a:schemeClr>
            </a:solidFill>
            <a:ln>
              <a:no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Sheet1!$AF$21:$AF$28</c:f>
              <c:numCache>
                <c:formatCode>General</c:formatCode>
                <c:ptCount val="8"/>
              </c:numCache>
            </c:numRef>
          </c:val>
          <c:extLst>
            <c:ext xmlns:c16="http://schemas.microsoft.com/office/drawing/2014/chart" uri="{C3380CC4-5D6E-409C-BE32-E72D297353CC}">
              <c16:uniqueId val="{00000004-C12A-48D5-B0C1-0AD5C8867DC2}"/>
            </c:ext>
          </c:extLst>
        </c:ser>
        <c:ser>
          <c:idx val="5"/>
          <c:order val="5"/>
          <c:tx>
            <c:strRef>
              <c:f>Sheet1!$AG$20</c:f>
              <c:strCache>
                <c:ptCount val="1"/>
                <c:pt idx="0">
                  <c:v>P21</c:v>
                </c:pt>
              </c:strCache>
            </c:strRef>
          </c:tx>
          <c:spPr>
            <a:solidFill>
              <a:schemeClr val="accent4">
                <a:lumMod val="60000"/>
              </a:schemeClr>
            </a:solidFill>
            <a:ln>
              <a:no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Sheet1!$AG$21:$AG$28</c:f>
              <c:numCache>
                <c:formatCode>General</c:formatCode>
                <c:ptCount val="8"/>
              </c:numCache>
            </c:numRef>
          </c:val>
          <c:extLst>
            <c:ext xmlns:c16="http://schemas.microsoft.com/office/drawing/2014/chart" uri="{C3380CC4-5D6E-409C-BE32-E72D297353CC}">
              <c16:uniqueId val="{00000005-C12A-48D5-B0C1-0AD5C8867DC2}"/>
            </c:ext>
          </c:extLst>
        </c:ser>
        <c:dLbls>
          <c:showLegendKey val="0"/>
          <c:showVal val="0"/>
          <c:showCatName val="0"/>
          <c:showSerName val="0"/>
          <c:showPercent val="0"/>
          <c:showBubbleSize val="0"/>
        </c:dLbls>
        <c:gapWidth val="219"/>
        <c:axId val="184209584"/>
        <c:axId val="184210144"/>
      </c:barChart>
      <c:barChart>
        <c:barDir val="col"/>
        <c:grouping val="clustered"/>
        <c:varyColors val="0"/>
        <c:ser>
          <c:idx val="6"/>
          <c:order val="6"/>
          <c:tx>
            <c:strRef>
              <c:f>Sheet1!$AH$20</c:f>
              <c:strCache>
                <c:ptCount val="1"/>
                <c:pt idx="0">
                  <c:v>P22</c:v>
                </c:pt>
              </c:strCache>
            </c:strRef>
          </c:tx>
          <c:spPr>
            <a:solidFill>
              <a:schemeClr val="accent6">
                <a:lumMod val="80000"/>
                <a:lumOff val="20000"/>
              </a:schemeClr>
            </a:solidFill>
            <a:ln>
              <a:no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Sheet1!$AH$21:$AH$28</c:f>
              <c:numCache>
                <c:formatCode>General</c:formatCode>
                <c:ptCount val="8"/>
              </c:numCache>
            </c:numRef>
          </c:val>
          <c:extLst>
            <c:ext xmlns:c16="http://schemas.microsoft.com/office/drawing/2014/chart" uri="{C3380CC4-5D6E-409C-BE32-E72D297353CC}">
              <c16:uniqueId val="{00000006-C12A-48D5-B0C1-0AD5C8867DC2}"/>
            </c:ext>
          </c:extLst>
        </c:ser>
        <c:ser>
          <c:idx val="7"/>
          <c:order val="7"/>
          <c:tx>
            <c:strRef>
              <c:f>Sheet1!$AI$20</c:f>
              <c:strCache>
                <c:ptCount val="1"/>
                <c:pt idx="0">
                  <c:v>P23</c:v>
                </c:pt>
              </c:strCache>
            </c:strRef>
          </c:tx>
          <c:spPr>
            <a:solidFill>
              <a:schemeClr val="accent5">
                <a:lumMod val="80000"/>
                <a:lumOff val="20000"/>
              </a:schemeClr>
            </a:solidFill>
            <a:ln>
              <a:no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Sheet1!$AI$21:$AI$28</c:f>
              <c:numCache>
                <c:formatCode>General</c:formatCode>
                <c:ptCount val="8"/>
              </c:numCache>
            </c:numRef>
          </c:val>
          <c:extLst>
            <c:ext xmlns:c16="http://schemas.microsoft.com/office/drawing/2014/chart" uri="{C3380CC4-5D6E-409C-BE32-E72D297353CC}">
              <c16:uniqueId val="{00000007-C12A-48D5-B0C1-0AD5C8867DC2}"/>
            </c:ext>
          </c:extLst>
        </c:ser>
        <c:ser>
          <c:idx val="8"/>
          <c:order val="8"/>
          <c:tx>
            <c:strRef>
              <c:f>Sheet1!$AJ$20</c:f>
              <c:strCache>
                <c:ptCount val="1"/>
                <c:pt idx="0">
                  <c:v>Init. Occupancy</c:v>
                </c:pt>
              </c:strCache>
            </c:strRef>
          </c:tx>
          <c:spPr>
            <a:solidFill>
              <a:schemeClr val="accent4">
                <a:lumMod val="80000"/>
                <a:lumOff val="20000"/>
              </a:schemeClr>
            </a:solidFill>
            <a:ln>
              <a:solidFill>
                <a:schemeClr val="tx1"/>
              </a:solid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Sheet1!$AJ$21:$AJ$28</c:f>
              <c:numCache>
                <c:formatCode>General</c:formatCode>
                <c:ptCount val="8"/>
                <c:pt idx="0">
                  <c:v>0.875</c:v>
                </c:pt>
                <c:pt idx="1">
                  <c:v>0.33329999999999999</c:v>
                </c:pt>
                <c:pt idx="2">
                  <c:v>0.25</c:v>
                </c:pt>
                <c:pt idx="3">
                  <c:v>0.66669999999999996</c:v>
                </c:pt>
                <c:pt idx="4">
                  <c:v>0.66669999999999996</c:v>
                </c:pt>
                <c:pt idx="5">
                  <c:v>0.66669999999999996</c:v>
                </c:pt>
                <c:pt idx="6">
                  <c:v>0.33339999999999997</c:v>
                </c:pt>
                <c:pt idx="7">
                  <c:v>0.33339999999999997</c:v>
                </c:pt>
              </c:numCache>
            </c:numRef>
          </c:val>
          <c:extLst>
            <c:ext xmlns:c16="http://schemas.microsoft.com/office/drawing/2014/chart" uri="{C3380CC4-5D6E-409C-BE32-E72D297353CC}">
              <c16:uniqueId val="{00000008-C12A-48D5-B0C1-0AD5C8867DC2}"/>
            </c:ext>
          </c:extLst>
        </c:ser>
        <c:ser>
          <c:idx val="9"/>
          <c:order val="9"/>
          <c:tx>
            <c:strRef>
              <c:f>Sheet1!$AK$20</c:f>
              <c:strCache>
                <c:ptCount val="1"/>
                <c:pt idx="0">
                  <c:v>Occupancy with RegMutex</c:v>
                </c:pt>
              </c:strCache>
            </c:strRef>
          </c:tx>
          <c:spPr>
            <a:solidFill>
              <a:schemeClr val="accent6">
                <a:lumMod val="80000"/>
              </a:schemeClr>
            </a:solidFill>
            <a:ln>
              <a:solidFill>
                <a:schemeClr val="tx1"/>
              </a:solidFill>
            </a:ln>
            <a:effectLst/>
          </c:spPr>
          <c:invertIfNegative val="0"/>
          <c:cat>
            <c:strRef>
              <c:f>Sheet1!$AA$21:$AA$28</c:f>
              <c:strCache>
                <c:ptCount val="8"/>
                <c:pt idx="0">
                  <c:v>Gaussian</c:v>
                </c:pt>
                <c:pt idx="1">
                  <c:v>HeartWall</c:v>
                </c:pt>
                <c:pt idx="2">
                  <c:v>LavaMD</c:v>
                </c:pt>
                <c:pt idx="3">
                  <c:v>MergeSort</c:v>
                </c:pt>
                <c:pt idx="4">
                  <c:v>MonteCarlo</c:v>
                </c:pt>
                <c:pt idx="5">
                  <c:v>SPMV</c:v>
                </c:pt>
                <c:pt idx="6">
                  <c:v>SRAD</c:v>
                </c:pt>
                <c:pt idx="7">
                  <c:v>TPACF</c:v>
                </c:pt>
              </c:strCache>
            </c:strRef>
          </c:cat>
          <c:val>
            <c:numRef>
              <c:f>Sheet1!$AK$21:$AK$28</c:f>
              <c:numCache>
                <c:formatCode>General</c:formatCode>
                <c:ptCount val="8"/>
                <c:pt idx="0">
                  <c:v>1</c:v>
                </c:pt>
                <c:pt idx="1">
                  <c:v>0.5</c:v>
                </c:pt>
                <c:pt idx="2">
                  <c:v>0.33329999999999999</c:v>
                </c:pt>
                <c:pt idx="3">
                  <c:v>0.66669999999999996</c:v>
                </c:pt>
                <c:pt idx="4">
                  <c:v>0.83333000000000002</c:v>
                </c:pt>
                <c:pt idx="5">
                  <c:v>0.75</c:v>
                </c:pt>
                <c:pt idx="6">
                  <c:v>0.66669999999999996</c:v>
                </c:pt>
                <c:pt idx="7">
                  <c:v>0.5</c:v>
                </c:pt>
              </c:numCache>
            </c:numRef>
          </c:val>
          <c:extLst>
            <c:ext xmlns:c16="http://schemas.microsoft.com/office/drawing/2014/chart" uri="{C3380CC4-5D6E-409C-BE32-E72D297353CC}">
              <c16:uniqueId val="{00000009-C12A-48D5-B0C1-0AD5C8867DC2}"/>
            </c:ext>
          </c:extLst>
        </c:ser>
        <c:dLbls>
          <c:showLegendKey val="0"/>
          <c:showVal val="0"/>
          <c:showCatName val="0"/>
          <c:showSerName val="0"/>
          <c:showPercent val="0"/>
          <c:showBubbleSize val="0"/>
        </c:dLbls>
        <c:gapWidth val="219"/>
        <c:axId val="184211264"/>
        <c:axId val="184210704"/>
      </c:barChart>
      <c:catAx>
        <c:axId val="184209584"/>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4210144"/>
        <c:crosses val="autoZero"/>
        <c:auto val="1"/>
        <c:lblAlgn val="ctr"/>
        <c:lblOffset val="100"/>
        <c:noMultiLvlLbl val="0"/>
      </c:catAx>
      <c:valAx>
        <c:axId val="184210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Exec. Cycle Increase (lower is better)</a:t>
                </a:r>
              </a:p>
            </c:rich>
          </c:tx>
          <c:layout>
            <c:manualLayout>
              <c:xMode val="edge"/>
              <c:yMode val="edge"/>
              <c:x val="3.0555555555555555E-2"/>
              <c:y val="0.2230114464858559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4209584"/>
        <c:crosses val="autoZero"/>
        <c:crossBetween val="between"/>
        <c:majorUnit val="0.1"/>
      </c:valAx>
      <c:valAx>
        <c:axId val="184210704"/>
        <c:scaling>
          <c:orientation val="minMax"/>
          <c:max val="1"/>
        </c:scaling>
        <c:delete val="0"/>
        <c:axPos val="r"/>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Occupancy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4211264"/>
        <c:crosses val="max"/>
        <c:crossBetween val="between"/>
        <c:majorUnit val="0.2"/>
      </c:valAx>
      <c:catAx>
        <c:axId val="184211264"/>
        <c:scaling>
          <c:orientation val="minMax"/>
        </c:scaling>
        <c:delete val="1"/>
        <c:axPos val="b"/>
        <c:numFmt formatCode="General" sourceLinked="1"/>
        <c:majorTickMark val="out"/>
        <c:minorTickMark val="none"/>
        <c:tickLblPos val="nextTo"/>
        <c:crossAx val="184210704"/>
        <c:crosses val="autoZero"/>
        <c:auto val="1"/>
        <c:lblAlgn val="ctr"/>
        <c:lblOffset val="100"/>
        <c:noMultiLvlLbl val="0"/>
      </c:catAx>
      <c:spPr>
        <a:noFill/>
        <a:ln>
          <a:solidFill>
            <a:sysClr val="windowText" lastClr="000000"/>
          </a:solidFill>
        </a:ln>
        <a:effectLst/>
      </c:spPr>
    </c:plotArea>
    <c:legend>
      <c:legendPos val="t"/>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0.13229887872651017"/>
          <c:y val="1.8684603886397609E-2"/>
          <c:w val="0.75087732765994775"/>
          <c:h val="0.13807284739631762"/>
        </c:manualLayout>
      </c:layout>
      <c:overlay val="0"/>
      <c:spPr>
        <a:noFill/>
        <a:ln>
          <a:solidFill>
            <a:sysClr val="windowText" lastClr="000000"/>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Comparative!$D$4</c:f>
              <c:strCache>
                <c:ptCount val="1"/>
                <c:pt idx="0">
                  <c:v>OWF</c:v>
                </c:pt>
              </c:strCache>
            </c:strRef>
          </c:tx>
          <c:spPr>
            <a:solidFill>
              <a:schemeClr val="accent2"/>
            </a:solidFill>
            <a:ln>
              <a:solidFill>
                <a:schemeClr val="tx1"/>
              </a:solidFill>
            </a:ln>
            <a:effectLst/>
          </c:spPr>
          <c:invertIfNegative val="0"/>
          <c:cat>
            <c:strRef>
              <c:f>Comparative!$C$5:$C$12</c:f>
              <c:strCache>
                <c:ptCount val="8"/>
                <c:pt idx="0">
                  <c:v>BFS</c:v>
                </c:pt>
                <c:pt idx="1">
                  <c:v>CUTCP</c:v>
                </c:pt>
                <c:pt idx="2">
                  <c:v>DWT2D</c:v>
                </c:pt>
                <c:pt idx="3">
                  <c:v>HOTSPOT3D</c:v>
                </c:pt>
                <c:pt idx="4">
                  <c:v>MRI-Q</c:v>
                </c:pt>
                <c:pt idx="5">
                  <c:v>ParticleFilter</c:v>
                </c:pt>
                <c:pt idx="6">
                  <c:v>RadixSort</c:v>
                </c:pt>
                <c:pt idx="7">
                  <c:v>SAD</c:v>
                </c:pt>
              </c:strCache>
            </c:strRef>
          </c:cat>
          <c:val>
            <c:numRef>
              <c:f>Comparative!$D$5:$D$12</c:f>
              <c:numCache>
                <c:formatCode>General</c:formatCode>
                <c:ptCount val="8"/>
                <c:pt idx="0">
                  <c:v>0.05</c:v>
                </c:pt>
                <c:pt idx="1">
                  <c:v>0.03</c:v>
                </c:pt>
                <c:pt idx="2">
                  <c:v>0.01</c:v>
                </c:pt>
                <c:pt idx="3">
                  <c:v>0.01</c:v>
                </c:pt>
                <c:pt idx="4">
                  <c:v>2E-3</c:v>
                </c:pt>
                <c:pt idx="5">
                  <c:v>0</c:v>
                </c:pt>
                <c:pt idx="6">
                  <c:v>0.01</c:v>
                </c:pt>
                <c:pt idx="7">
                  <c:v>0.04</c:v>
                </c:pt>
              </c:numCache>
            </c:numRef>
          </c:val>
          <c:extLst>
            <c:ext xmlns:c16="http://schemas.microsoft.com/office/drawing/2014/chart" uri="{C3380CC4-5D6E-409C-BE32-E72D297353CC}">
              <c16:uniqueId val="{00000000-3B23-4CFC-BBB8-53045FAF6B2B}"/>
            </c:ext>
          </c:extLst>
        </c:ser>
        <c:ser>
          <c:idx val="1"/>
          <c:order val="1"/>
          <c:tx>
            <c:strRef>
              <c:f>Comparative!$E$4</c:f>
              <c:strCache>
                <c:ptCount val="1"/>
                <c:pt idx="0">
                  <c:v>RFV</c:v>
                </c:pt>
              </c:strCache>
            </c:strRef>
          </c:tx>
          <c:spPr>
            <a:solidFill>
              <a:schemeClr val="accent4"/>
            </a:solidFill>
            <a:ln>
              <a:solidFill>
                <a:schemeClr val="tx1"/>
              </a:solidFill>
            </a:ln>
            <a:effectLst/>
          </c:spPr>
          <c:invertIfNegative val="0"/>
          <c:cat>
            <c:strRef>
              <c:f>Comparative!$C$5:$C$12</c:f>
              <c:strCache>
                <c:ptCount val="8"/>
                <c:pt idx="0">
                  <c:v>BFS</c:v>
                </c:pt>
                <c:pt idx="1">
                  <c:v>CUTCP</c:v>
                </c:pt>
                <c:pt idx="2">
                  <c:v>DWT2D</c:v>
                </c:pt>
                <c:pt idx="3">
                  <c:v>HOTSPOT3D</c:v>
                </c:pt>
                <c:pt idx="4">
                  <c:v>MRI-Q</c:v>
                </c:pt>
                <c:pt idx="5">
                  <c:v>ParticleFilter</c:v>
                </c:pt>
                <c:pt idx="6">
                  <c:v>RadixSort</c:v>
                </c:pt>
                <c:pt idx="7">
                  <c:v>SAD</c:v>
                </c:pt>
              </c:strCache>
            </c:strRef>
          </c:cat>
          <c:val>
            <c:numRef>
              <c:f>Comparative!$E$5:$E$12</c:f>
              <c:numCache>
                <c:formatCode>General</c:formatCode>
                <c:ptCount val="8"/>
                <c:pt idx="0">
                  <c:v>0.24</c:v>
                </c:pt>
                <c:pt idx="1">
                  <c:v>0.30209999999999998</c:v>
                </c:pt>
                <c:pt idx="2">
                  <c:v>0.09</c:v>
                </c:pt>
                <c:pt idx="3">
                  <c:v>0.17</c:v>
                </c:pt>
                <c:pt idx="4">
                  <c:v>0.22</c:v>
                </c:pt>
                <c:pt idx="5">
                  <c:v>0.08</c:v>
                </c:pt>
                <c:pt idx="6">
                  <c:v>0.17499999999999999</c:v>
                </c:pt>
                <c:pt idx="7">
                  <c:v>0.02</c:v>
                </c:pt>
              </c:numCache>
            </c:numRef>
          </c:val>
          <c:extLst>
            <c:ext xmlns:c16="http://schemas.microsoft.com/office/drawing/2014/chart" uri="{C3380CC4-5D6E-409C-BE32-E72D297353CC}">
              <c16:uniqueId val="{00000001-3B23-4CFC-BBB8-53045FAF6B2B}"/>
            </c:ext>
          </c:extLst>
        </c:ser>
        <c:ser>
          <c:idx val="2"/>
          <c:order val="2"/>
          <c:tx>
            <c:strRef>
              <c:f>Comparative!$F$4</c:f>
              <c:strCache>
                <c:ptCount val="1"/>
                <c:pt idx="0">
                  <c:v>RegMutex</c:v>
                </c:pt>
              </c:strCache>
            </c:strRef>
          </c:tx>
          <c:spPr>
            <a:solidFill>
              <a:schemeClr val="accent6"/>
            </a:solidFill>
            <a:ln>
              <a:solidFill>
                <a:schemeClr val="tx1"/>
              </a:solidFill>
            </a:ln>
            <a:effectLst/>
          </c:spPr>
          <c:invertIfNegative val="0"/>
          <c:cat>
            <c:strRef>
              <c:f>Comparative!$C$5:$C$12</c:f>
              <c:strCache>
                <c:ptCount val="8"/>
                <c:pt idx="0">
                  <c:v>BFS</c:v>
                </c:pt>
                <c:pt idx="1">
                  <c:v>CUTCP</c:v>
                </c:pt>
                <c:pt idx="2">
                  <c:v>DWT2D</c:v>
                </c:pt>
                <c:pt idx="3">
                  <c:v>HOTSPOT3D</c:v>
                </c:pt>
                <c:pt idx="4">
                  <c:v>MRI-Q</c:v>
                </c:pt>
                <c:pt idx="5">
                  <c:v>ParticleFilter</c:v>
                </c:pt>
                <c:pt idx="6">
                  <c:v>RadixSort</c:v>
                </c:pt>
                <c:pt idx="7">
                  <c:v>SAD</c:v>
                </c:pt>
              </c:strCache>
            </c:strRef>
          </c:cat>
          <c:val>
            <c:numRef>
              <c:f>Comparative!$F$5:$F$12</c:f>
              <c:numCache>
                <c:formatCode>General</c:formatCode>
                <c:ptCount val="8"/>
                <c:pt idx="0">
                  <c:v>0.2366</c:v>
                </c:pt>
                <c:pt idx="1">
                  <c:v>0.20930000000000001</c:v>
                </c:pt>
                <c:pt idx="2">
                  <c:v>0.06</c:v>
                </c:pt>
                <c:pt idx="3">
                  <c:v>0.11</c:v>
                </c:pt>
                <c:pt idx="4">
                  <c:v>0.18679999999999999</c:v>
                </c:pt>
                <c:pt idx="5">
                  <c:v>0.03</c:v>
                </c:pt>
                <c:pt idx="6">
                  <c:v>0.14280000000000001</c:v>
                </c:pt>
                <c:pt idx="7">
                  <c:v>0.05</c:v>
                </c:pt>
              </c:numCache>
            </c:numRef>
          </c:val>
          <c:extLst>
            <c:ext xmlns:c16="http://schemas.microsoft.com/office/drawing/2014/chart" uri="{C3380CC4-5D6E-409C-BE32-E72D297353CC}">
              <c16:uniqueId val="{00000002-3B23-4CFC-BBB8-53045FAF6B2B}"/>
            </c:ext>
          </c:extLst>
        </c:ser>
        <c:dLbls>
          <c:showLegendKey val="0"/>
          <c:showVal val="0"/>
          <c:showCatName val="0"/>
          <c:showSerName val="0"/>
          <c:showPercent val="0"/>
          <c:showBubbleSize val="0"/>
        </c:dLbls>
        <c:gapWidth val="219"/>
        <c:overlap val="-27"/>
        <c:axId val="247030688"/>
        <c:axId val="247051904"/>
      </c:barChart>
      <c:catAx>
        <c:axId val="2470306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7051904"/>
        <c:crosses val="autoZero"/>
        <c:auto val="1"/>
        <c:lblAlgn val="ctr"/>
        <c:lblOffset val="100"/>
        <c:noMultiLvlLbl val="0"/>
      </c:catAx>
      <c:valAx>
        <c:axId val="247051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Exec. Cycle Reduction (higher is better)</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47030688"/>
        <c:crosses val="autoZero"/>
        <c:crossBetween val="between"/>
      </c:valAx>
      <c:spPr>
        <a:noFill/>
        <a:ln>
          <a:solidFill>
            <a:schemeClr val="tx1"/>
          </a:solidFill>
        </a:ln>
        <a:effectLst/>
      </c:spPr>
    </c:plotArea>
    <c:legend>
      <c:legendPos val="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04E7D-C82E-47EE-806B-D9AF0F7462D7}" type="datetimeFigureOut">
              <a:rPr lang="en-US" smtClean="0"/>
              <a:t>6/7/2018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8F6B2-759B-4E29-859C-52F4A80BEB8C}" type="slidenum">
              <a:rPr lang="en-US" smtClean="0"/>
              <a:t>‹#›</a:t>
            </a:fld>
            <a:endParaRPr lang="en-US"/>
          </a:p>
        </p:txBody>
      </p:sp>
    </p:spTree>
    <p:extLst>
      <p:ext uri="{BB962C8B-B14F-4D97-AF65-F5344CB8AC3E}">
        <p14:creationId xmlns:p14="http://schemas.microsoft.com/office/powerpoint/2010/main" val="8955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on the right hand said shows the total fraction of registers used. </a:t>
            </a:r>
          </a:p>
        </p:txBody>
      </p:sp>
      <p:sp>
        <p:nvSpPr>
          <p:cNvPr id="4" name="Slide Number Placeholder 3"/>
          <p:cNvSpPr>
            <a:spLocks noGrp="1"/>
          </p:cNvSpPr>
          <p:nvPr>
            <p:ph type="sldNum" sz="quarter" idx="10"/>
          </p:nvPr>
        </p:nvSpPr>
        <p:spPr/>
        <p:txBody>
          <a:bodyPr/>
          <a:lstStyle/>
          <a:p>
            <a:fld id="{2C48F6B2-759B-4E29-859C-52F4A80BEB8C}" type="slidenum">
              <a:rPr lang="en-US" smtClean="0"/>
              <a:t>3</a:t>
            </a:fld>
            <a:endParaRPr lang="en-US"/>
          </a:p>
        </p:txBody>
      </p:sp>
    </p:spTree>
    <p:extLst>
      <p:ext uri="{BB962C8B-B14F-4D97-AF65-F5344CB8AC3E}">
        <p14:creationId xmlns:p14="http://schemas.microsoft.com/office/powerpoint/2010/main" val="79476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8F6B2-759B-4E29-859C-52F4A80BEB8C}" type="slidenum">
              <a:rPr lang="en-US" smtClean="0"/>
              <a:t>7</a:t>
            </a:fld>
            <a:endParaRPr lang="en-US"/>
          </a:p>
        </p:txBody>
      </p:sp>
    </p:spTree>
    <p:extLst>
      <p:ext uri="{BB962C8B-B14F-4D97-AF65-F5344CB8AC3E}">
        <p14:creationId xmlns:p14="http://schemas.microsoft.com/office/powerpoint/2010/main" val="42377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8F6B2-759B-4E29-859C-52F4A80BEB8C}" type="slidenum">
              <a:rPr lang="en-US" smtClean="0"/>
              <a:t>8</a:t>
            </a:fld>
            <a:endParaRPr lang="en-US"/>
          </a:p>
        </p:txBody>
      </p:sp>
    </p:spTree>
    <p:extLst>
      <p:ext uri="{BB962C8B-B14F-4D97-AF65-F5344CB8AC3E}">
        <p14:creationId xmlns:p14="http://schemas.microsoft.com/office/powerpoint/2010/main" val="251923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48F6B2-759B-4E29-859C-52F4A80BEB8C}" type="slidenum">
              <a:rPr lang="en-US" smtClean="0"/>
              <a:t>9</a:t>
            </a:fld>
            <a:endParaRPr lang="en-US"/>
          </a:p>
        </p:txBody>
      </p:sp>
    </p:spTree>
    <p:extLst>
      <p:ext uri="{BB962C8B-B14F-4D97-AF65-F5344CB8AC3E}">
        <p14:creationId xmlns:p14="http://schemas.microsoft.com/office/powerpoint/2010/main" val="46666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8F6B2-759B-4E29-859C-52F4A80BEB8C}" type="slidenum">
              <a:rPr lang="en-US" smtClean="0"/>
              <a:t>13</a:t>
            </a:fld>
            <a:endParaRPr lang="en-US"/>
          </a:p>
        </p:txBody>
      </p:sp>
    </p:spTree>
    <p:extLst>
      <p:ext uri="{BB962C8B-B14F-4D97-AF65-F5344CB8AC3E}">
        <p14:creationId xmlns:p14="http://schemas.microsoft.com/office/powerpoint/2010/main" val="264196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8F6B2-759B-4E29-859C-52F4A80BEB8C}" type="slidenum">
              <a:rPr lang="en-US" smtClean="0"/>
              <a:t>16</a:t>
            </a:fld>
            <a:endParaRPr lang="en-US"/>
          </a:p>
        </p:txBody>
      </p:sp>
    </p:spTree>
    <p:extLst>
      <p:ext uri="{BB962C8B-B14F-4D97-AF65-F5344CB8AC3E}">
        <p14:creationId xmlns:p14="http://schemas.microsoft.com/office/powerpoint/2010/main" val="88893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8F6B2-759B-4E29-859C-52F4A80BEB8C}" type="slidenum">
              <a:rPr lang="en-US" smtClean="0"/>
              <a:t>17</a:t>
            </a:fld>
            <a:endParaRPr lang="en-US"/>
          </a:p>
        </p:txBody>
      </p:sp>
    </p:spTree>
    <p:extLst>
      <p:ext uri="{BB962C8B-B14F-4D97-AF65-F5344CB8AC3E}">
        <p14:creationId xmlns:p14="http://schemas.microsoft.com/office/powerpoint/2010/main" val="392098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FA5F-F81E-4DBF-B660-F598217366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1FE92A-D872-403E-9F21-B2A6CEA75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02D91C-DB97-487F-8251-1203B712C808}"/>
              </a:ext>
            </a:extLst>
          </p:cNvPr>
          <p:cNvSpPr>
            <a:spLocks noGrp="1"/>
          </p:cNvSpPr>
          <p:nvPr>
            <p:ph type="dt" sz="half" idx="10"/>
          </p:nvPr>
        </p:nvSpPr>
        <p:spPr/>
        <p:txBody>
          <a:bodyPr/>
          <a:lstStyle/>
          <a:p>
            <a:fld id="{921431D8-6747-4F05-BC42-A10EA2308D34}" type="datetime1">
              <a:rPr lang="en-US" smtClean="0"/>
              <a:t>6/7/2018</a:t>
            </a:fld>
            <a:endParaRPr lang="en-US"/>
          </a:p>
        </p:txBody>
      </p:sp>
      <p:sp>
        <p:nvSpPr>
          <p:cNvPr id="5" name="Footer Placeholder 4">
            <a:extLst>
              <a:ext uri="{FF2B5EF4-FFF2-40B4-BE49-F238E27FC236}">
                <a16:creationId xmlns:a16="http://schemas.microsoft.com/office/drawing/2014/main" id="{230BC6F0-FD7A-4CEB-8DD2-8F7E3CBD3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6C1D1-31CD-4E26-9735-CC9C0AC8B770}"/>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51068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2785-B6EE-45C4-8372-5CD7265D7C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315A2-16FE-412E-9DD3-478C5F0505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003E-9AAB-4CE5-885C-053223ABABBC}"/>
              </a:ext>
            </a:extLst>
          </p:cNvPr>
          <p:cNvSpPr>
            <a:spLocks noGrp="1"/>
          </p:cNvSpPr>
          <p:nvPr>
            <p:ph type="dt" sz="half" idx="10"/>
          </p:nvPr>
        </p:nvSpPr>
        <p:spPr/>
        <p:txBody>
          <a:bodyPr/>
          <a:lstStyle/>
          <a:p>
            <a:fld id="{37B8120A-9C3A-49B7-A33F-75E6A619C302}" type="datetime1">
              <a:rPr lang="en-US" smtClean="0"/>
              <a:t>6/7/2018</a:t>
            </a:fld>
            <a:endParaRPr lang="en-US"/>
          </a:p>
        </p:txBody>
      </p:sp>
      <p:sp>
        <p:nvSpPr>
          <p:cNvPr id="5" name="Footer Placeholder 4">
            <a:extLst>
              <a:ext uri="{FF2B5EF4-FFF2-40B4-BE49-F238E27FC236}">
                <a16:creationId xmlns:a16="http://schemas.microsoft.com/office/drawing/2014/main" id="{54F47E26-ADF5-4027-A684-DDC336664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5C03E-517E-4E13-97E9-5B73D00C68C8}"/>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10286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82213-B54D-41A9-81CA-2A83891389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628C0-7C64-4BA7-91D6-40A13A50EE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0479F-3995-4D5C-9548-261830A028EA}"/>
              </a:ext>
            </a:extLst>
          </p:cNvPr>
          <p:cNvSpPr>
            <a:spLocks noGrp="1"/>
          </p:cNvSpPr>
          <p:nvPr>
            <p:ph type="dt" sz="half" idx="10"/>
          </p:nvPr>
        </p:nvSpPr>
        <p:spPr/>
        <p:txBody>
          <a:bodyPr/>
          <a:lstStyle/>
          <a:p>
            <a:fld id="{685E312A-7E2E-4C55-9CE1-F47615FD877B}" type="datetime1">
              <a:rPr lang="en-US" smtClean="0"/>
              <a:t>6/7/2018</a:t>
            </a:fld>
            <a:endParaRPr lang="en-US"/>
          </a:p>
        </p:txBody>
      </p:sp>
      <p:sp>
        <p:nvSpPr>
          <p:cNvPr id="5" name="Footer Placeholder 4">
            <a:extLst>
              <a:ext uri="{FF2B5EF4-FFF2-40B4-BE49-F238E27FC236}">
                <a16:creationId xmlns:a16="http://schemas.microsoft.com/office/drawing/2014/main" id="{1508E0D0-4A50-4C84-825D-F72DED479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03159-2E9E-46AC-B23D-B777B0AD559E}"/>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311698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FA5F-F81E-4DBF-B660-F598217366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1FE92A-D872-403E-9F21-B2A6CEA75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02D91C-DB97-487F-8251-1203B712C808}"/>
              </a:ext>
            </a:extLst>
          </p:cNvPr>
          <p:cNvSpPr>
            <a:spLocks noGrp="1"/>
          </p:cNvSpPr>
          <p:nvPr>
            <p:ph type="dt" sz="half" idx="10"/>
          </p:nvPr>
        </p:nvSpPr>
        <p:spPr/>
        <p:txBody>
          <a:bodyPr/>
          <a:lstStyle/>
          <a:p>
            <a:fld id="{BD6D6178-A6E3-4F58-940A-5B51E8163DA7}" type="datetime1">
              <a:rPr lang="en-US" smtClean="0"/>
              <a:t>6/7/2018</a:t>
            </a:fld>
            <a:endParaRPr lang="en-US"/>
          </a:p>
        </p:txBody>
      </p:sp>
      <p:sp>
        <p:nvSpPr>
          <p:cNvPr id="5" name="Footer Placeholder 4">
            <a:extLst>
              <a:ext uri="{FF2B5EF4-FFF2-40B4-BE49-F238E27FC236}">
                <a16:creationId xmlns:a16="http://schemas.microsoft.com/office/drawing/2014/main" id="{230BC6F0-FD7A-4CEB-8DD2-8F7E3CBD3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6C1D1-31CD-4E26-9735-CC9C0AC8B770}"/>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124601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5184-2182-4F4D-BB6B-51D927A57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462A4-87A7-4E3F-AEA3-6F61E9486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ABB7E-E88D-45AA-8187-EE2C6B4F46B5}"/>
              </a:ext>
            </a:extLst>
          </p:cNvPr>
          <p:cNvSpPr>
            <a:spLocks noGrp="1"/>
          </p:cNvSpPr>
          <p:nvPr>
            <p:ph type="dt" sz="half" idx="10"/>
          </p:nvPr>
        </p:nvSpPr>
        <p:spPr/>
        <p:txBody>
          <a:bodyPr/>
          <a:lstStyle/>
          <a:p>
            <a:fld id="{3316AEA2-A6B4-4291-ABF6-9885FAF3C95D}" type="datetime1">
              <a:rPr lang="en-US" smtClean="0"/>
              <a:t>6/7/2018</a:t>
            </a:fld>
            <a:endParaRPr lang="en-US"/>
          </a:p>
        </p:txBody>
      </p:sp>
      <p:sp>
        <p:nvSpPr>
          <p:cNvPr id="5" name="Footer Placeholder 4">
            <a:extLst>
              <a:ext uri="{FF2B5EF4-FFF2-40B4-BE49-F238E27FC236}">
                <a16:creationId xmlns:a16="http://schemas.microsoft.com/office/drawing/2014/main" id="{D2B93588-9563-487E-B777-1801047A3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1C271-5B7A-434F-91A9-C4882C536239}"/>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283667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8FAE-58B2-4FC7-9DA1-3F6A034878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1281B3-1E4C-43D8-9FC4-956AE45B7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A97FA8-1A14-403C-89D0-2BF68D221C0B}"/>
              </a:ext>
            </a:extLst>
          </p:cNvPr>
          <p:cNvSpPr>
            <a:spLocks noGrp="1"/>
          </p:cNvSpPr>
          <p:nvPr>
            <p:ph type="dt" sz="half" idx="10"/>
          </p:nvPr>
        </p:nvSpPr>
        <p:spPr/>
        <p:txBody>
          <a:bodyPr/>
          <a:lstStyle/>
          <a:p>
            <a:fld id="{ED1A3B94-A5B2-4278-8213-B5AE71E62F1F}" type="datetime1">
              <a:rPr lang="en-US" smtClean="0"/>
              <a:t>6/7/2018</a:t>
            </a:fld>
            <a:endParaRPr lang="en-US"/>
          </a:p>
        </p:txBody>
      </p:sp>
      <p:sp>
        <p:nvSpPr>
          <p:cNvPr id="5" name="Footer Placeholder 4">
            <a:extLst>
              <a:ext uri="{FF2B5EF4-FFF2-40B4-BE49-F238E27FC236}">
                <a16:creationId xmlns:a16="http://schemas.microsoft.com/office/drawing/2014/main" id="{D48FE17C-29B8-4BB4-9DC2-48FFD69EC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423D8-597C-41C0-B942-5DADC8F671C6}"/>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173405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5BA-75A0-4A5B-B805-03663C3B0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08A6F-3D62-4B80-A2BF-5E6F3E29DA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0951E8-23B8-4316-90E2-2F4A7A7A9A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652C7-0F4B-4F2A-824C-9D36589765CC}"/>
              </a:ext>
            </a:extLst>
          </p:cNvPr>
          <p:cNvSpPr>
            <a:spLocks noGrp="1"/>
          </p:cNvSpPr>
          <p:nvPr>
            <p:ph type="dt" sz="half" idx="10"/>
          </p:nvPr>
        </p:nvSpPr>
        <p:spPr/>
        <p:txBody>
          <a:bodyPr/>
          <a:lstStyle/>
          <a:p>
            <a:fld id="{65F5082A-CD68-4BB0-8A6B-B36BBAF70625}" type="datetime1">
              <a:rPr lang="en-US" smtClean="0"/>
              <a:t>6/7/2018</a:t>
            </a:fld>
            <a:endParaRPr lang="en-US"/>
          </a:p>
        </p:txBody>
      </p:sp>
      <p:sp>
        <p:nvSpPr>
          <p:cNvPr id="6" name="Footer Placeholder 5">
            <a:extLst>
              <a:ext uri="{FF2B5EF4-FFF2-40B4-BE49-F238E27FC236}">
                <a16:creationId xmlns:a16="http://schemas.microsoft.com/office/drawing/2014/main" id="{F975CBAE-5C07-4292-AA62-90CBB3D91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61BF6-8BDC-4FFC-9B07-F5F32AE66310}"/>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214098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3E88-D1F8-4A7A-8D56-6704E4E339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5477E5-5BD2-4F86-B5D1-C36AA438A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70EDD-1578-4399-BFFF-69B7BA70D2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6CA65F-68AD-47F0-92BD-B6E709DA1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28147B-8888-47D9-83C9-CB70BBBC80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E4BCA-3B1C-4E92-9554-90652DE2DA51}"/>
              </a:ext>
            </a:extLst>
          </p:cNvPr>
          <p:cNvSpPr>
            <a:spLocks noGrp="1"/>
          </p:cNvSpPr>
          <p:nvPr>
            <p:ph type="dt" sz="half" idx="10"/>
          </p:nvPr>
        </p:nvSpPr>
        <p:spPr/>
        <p:txBody>
          <a:bodyPr/>
          <a:lstStyle/>
          <a:p>
            <a:fld id="{48C81AD8-B236-44BD-99F3-46C889F1F346}" type="datetime1">
              <a:rPr lang="en-US" smtClean="0"/>
              <a:t>6/7/2018</a:t>
            </a:fld>
            <a:endParaRPr lang="en-US"/>
          </a:p>
        </p:txBody>
      </p:sp>
      <p:sp>
        <p:nvSpPr>
          <p:cNvPr id="8" name="Footer Placeholder 7">
            <a:extLst>
              <a:ext uri="{FF2B5EF4-FFF2-40B4-BE49-F238E27FC236}">
                <a16:creationId xmlns:a16="http://schemas.microsoft.com/office/drawing/2014/main" id="{804B6A92-F424-43AA-BA4E-7AF37E249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945D8A-B9F2-4CEA-9719-B4154C701402}"/>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516647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193C-E309-4E03-9859-C36CB9C0E3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52C2A-814D-48B0-867B-EFC211E4B5A6}"/>
              </a:ext>
            </a:extLst>
          </p:cNvPr>
          <p:cNvSpPr>
            <a:spLocks noGrp="1"/>
          </p:cNvSpPr>
          <p:nvPr>
            <p:ph type="dt" sz="half" idx="10"/>
          </p:nvPr>
        </p:nvSpPr>
        <p:spPr/>
        <p:txBody>
          <a:bodyPr/>
          <a:lstStyle/>
          <a:p>
            <a:fld id="{F349356B-6C30-404F-ADCE-33AC7F68B1D2}" type="datetime1">
              <a:rPr lang="en-US" smtClean="0"/>
              <a:t>6/7/2018</a:t>
            </a:fld>
            <a:endParaRPr lang="en-US"/>
          </a:p>
        </p:txBody>
      </p:sp>
      <p:sp>
        <p:nvSpPr>
          <p:cNvPr id="4" name="Footer Placeholder 3">
            <a:extLst>
              <a:ext uri="{FF2B5EF4-FFF2-40B4-BE49-F238E27FC236}">
                <a16:creationId xmlns:a16="http://schemas.microsoft.com/office/drawing/2014/main" id="{06F4D46B-F36E-4429-AC81-A3D90FE138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CAF8BA-007D-4970-A04E-28C77231BC2D}"/>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292454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20F1C-19E3-409A-ACBF-72C549E83DE6}"/>
              </a:ext>
            </a:extLst>
          </p:cNvPr>
          <p:cNvSpPr>
            <a:spLocks noGrp="1"/>
          </p:cNvSpPr>
          <p:nvPr>
            <p:ph type="dt" sz="half" idx="10"/>
          </p:nvPr>
        </p:nvSpPr>
        <p:spPr/>
        <p:txBody>
          <a:bodyPr/>
          <a:lstStyle/>
          <a:p>
            <a:fld id="{54A24D27-E802-47F1-BB7B-B78117B464D9}" type="datetime1">
              <a:rPr lang="en-US" smtClean="0"/>
              <a:t>6/7/2018</a:t>
            </a:fld>
            <a:endParaRPr lang="en-US"/>
          </a:p>
        </p:txBody>
      </p:sp>
      <p:sp>
        <p:nvSpPr>
          <p:cNvPr id="3" name="Footer Placeholder 2">
            <a:extLst>
              <a:ext uri="{FF2B5EF4-FFF2-40B4-BE49-F238E27FC236}">
                <a16:creationId xmlns:a16="http://schemas.microsoft.com/office/drawing/2014/main" id="{820B7381-CB31-4DF1-A461-BC16C17012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27992D-475A-4665-9053-CB031AD0C170}"/>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3669575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6FE8-1B7A-4020-8847-5C7853076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977D38-4371-4B74-AABD-5C7E11008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47C7A-FD2E-4530-A336-8EF38AC56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AE8A0A-E382-428D-B206-8859E1A0A74D}"/>
              </a:ext>
            </a:extLst>
          </p:cNvPr>
          <p:cNvSpPr>
            <a:spLocks noGrp="1"/>
          </p:cNvSpPr>
          <p:nvPr>
            <p:ph type="dt" sz="half" idx="10"/>
          </p:nvPr>
        </p:nvSpPr>
        <p:spPr/>
        <p:txBody>
          <a:bodyPr/>
          <a:lstStyle/>
          <a:p>
            <a:fld id="{DC6BA0FF-E302-4799-9531-A935F561C0AB}" type="datetime1">
              <a:rPr lang="en-US" smtClean="0"/>
              <a:t>6/7/2018</a:t>
            </a:fld>
            <a:endParaRPr lang="en-US"/>
          </a:p>
        </p:txBody>
      </p:sp>
      <p:sp>
        <p:nvSpPr>
          <p:cNvPr id="6" name="Footer Placeholder 5">
            <a:extLst>
              <a:ext uri="{FF2B5EF4-FFF2-40B4-BE49-F238E27FC236}">
                <a16:creationId xmlns:a16="http://schemas.microsoft.com/office/drawing/2014/main" id="{2F5F655D-7E4E-4532-A5E4-DF12467F0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495FD-55BF-453E-AE12-F0682D6EF236}"/>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133646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5184-2182-4F4D-BB6B-51D927A57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462A4-87A7-4E3F-AEA3-6F61E9486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ABB7E-E88D-45AA-8187-EE2C6B4F46B5}"/>
              </a:ext>
            </a:extLst>
          </p:cNvPr>
          <p:cNvSpPr>
            <a:spLocks noGrp="1"/>
          </p:cNvSpPr>
          <p:nvPr>
            <p:ph type="dt" sz="half" idx="10"/>
          </p:nvPr>
        </p:nvSpPr>
        <p:spPr/>
        <p:txBody>
          <a:bodyPr/>
          <a:lstStyle/>
          <a:p>
            <a:fld id="{7F667914-5C14-40D6-B7FF-27C3435B01E6}" type="datetime1">
              <a:rPr lang="en-US" smtClean="0"/>
              <a:t>6/7/2018</a:t>
            </a:fld>
            <a:endParaRPr lang="en-US"/>
          </a:p>
        </p:txBody>
      </p:sp>
      <p:sp>
        <p:nvSpPr>
          <p:cNvPr id="5" name="Footer Placeholder 4">
            <a:extLst>
              <a:ext uri="{FF2B5EF4-FFF2-40B4-BE49-F238E27FC236}">
                <a16:creationId xmlns:a16="http://schemas.microsoft.com/office/drawing/2014/main" id="{D2B93588-9563-487E-B777-1801047A3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1C271-5B7A-434F-91A9-C4882C536239}"/>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533723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3F43-9E15-4E81-AC85-4C8668C08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B61856-7F67-48E5-8C15-38845088B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49AA4C-04C7-45C5-9417-248C21AB5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C356EB-D656-4B41-AA88-0558C5904546}"/>
              </a:ext>
            </a:extLst>
          </p:cNvPr>
          <p:cNvSpPr>
            <a:spLocks noGrp="1"/>
          </p:cNvSpPr>
          <p:nvPr>
            <p:ph type="dt" sz="half" idx="10"/>
          </p:nvPr>
        </p:nvSpPr>
        <p:spPr/>
        <p:txBody>
          <a:bodyPr/>
          <a:lstStyle/>
          <a:p>
            <a:fld id="{803F4D18-6D81-46DD-B400-4B7468E83F33}" type="datetime1">
              <a:rPr lang="en-US" smtClean="0"/>
              <a:t>6/7/2018</a:t>
            </a:fld>
            <a:endParaRPr lang="en-US"/>
          </a:p>
        </p:txBody>
      </p:sp>
      <p:sp>
        <p:nvSpPr>
          <p:cNvPr id="6" name="Footer Placeholder 5">
            <a:extLst>
              <a:ext uri="{FF2B5EF4-FFF2-40B4-BE49-F238E27FC236}">
                <a16:creationId xmlns:a16="http://schemas.microsoft.com/office/drawing/2014/main" id="{DD26B97C-D43D-4177-97D0-07E6572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5CCE9-6846-4D56-8D92-10D4B69C5377}"/>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1324627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2785-B6EE-45C4-8372-5CD7265D7C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315A2-16FE-412E-9DD3-478C5F0505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003E-9AAB-4CE5-885C-053223ABABBC}"/>
              </a:ext>
            </a:extLst>
          </p:cNvPr>
          <p:cNvSpPr>
            <a:spLocks noGrp="1"/>
          </p:cNvSpPr>
          <p:nvPr>
            <p:ph type="dt" sz="half" idx="10"/>
          </p:nvPr>
        </p:nvSpPr>
        <p:spPr/>
        <p:txBody>
          <a:bodyPr/>
          <a:lstStyle/>
          <a:p>
            <a:fld id="{A017A3C6-CE1F-487D-AEED-26BEE9CF4CE1}" type="datetime1">
              <a:rPr lang="en-US" smtClean="0"/>
              <a:t>6/7/2018</a:t>
            </a:fld>
            <a:endParaRPr lang="en-US"/>
          </a:p>
        </p:txBody>
      </p:sp>
      <p:sp>
        <p:nvSpPr>
          <p:cNvPr id="5" name="Footer Placeholder 4">
            <a:extLst>
              <a:ext uri="{FF2B5EF4-FFF2-40B4-BE49-F238E27FC236}">
                <a16:creationId xmlns:a16="http://schemas.microsoft.com/office/drawing/2014/main" id="{54F47E26-ADF5-4027-A684-DDC336664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5C03E-517E-4E13-97E9-5B73D00C68C8}"/>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22855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82213-B54D-41A9-81CA-2A83891389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628C0-7C64-4BA7-91D6-40A13A50EE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0479F-3995-4D5C-9548-261830A028EA}"/>
              </a:ext>
            </a:extLst>
          </p:cNvPr>
          <p:cNvSpPr>
            <a:spLocks noGrp="1"/>
          </p:cNvSpPr>
          <p:nvPr>
            <p:ph type="dt" sz="half" idx="10"/>
          </p:nvPr>
        </p:nvSpPr>
        <p:spPr/>
        <p:txBody>
          <a:bodyPr/>
          <a:lstStyle/>
          <a:p>
            <a:fld id="{AFAD97E7-C093-4E35-8D85-621E62891E99}" type="datetime1">
              <a:rPr lang="en-US" smtClean="0"/>
              <a:t>6/7/2018</a:t>
            </a:fld>
            <a:endParaRPr lang="en-US"/>
          </a:p>
        </p:txBody>
      </p:sp>
      <p:sp>
        <p:nvSpPr>
          <p:cNvPr id="5" name="Footer Placeholder 4">
            <a:extLst>
              <a:ext uri="{FF2B5EF4-FFF2-40B4-BE49-F238E27FC236}">
                <a16:creationId xmlns:a16="http://schemas.microsoft.com/office/drawing/2014/main" id="{1508E0D0-4A50-4C84-825D-F72DED479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03159-2E9E-46AC-B23D-B777B0AD559E}"/>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322946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8FAE-58B2-4FC7-9DA1-3F6A034878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1281B3-1E4C-43D8-9FC4-956AE45B7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A97FA8-1A14-403C-89D0-2BF68D221C0B}"/>
              </a:ext>
            </a:extLst>
          </p:cNvPr>
          <p:cNvSpPr>
            <a:spLocks noGrp="1"/>
          </p:cNvSpPr>
          <p:nvPr>
            <p:ph type="dt" sz="half" idx="10"/>
          </p:nvPr>
        </p:nvSpPr>
        <p:spPr/>
        <p:txBody>
          <a:bodyPr/>
          <a:lstStyle/>
          <a:p>
            <a:fld id="{0BD0A096-9727-4DDD-840E-8BF1760FC73E}" type="datetime1">
              <a:rPr lang="en-US" smtClean="0"/>
              <a:t>6/7/2018</a:t>
            </a:fld>
            <a:endParaRPr lang="en-US"/>
          </a:p>
        </p:txBody>
      </p:sp>
      <p:sp>
        <p:nvSpPr>
          <p:cNvPr id="5" name="Footer Placeholder 4">
            <a:extLst>
              <a:ext uri="{FF2B5EF4-FFF2-40B4-BE49-F238E27FC236}">
                <a16:creationId xmlns:a16="http://schemas.microsoft.com/office/drawing/2014/main" id="{D48FE17C-29B8-4BB4-9DC2-48FFD69EC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423D8-597C-41C0-B942-5DADC8F671C6}"/>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275713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35BA-75A0-4A5B-B805-03663C3B0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08A6F-3D62-4B80-A2BF-5E6F3E29DA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0951E8-23B8-4316-90E2-2F4A7A7A9A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652C7-0F4B-4F2A-824C-9D36589765CC}"/>
              </a:ext>
            </a:extLst>
          </p:cNvPr>
          <p:cNvSpPr>
            <a:spLocks noGrp="1"/>
          </p:cNvSpPr>
          <p:nvPr>
            <p:ph type="dt" sz="half" idx="10"/>
          </p:nvPr>
        </p:nvSpPr>
        <p:spPr/>
        <p:txBody>
          <a:bodyPr/>
          <a:lstStyle/>
          <a:p>
            <a:fld id="{865F68C6-27FD-4780-93DE-9912A1E2F0DB}" type="datetime1">
              <a:rPr lang="en-US" smtClean="0"/>
              <a:t>6/7/2018</a:t>
            </a:fld>
            <a:endParaRPr lang="en-US"/>
          </a:p>
        </p:txBody>
      </p:sp>
      <p:sp>
        <p:nvSpPr>
          <p:cNvPr id="6" name="Footer Placeholder 5">
            <a:extLst>
              <a:ext uri="{FF2B5EF4-FFF2-40B4-BE49-F238E27FC236}">
                <a16:creationId xmlns:a16="http://schemas.microsoft.com/office/drawing/2014/main" id="{F975CBAE-5C07-4292-AA62-90CBB3D91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61BF6-8BDC-4FFC-9B07-F5F32AE66310}"/>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392887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3E88-D1F8-4A7A-8D56-6704E4E339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5477E5-5BD2-4F86-B5D1-C36AA438A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70EDD-1578-4399-BFFF-69B7BA70D2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6CA65F-68AD-47F0-92BD-B6E709DA1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28147B-8888-47D9-83C9-CB70BBBC80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E4BCA-3B1C-4E92-9554-90652DE2DA51}"/>
              </a:ext>
            </a:extLst>
          </p:cNvPr>
          <p:cNvSpPr>
            <a:spLocks noGrp="1"/>
          </p:cNvSpPr>
          <p:nvPr>
            <p:ph type="dt" sz="half" idx="10"/>
          </p:nvPr>
        </p:nvSpPr>
        <p:spPr/>
        <p:txBody>
          <a:bodyPr/>
          <a:lstStyle/>
          <a:p>
            <a:fld id="{E07B5F27-7555-4623-8022-C14BE35F5CAB}" type="datetime1">
              <a:rPr lang="en-US" smtClean="0"/>
              <a:t>6/7/2018</a:t>
            </a:fld>
            <a:endParaRPr lang="en-US"/>
          </a:p>
        </p:txBody>
      </p:sp>
      <p:sp>
        <p:nvSpPr>
          <p:cNvPr id="8" name="Footer Placeholder 7">
            <a:extLst>
              <a:ext uri="{FF2B5EF4-FFF2-40B4-BE49-F238E27FC236}">
                <a16:creationId xmlns:a16="http://schemas.microsoft.com/office/drawing/2014/main" id="{804B6A92-F424-43AA-BA4E-7AF37E249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945D8A-B9F2-4CEA-9719-B4154C701402}"/>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412463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193C-E309-4E03-9859-C36CB9C0E3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52C2A-814D-48B0-867B-EFC211E4B5A6}"/>
              </a:ext>
            </a:extLst>
          </p:cNvPr>
          <p:cNvSpPr>
            <a:spLocks noGrp="1"/>
          </p:cNvSpPr>
          <p:nvPr>
            <p:ph type="dt" sz="half" idx="10"/>
          </p:nvPr>
        </p:nvSpPr>
        <p:spPr/>
        <p:txBody>
          <a:bodyPr/>
          <a:lstStyle/>
          <a:p>
            <a:fld id="{6E7F58B1-7AC8-41AA-AAA4-DB5E1F6981FB}" type="datetime1">
              <a:rPr lang="en-US" smtClean="0"/>
              <a:t>6/7/2018</a:t>
            </a:fld>
            <a:endParaRPr lang="en-US"/>
          </a:p>
        </p:txBody>
      </p:sp>
      <p:sp>
        <p:nvSpPr>
          <p:cNvPr id="4" name="Footer Placeholder 3">
            <a:extLst>
              <a:ext uri="{FF2B5EF4-FFF2-40B4-BE49-F238E27FC236}">
                <a16:creationId xmlns:a16="http://schemas.microsoft.com/office/drawing/2014/main" id="{06F4D46B-F36E-4429-AC81-A3D90FE138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CAF8BA-007D-4970-A04E-28C77231BC2D}"/>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389056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20F1C-19E3-409A-ACBF-72C549E83DE6}"/>
              </a:ext>
            </a:extLst>
          </p:cNvPr>
          <p:cNvSpPr>
            <a:spLocks noGrp="1"/>
          </p:cNvSpPr>
          <p:nvPr>
            <p:ph type="dt" sz="half" idx="10"/>
          </p:nvPr>
        </p:nvSpPr>
        <p:spPr/>
        <p:txBody>
          <a:bodyPr/>
          <a:lstStyle/>
          <a:p>
            <a:fld id="{3EEECC08-6D22-494D-A463-60A509A5EDB6}" type="datetime1">
              <a:rPr lang="en-US" smtClean="0"/>
              <a:t>6/7/2018</a:t>
            </a:fld>
            <a:endParaRPr lang="en-US"/>
          </a:p>
        </p:txBody>
      </p:sp>
      <p:sp>
        <p:nvSpPr>
          <p:cNvPr id="3" name="Footer Placeholder 2">
            <a:extLst>
              <a:ext uri="{FF2B5EF4-FFF2-40B4-BE49-F238E27FC236}">
                <a16:creationId xmlns:a16="http://schemas.microsoft.com/office/drawing/2014/main" id="{820B7381-CB31-4DF1-A461-BC16C17012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27992D-475A-4665-9053-CB031AD0C170}"/>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318418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6FE8-1B7A-4020-8847-5C7853076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977D38-4371-4B74-AABD-5C7E11008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47C7A-FD2E-4530-A336-8EF38AC56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AE8A0A-E382-428D-B206-8859E1A0A74D}"/>
              </a:ext>
            </a:extLst>
          </p:cNvPr>
          <p:cNvSpPr>
            <a:spLocks noGrp="1"/>
          </p:cNvSpPr>
          <p:nvPr>
            <p:ph type="dt" sz="half" idx="10"/>
          </p:nvPr>
        </p:nvSpPr>
        <p:spPr/>
        <p:txBody>
          <a:bodyPr/>
          <a:lstStyle/>
          <a:p>
            <a:fld id="{5A88150A-1EFD-4F17-9DC8-FC9EB51E9A49}" type="datetime1">
              <a:rPr lang="en-US" smtClean="0"/>
              <a:t>6/7/2018</a:t>
            </a:fld>
            <a:endParaRPr lang="en-US"/>
          </a:p>
        </p:txBody>
      </p:sp>
      <p:sp>
        <p:nvSpPr>
          <p:cNvPr id="6" name="Footer Placeholder 5">
            <a:extLst>
              <a:ext uri="{FF2B5EF4-FFF2-40B4-BE49-F238E27FC236}">
                <a16:creationId xmlns:a16="http://schemas.microsoft.com/office/drawing/2014/main" id="{2F5F655D-7E4E-4532-A5E4-DF12467F0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495FD-55BF-453E-AE12-F0682D6EF236}"/>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41496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3F43-9E15-4E81-AC85-4C8668C08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B61856-7F67-48E5-8C15-38845088B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49AA4C-04C7-45C5-9417-248C21AB5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C356EB-D656-4B41-AA88-0558C5904546}"/>
              </a:ext>
            </a:extLst>
          </p:cNvPr>
          <p:cNvSpPr>
            <a:spLocks noGrp="1"/>
          </p:cNvSpPr>
          <p:nvPr>
            <p:ph type="dt" sz="half" idx="10"/>
          </p:nvPr>
        </p:nvSpPr>
        <p:spPr/>
        <p:txBody>
          <a:bodyPr/>
          <a:lstStyle/>
          <a:p>
            <a:fld id="{8869C818-CDCF-41D7-B6BA-428C1773447D}" type="datetime1">
              <a:rPr lang="en-US" smtClean="0"/>
              <a:t>6/7/2018</a:t>
            </a:fld>
            <a:endParaRPr lang="en-US"/>
          </a:p>
        </p:txBody>
      </p:sp>
      <p:sp>
        <p:nvSpPr>
          <p:cNvPr id="6" name="Footer Placeholder 5">
            <a:extLst>
              <a:ext uri="{FF2B5EF4-FFF2-40B4-BE49-F238E27FC236}">
                <a16:creationId xmlns:a16="http://schemas.microsoft.com/office/drawing/2014/main" id="{DD26B97C-D43D-4177-97D0-07E6572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5CCE9-6846-4D56-8D92-10D4B69C5377}"/>
              </a:ext>
            </a:extLst>
          </p:cNvPr>
          <p:cNvSpPr>
            <a:spLocks noGrp="1"/>
          </p:cNvSpPr>
          <p:nvPr>
            <p:ph type="sldNum" sz="quarter" idx="12"/>
          </p:nvPr>
        </p:nvSpPr>
        <p:spPr/>
        <p:txBody>
          <a:bodyPr/>
          <a:lstStyle/>
          <a:p>
            <a:fld id="{2014EE8E-AE06-4085-B58B-05AC59AB1BA9}" type="slidenum">
              <a:rPr lang="en-US" smtClean="0"/>
              <a:t>‹#›</a:t>
            </a:fld>
            <a:endParaRPr lang="en-US"/>
          </a:p>
        </p:txBody>
      </p:sp>
    </p:spTree>
    <p:extLst>
      <p:ext uri="{BB962C8B-B14F-4D97-AF65-F5344CB8AC3E}">
        <p14:creationId xmlns:p14="http://schemas.microsoft.com/office/powerpoint/2010/main" val="269726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75A44-FE8D-48D5-B00F-9721FB34E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7E5EA-3A51-44E3-8D2F-CFD68468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93266-96BE-4A36-9817-C3745CA68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ACDA1-31EF-4676-A53A-C56FCA44B085}" type="datetime1">
              <a:rPr lang="en-US" smtClean="0"/>
              <a:t>6/7/2018</a:t>
            </a:fld>
            <a:endParaRPr lang="en-US"/>
          </a:p>
        </p:txBody>
      </p:sp>
      <p:sp>
        <p:nvSpPr>
          <p:cNvPr id="5" name="Footer Placeholder 4">
            <a:extLst>
              <a:ext uri="{FF2B5EF4-FFF2-40B4-BE49-F238E27FC236}">
                <a16:creationId xmlns:a16="http://schemas.microsoft.com/office/drawing/2014/main" id="{66888BD9-7BCA-4A01-884C-2FB97CCF2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F2987B-C449-4A6C-B420-2704C466C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4EE8E-AE06-4085-B58B-05AC59AB1BA9}" type="slidenum">
              <a:rPr lang="en-US" smtClean="0"/>
              <a:t>‹#›</a:t>
            </a:fld>
            <a:endParaRPr lang="en-US"/>
          </a:p>
        </p:txBody>
      </p:sp>
    </p:spTree>
    <p:extLst>
      <p:ext uri="{BB962C8B-B14F-4D97-AF65-F5344CB8AC3E}">
        <p14:creationId xmlns:p14="http://schemas.microsoft.com/office/powerpoint/2010/main" val="35686987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75A44-FE8D-48D5-B00F-9721FB34E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7E5EA-3A51-44E3-8D2F-CFD68468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93266-96BE-4A36-9817-C3745CA68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01650-A23C-4131-8CCA-F1147E36AC24}" type="datetime1">
              <a:rPr lang="en-US" smtClean="0"/>
              <a:t>6/7/2018</a:t>
            </a:fld>
            <a:endParaRPr lang="en-US"/>
          </a:p>
        </p:txBody>
      </p:sp>
      <p:sp>
        <p:nvSpPr>
          <p:cNvPr id="5" name="Footer Placeholder 4">
            <a:extLst>
              <a:ext uri="{FF2B5EF4-FFF2-40B4-BE49-F238E27FC236}">
                <a16:creationId xmlns:a16="http://schemas.microsoft.com/office/drawing/2014/main" id="{66888BD9-7BCA-4A01-884C-2FB97CCF2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F2987B-C449-4A6C-B420-2704C466C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4EE8E-AE06-4085-B58B-05AC59AB1BA9}" type="slidenum">
              <a:rPr lang="en-US" smtClean="0"/>
              <a:t>‹#›</a:t>
            </a:fld>
            <a:endParaRPr lang="en-US"/>
          </a:p>
        </p:txBody>
      </p:sp>
    </p:spTree>
    <p:extLst>
      <p:ext uri="{BB962C8B-B14F-4D97-AF65-F5344CB8AC3E}">
        <p14:creationId xmlns:p14="http://schemas.microsoft.com/office/powerpoint/2010/main" val="15741234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cs.nvidia.com/cuda/cuda-binary-utilities/index.html#nvdisas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2789-ECA2-4AA3-8CA5-7FA808428C23}"/>
              </a:ext>
            </a:extLst>
          </p:cNvPr>
          <p:cNvSpPr>
            <a:spLocks noGrp="1"/>
          </p:cNvSpPr>
          <p:nvPr>
            <p:ph type="ctrTitle"/>
          </p:nvPr>
        </p:nvSpPr>
        <p:spPr>
          <a:xfrm>
            <a:off x="405413" y="536529"/>
            <a:ext cx="11381173" cy="1655762"/>
          </a:xfrm>
        </p:spPr>
        <p:txBody>
          <a:bodyPr>
            <a:normAutofit fontScale="90000"/>
          </a:bodyPr>
          <a:lstStyle/>
          <a:p>
            <a:r>
              <a:rPr lang="en-US" dirty="0" err="1"/>
              <a:t>RegMutex</a:t>
            </a:r>
            <a:r>
              <a:rPr lang="en-US" dirty="0"/>
              <a:t>: </a:t>
            </a:r>
            <a:br>
              <a:rPr lang="en-US" dirty="0"/>
            </a:br>
            <a:r>
              <a:rPr lang="en-US" dirty="0"/>
              <a:t>Inter-Warp GPU Register Time-Sharing</a:t>
            </a:r>
          </a:p>
        </p:txBody>
      </p:sp>
      <p:sp>
        <p:nvSpPr>
          <p:cNvPr id="3" name="Subtitle 2">
            <a:extLst>
              <a:ext uri="{FF2B5EF4-FFF2-40B4-BE49-F238E27FC236}">
                <a16:creationId xmlns:a16="http://schemas.microsoft.com/office/drawing/2014/main" id="{BC4FC3AD-7A44-4BB3-8A35-819309F39D2B}"/>
              </a:ext>
            </a:extLst>
          </p:cNvPr>
          <p:cNvSpPr>
            <a:spLocks noGrp="1"/>
          </p:cNvSpPr>
          <p:nvPr>
            <p:ph type="subTitle" idx="1"/>
          </p:nvPr>
        </p:nvSpPr>
        <p:spPr>
          <a:xfrm>
            <a:off x="979055" y="2852537"/>
            <a:ext cx="10418618" cy="1655762"/>
          </a:xfrm>
        </p:spPr>
        <p:txBody>
          <a:bodyPr>
            <a:normAutofit lnSpcReduction="10000"/>
          </a:bodyPr>
          <a:lstStyle/>
          <a:p>
            <a:r>
              <a:rPr lang="en-US" dirty="0"/>
              <a:t>Farzad </a:t>
            </a:r>
            <a:r>
              <a:rPr lang="en-US"/>
              <a:t>Khorasani*</a:t>
            </a:r>
            <a:r>
              <a:rPr lang="en-US" b="1"/>
              <a:t>       </a:t>
            </a:r>
            <a:r>
              <a:rPr lang="en-US"/>
              <a:t>Hodjat </a:t>
            </a:r>
            <a:r>
              <a:rPr lang="en-US" err="1"/>
              <a:t>Asghari</a:t>
            </a:r>
            <a:r>
              <a:rPr lang="en-US"/>
              <a:t> Esfeden       Amin Farmahini-Farahani</a:t>
            </a:r>
          </a:p>
          <a:p>
            <a:r>
              <a:rPr lang="en-US"/>
              <a:t>Nuwan Jayasena       Vivek </a:t>
            </a:r>
            <a:r>
              <a:rPr lang="en-US" dirty="0"/>
              <a:t>Sarkar</a:t>
            </a:r>
          </a:p>
          <a:p>
            <a:endParaRPr lang="en-US" dirty="0"/>
          </a:p>
          <a:p>
            <a:r>
              <a:rPr lang="en-US" sz="2000" i="1" dirty="0"/>
              <a:t>*farkhor@gatech.edu </a:t>
            </a:r>
          </a:p>
        </p:txBody>
      </p:sp>
      <p:grpSp>
        <p:nvGrpSpPr>
          <p:cNvPr id="16" name="Group 15">
            <a:extLst>
              <a:ext uri="{FF2B5EF4-FFF2-40B4-BE49-F238E27FC236}">
                <a16:creationId xmlns:a16="http://schemas.microsoft.com/office/drawing/2014/main" id="{5891B421-C777-45FF-A481-85073DCC15A3}"/>
              </a:ext>
            </a:extLst>
          </p:cNvPr>
          <p:cNvGrpSpPr/>
          <p:nvPr/>
        </p:nvGrpSpPr>
        <p:grpSpPr>
          <a:xfrm>
            <a:off x="3066807" y="6392481"/>
            <a:ext cx="6058383" cy="390562"/>
            <a:chOff x="2961331" y="6389292"/>
            <a:chExt cx="6058383" cy="390562"/>
          </a:xfrm>
        </p:grpSpPr>
        <p:sp>
          <p:nvSpPr>
            <p:cNvPr id="15" name="TextBox 14">
              <a:extLst>
                <a:ext uri="{FF2B5EF4-FFF2-40B4-BE49-F238E27FC236}">
                  <a16:creationId xmlns:a16="http://schemas.microsoft.com/office/drawing/2014/main" id="{36AB1D41-72AC-4127-BEC4-01DAF8872505}"/>
                </a:ext>
              </a:extLst>
            </p:cNvPr>
            <p:cNvSpPr txBox="1"/>
            <p:nvPr/>
          </p:nvSpPr>
          <p:spPr>
            <a:xfrm>
              <a:off x="3545316" y="6430684"/>
              <a:ext cx="5474398" cy="307777"/>
            </a:xfrm>
            <a:prstGeom prst="rect">
              <a:avLst/>
            </a:prstGeom>
            <a:noFill/>
          </p:spPr>
          <p:txBody>
            <a:bodyPr wrap="square" rtlCol="0">
              <a:spAutoFit/>
            </a:bodyPr>
            <a:lstStyle/>
            <a:p>
              <a:r>
                <a:rPr lang="en-US" sz="1400" dirty="0"/>
                <a:t>The 45</a:t>
              </a:r>
              <a:r>
                <a:rPr lang="en-US" sz="1400" baseline="30000" dirty="0"/>
                <a:t>th</a:t>
              </a:r>
              <a:r>
                <a:rPr lang="en-US" sz="1400" dirty="0"/>
                <a:t> International Symposium on Computer Architecture - ISCA 2018</a:t>
              </a:r>
            </a:p>
          </p:txBody>
        </p:sp>
        <p:pic>
          <p:nvPicPr>
            <p:cNvPr id="1028" name="Picture 4" descr="isca-logo">
              <a:extLst>
                <a:ext uri="{FF2B5EF4-FFF2-40B4-BE49-F238E27FC236}">
                  <a16:creationId xmlns:a16="http://schemas.microsoft.com/office/drawing/2014/main" id="{44465148-420F-4BCF-8A32-2CC685701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331" y="6389292"/>
              <a:ext cx="583984" cy="390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8FB833C3-FC0C-48DF-A58F-3A87D49E251C}"/>
              </a:ext>
            </a:extLst>
          </p:cNvPr>
          <p:cNvGrpSpPr/>
          <p:nvPr/>
        </p:nvGrpSpPr>
        <p:grpSpPr>
          <a:xfrm>
            <a:off x="2329881" y="4977799"/>
            <a:ext cx="7532239" cy="771038"/>
            <a:chOff x="1926118" y="4977799"/>
            <a:chExt cx="7532239" cy="771038"/>
          </a:xfrm>
        </p:grpSpPr>
        <p:pic>
          <p:nvPicPr>
            <p:cNvPr id="9" name="Picture 8">
              <a:extLst>
                <a:ext uri="{FF2B5EF4-FFF2-40B4-BE49-F238E27FC236}">
                  <a16:creationId xmlns:a16="http://schemas.microsoft.com/office/drawing/2014/main" id="{E1F41B14-329B-4DEB-BE16-6D76E78D4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43" y="4977799"/>
              <a:ext cx="2016983" cy="771038"/>
            </a:xfrm>
            <a:prstGeom prst="rect">
              <a:avLst/>
            </a:prstGeom>
          </p:spPr>
        </p:pic>
        <p:pic>
          <p:nvPicPr>
            <p:cNvPr id="11" name="Picture 10">
              <a:extLst>
                <a:ext uri="{FF2B5EF4-FFF2-40B4-BE49-F238E27FC236}">
                  <a16:creationId xmlns:a16="http://schemas.microsoft.com/office/drawing/2014/main" id="{060F252D-0D15-4E06-8981-74F3ED7D3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466" y="5142816"/>
              <a:ext cx="1837891" cy="441004"/>
            </a:xfrm>
            <a:prstGeom prst="rect">
              <a:avLst/>
            </a:prstGeom>
          </p:spPr>
        </p:pic>
        <p:pic>
          <p:nvPicPr>
            <p:cNvPr id="1030" name="Picture 6" descr="https://ucrtoday.ucr.edu/wp-content/uploads/2014/04/ucr_logo-603x361.jpg">
              <a:extLst>
                <a:ext uri="{FF2B5EF4-FFF2-40B4-BE49-F238E27FC236}">
                  <a16:creationId xmlns:a16="http://schemas.microsoft.com/office/drawing/2014/main" id="{2D17A6C5-1234-42BA-BD70-9CA9F78633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77" t="32487" r="7325" b="35965"/>
            <a:stretch/>
          </p:blipFill>
          <p:spPr bwMode="auto">
            <a:xfrm>
              <a:off x="5177055" y="5114033"/>
              <a:ext cx="2016983" cy="4886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6429D5C3-53FE-4FEC-BE34-7A22E52F27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118" y="5047481"/>
              <a:ext cx="396207" cy="621741"/>
            </a:xfrm>
            <a:prstGeom prst="rect">
              <a:avLst/>
            </a:prstGeom>
          </p:spPr>
        </p:pic>
      </p:grpSp>
    </p:spTree>
    <p:extLst>
      <p:ext uri="{BB962C8B-B14F-4D97-AF65-F5344CB8AC3E}">
        <p14:creationId xmlns:p14="http://schemas.microsoft.com/office/powerpoint/2010/main" val="31902253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20A-83A9-440E-8003-328AA4583D1A}"/>
              </a:ext>
            </a:extLst>
          </p:cNvPr>
          <p:cNvSpPr>
            <a:spLocks noGrp="1"/>
          </p:cNvSpPr>
          <p:nvPr>
            <p:ph type="title"/>
          </p:nvPr>
        </p:nvSpPr>
        <p:spPr/>
        <p:txBody>
          <a:bodyPr/>
          <a:lstStyle/>
          <a:p>
            <a:r>
              <a:rPr lang="en-US" dirty="0" err="1"/>
              <a:t>RegMutex</a:t>
            </a:r>
            <a:endParaRPr lang="en-US" dirty="0"/>
          </a:p>
        </p:txBody>
      </p:sp>
      <p:sp>
        <p:nvSpPr>
          <p:cNvPr id="3" name="Content Placeholder 2">
            <a:extLst>
              <a:ext uri="{FF2B5EF4-FFF2-40B4-BE49-F238E27FC236}">
                <a16:creationId xmlns:a16="http://schemas.microsoft.com/office/drawing/2014/main" id="{8E75A9F9-A09B-488A-9EAC-807B0D442F53}"/>
              </a:ext>
            </a:extLst>
          </p:cNvPr>
          <p:cNvSpPr>
            <a:spLocks noGrp="1"/>
          </p:cNvSpPr>
          <p:nvPr>
            <p:ph idx="1"/>
          </p:nvPr>
        </p:nvSpPr>
        <p:spPr>
          <a:xfrm>
            <a:off x="838200" y="1825625"/>
            <a:ext cx="10782300" cy="4667250"/>
          </a:xfrm>
        </p:spPr>
        <p:txBody>
          <a:bodyPr>
            <a:normAutofit/>
          </a:bodyPr>
          <a:lstStyle/>
          <a:p>
            <a:pPr marL="0" indent="0">
              <a:buNone/>
            </a:pPr>
            <a:r>
              <a:rPr lang="en-US" dirty="0"/>
              <a:t>Main contribution:</a:t>
            </a:r>
          </a:p>
          <a:p>
            <a:r>
              <a:rPr lang="en-US" dirty="0"/>
              <a:t>Higher kernel occupancy on a </a:t>
            </a:r>
            <a:r>
              <a:rPr lang="en-US"/>
              <a:t>fixed resource budget</a:t>
            </a:r>
            <a:endParaRPr lang="en-US" dirty="0"/>
          </a:p>
          <a:p>
            <a:r>
              <a:rPr lang="en-US" dirty="0"/>
              <a:t>Sustaining approximately the same performance with a smaller RF</a:t>
            </a:r>
          </a:p>
          <a:p>
            <a:endParaRPr lang="en-US" dirty="0"/>
          </a:p>
          <a:p>
            <a:pPr marL="0" indent="0">
              <a:buNone/>
            </a:pPr>
            <a:r>
              <a:rPr lang="en-US" dirty="0"/>
              <a:t>Main advantages compared to existing approaches:</a:t>
            </a:r>
          </a:p>
          <a:p>
            <a:pPr marL="514350" indent="-514350">
              <a:buFont typeface="+mj-lt"/>
              <a:buAutoNum type="arabicPeriod"/>
            </a:pPr>
            <a:r>
              <a:rPr lang="en-US" dirty="0"/>
              <a:t>Low hardware overhead by offloading the resource allocation to the compiler</a:t>
            </a:r>
          </a:p>
          <a:p>
            <a:pPr marL="514350" indent="-514350">
              <a:buFont typeface="+mj-lt"/>
              <a:buAutoNum type="arabicPeriod"/>
            </a:pPr>
            <a:r>
              <a:rPr lang="en-US"/>
              <a:t>Does not affect kernels that do not require RegMutex capabilities</a:t>
            </a:r>
          </a:p>
          <a:p>
            <a:pPr marL="514350" indent="-514350">
              <a:buFont typeface="+mj-lt"/>
              <a:buAutoNum type="arabicPeriod"/>
            </a:pPr>
            <a:r>
              <a:rPr lang="en-US"/>
              <a:t>Can </a:t>
            </a:r>
            <a:r>
              <a:rPr lang="en-US" dirty="0"/>
              <a:t>be disabled by the compiler without side effects</a:t>
            </a:r>
          </a:p>
        </p:txBody>
      </p:sp>
      <p:sp>
        <p:nvSpPr>
          <p:cNvPr id="4" name="Slide Number Placeholder 3">
            <a:extLst>
              <a:ext uri="{FF2B5EF4-FFF2-40B4-BE49-F238E27FC236}">
                <a16:creationId xmlns:a16="http://schemas.microsoft.com/office/drawing/2014/main" id="{8B6D1C28-343F-4BD0-9AEF-B5EE2F350ABC}"/>
              </a:ext>
            </a:extLst>
          </p:cNvPr>
          <p:cNvSpPr>
            <a:spLocks noGrp="1"/>
          </p:cNvSpPr>
          <p:nvPr>
            <p:ph type="sldNum" sz="quarter" idx="12"/>
          </p:nvPr>
        </p:nvSpPr>
        <p:spPr/>
        <p:txBody>
          <a:bodyPr/>
          <a:lstStyle/>
          <a:p>
            <a:fld id="{2014EE8E-AE06-4085-B58B-05AC59AB1BA9}" type="slidenum">
              <a:rPr lang="en-US" smtClean="0"/>
              <a:t>10</a:t>
            </a:fld>
            <a:endParaRPr lang="en-US"/>
          </a:p>
        </p:txBody>
      </p:sp>
    </p:spTree>
    <p:extLst>
      <p:ext uri="{BB962C8B-B14F-4D97-AF65-F5344CB8AC3E}">
        <p14:creationId xmlns:p14="http://schemas.microsoft.com/office/powerpoint/2010/main" val="22401540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91D-2658-4B2F-875B-5DB017409D95}"/>
              </a:ext>
            </a:extLst>
          </p:cNvPr>
          <p:cNvSpPr>
            <a:spLocks noGrp="1"/>
          </p:cNvSpPr>
          <p:nvPr>
            <p:ph type="title"/>
          </p:nvPr>
        </p:nvSpPr>
        <p:spPr/>
        <p:txBody>
          <a:bodyPr/>
          <a:lstStyle/>
          <a:p>
            <a:r>
              <a:rPr lang="en-US" dirty="0" err="1"/>
              <a:t>RegMutex</a:t>
            </a:r>
            <a:r>
              <a:rPr lang="en-US" dirty="0"/>
              <a:t>: Compiler Side</a:t>
            </a:r>
          </a:p>
        </p:txBody>
      </p:sp>
      <p:sp>
        <p:nvSpPr>
          <p:cNvPr id="3" name="Content Placeholder 2">
            <a:extLst>
              <a:ext uri="{FF2B5EF4-FFF2-40B4-BE49-F238E27FC236}">
                <a16:creationId xmlns:a16="http://schemas.microsoft.com/office/drawing/2014/main" id="{F4F33D64-8B41-44CA-8081-CF1ED4C50F1E}"/>
              </a:ext>
            </a:extLst>
          </p:cNvPr>
          <p:cNvSpPr>
            <a:spLocks noGrp="1"/>
          </p:cNvSpPr>
          <p:nvPr>
            <p:ph idx="1"/>
          </p:nvPr>
        </p:nvSpPr>
        <p:spPr/>
        <p:txBody>
          <a:bodyPr/>
          <a:lstStyle/>
          <a:p>
            <a:pPr marL="0" indent="0">
              <a:buNone/>
            </a:pPr>
            <a:r>
              <a:rPr lang="en-US"/>
              <a:t>1</a:t>
            </a:r>
            <a:r>
              <a:rPr lang="en-US" baseline="30000"/>
              <a:t>st</a:t>
            </a:r>
            <a:r>
              <a:rPr lang="en-US"/>
              <a:t> step: register </a:t>
            </a:r>
            <a:r>
              <a:rPr lang="en-US" dirty="0"/>
              <a:t>liveness analysis of the GPU assembly code to extract the register usage information</a:t>
            </a:r>
          </a:p>
        </p:txBody>
      </p:sp>
      <p:sp>
        <p:nvSpPr>
          <p:cNvPr id="4" name="Slide Number Placeholder 3">
            <a:extLst>
              <a:ext uri="{FF2B5EF4-FFF2-40B4-BE49-F238E27FC236}">
                <a16:creationId xmlns:a16="http://schemas.microsoft.com/office/drawing/2014/main" id="{411071D4-AA6B-4CE8-8FFC-B05A401B48FC}"/>
              </a:ext>
            </a:extLst>
          </p:cNvPr>
          <p:cNvSpPr>
            <a:spLocks noGrp="1"/>
          </p:cNvSpPr>
          <p:nvPr>
            <p:ph type="sldNum" sz="quarter" idx="12"/>
          </p:nvPr>
        </p:nvSpPr>
        <p:spPr/>
        <p:txBody>
          <a:bodyPr/>
          <a:lstStyle/>
          <a:p>
            <a:fld id="{2014EE8E-AE06-4085-B58B-05AC59AB1BA9}" type="slidenum">
              <a:rPr lang="en-US" smtClean="0"/>
              <a:t>11</a:t>
            </a:fld>
            <a:endParaRPr lang="en-US"/>
          </a:p>
        </p:txBody>
      </p:sp>
      <p:pic>
        <p:nvPicPr>
          <p:cNvPr id="5" name="Picture 4">
            <a:extLst>
              <a:ext uri="{FF2B5EF4-FFF2-40B4-BE49-F238E27FC236}">
                <a16:creationId xmlns:a16="http://schemas.microsoft.com/office/drawing/2014/main" id="{F9D765EE-EB4C-4E07-87F5-0792DF2D2592}"/>
              </a:ext>
            </a:extLst>
          </p:cNvPr>
          <p:cNvPicPr>
            <a:picLocks noChangeAspect="1"/>
          </p:cNvPicPr>
          <p:nvPr/>
        </p:nvPicPr>
        <p:blipFill>
          <a:blip r:embed="rId2"/>
          <a:stretch>
            <a:fillRect/>
          </a:stretch>
        </p:blipFill>
        <p:spPr>
          <a:xfrm>
            <a:off x="2927350" y="2891700"/>
            <a:ext cx="6337300" cy="3285263"/>
          </a:xfrm>
          <a:prstGeom prst="rect">
            <a:avLst/>
          </a:prstGeom>
        </p:spPr>
      </p:pic>
    </p:spTree>
    <p:extLst>
      <p:ext uri="{BB962C8B-B14F-4D97-AF65-F5344CB8AC3E}">
        <p14:creationId xmlns:p14="http://schemas.microsoft.com/office/powerpoint/2010/main" val="22516047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91D-2658-4B2F-875B-5DB017409D95}"/>
              </a:ext>
            </a:extLst>
          </p:cNvPr>
          <p:cNvSpPr>
            <a:spLocks noGrp="1"/>
          </p:cNvSpPr>
          <p:nvPr>
            <p:ph type="title"/>
          </p:nvPr>
        </p:nvSpPr>
        <p:spPr/>
        <p:txBody>
          <a:bodyPr/>
          <a:lstStyle/>
          <a:p>
            <a:r>
              <a:rPr lang="en-US" dirty="0" err="1"/>
              <a:t>RegMutex</a:t>
            </a:r>
            <a:r>
              <a:rPr lang="en-US" dirty="0"/>
              <a:t>: Compiler Side</a:t>
            </a:r>
          </a:p>
        </p:txBody>
      </p:sp>
      <p:sp>
        <p:nvSpPr>
          <p:cNvPr id="3" name="Content Placeholder 2">
            <a:extLst>
              <a:ext uri="{FF2B5EF4-FFF2-40B4-BE49-F238E27FC236}">
                <a16:creationId xmlns:a16="http://schemas.microsoft.com/office/drawing/2014/main" id="{F4F33D64-8B41-44CA-8081-CF1ED4C50F1E}"/>
              </a:ext>
            </a:extLst>
          </p:cNvPr>
          <p:cNvSpPr>
            <a:spLocks noGrp="1"/>
          </p:cNvSpPr>
          <p:nvPr>
            <p:ph idx="1"/>
          </p:nvPr>
        </p:nvSpPr>
        <p:spPr>
          <a:xfrm>
            <a:off x="838200" y="1825625"/>
            <a:ext cx="10718800" cy="4351338"/>
          </a:xfrm>
        </p:spPr>
        <p:txBody>
          <a:bodyPr/>
          <a:lstStyle/>
          <a:p>
            <a:pPr marL="0" indent="0">
              <a:buNone/>
            </a:pPr>
            <a:r>
              <a:rPr lang="en-US"/>
              <a:t>2</a:t>
            </a:r>
            <a:r>
              <a:rPr lang="en-US" baseline="30000"/>
              <a:t>nd</a:t>
            </a:r>
            <a:r>
              <a:rPr lang="en-US"/>
              <a:t> step: extended </a:t>
            </a:r>
            <a:r>
              <a:rPr lang="en-US" dirty="0"/>
              <a:t>register set size determination</a:t>
            </a:r>
          </a:p>
          <a:p>
            <a:pPr marL="0" indent="0">
              <a:buNone/>
            </a:pPr>
            <a:r>
              <a:rPr lang="en-US" dirty="0"/>
              <a:t>	- Determine |Bs| and |Es|, the sizes of base and </a:t>
            </a:r>
            <a:r>
              <a:rPr lang="en-US"/>
              <a:t>extended sets</a:t>
            </a:r>
            <a:endParaRPr lang="en-US" dirty="0"/>
          </a:p>
          <a:p>
            <a:pPr marL="0" indent="0">
              <a:buNone/>
            </a:pPr>
            <a:r>
              <a:rPr lang="en-US"/>
              <a:t>3</a:t>
            </a:r>
            <a:r>
              <a:rPr lang="en-US" baseline="30000"/>
              <a:t>rd</a:t>
            </a:r>
            <a:r>
              <a:rPr lang="en-US"/>
              <a:t> step: acquire</a:t>
            </a:r>
            <a:r>
              <a:rPr lang="en-US" dirty="0"/>
              <a:t>/release primitive injection into the assembly code</a:t>
            </a:r>
          </a:p>
          <a:p>
            <a:pPr marL="0" indent="0">
              <a:buNone/>
            </a:pPr>
            <a:r>
              <a:rPr lang="en-US"/>
              <a:t>4</a:t>
            </a:r>
            <a:r>
              <a:rPr lang="en-US" baseline="30000"/>
              <a:t>th</a:t>
            </a:r>
            <a:r>
              <a:rPr lang="en-US"/>
              <a:t> step: architected </a:t>
            </a:r>
            <a:r>
              <a:rPr lang="en-US" dirty="0"/>
              <a:t>register index compaction before and throughout the release state</a:t>
            </a:r>
          </a:p>
          <a:p>
            <a:pPr marL="0" indent="0">
              <a:buNone/>
            </a:pPr>
            <a:r>
              <a:rPr lang="en-US" dirty="0"/>
              <a:t>	- Allows keeping existing hardware for architected reg. to physical 	reg. mapping</a:t>
            </a:r>
          </a:p>
          <a:p>
            <a:pPr marL="0" indent="0">
              <a:buNone/>
            </a:pPr>
            <a:endParaRPr lang="en-US" dirty="0"/>
          </a:p>
        </p:txBody>
      </p:sp>
      <p:sp>
        <p:nvSpPr>
          <p:cNvPr id="4" name="Slide Number Placeholder 3">
            <a:extLst>
              <a:ext uri="{FF2B5EF4-FFF2-40B4-BE49-F238E27FC236}">
                <a16:creationId xmlns:a16="http://schemas.microsoft.com/office/drawing/2014/main" id="{411071D4-AA6B-4CE8-8FFC-B05A401B48FC}"/>
              </a:ext>
            </a:extLst>
          </p:cNvPr>
          <p:cNvSpPr>
            <a:spLocks noGrp="1"/>
          </p:cNvSpPr>
          <p:nvPr>
            <p:ph type="sldNum" sz="quarter" idx="12"/>
          </p:nvPr>
        </p:nvSpPr>
        <p:spPr/>
        <p:txBody>
          <a:bodyPr/>
          <a:lstStyle/>
          <a:p>
            <a:fld id="{2014EE8E-AE06-4085-B58B-05AC59AB1BA9}" type="slidenum">
              <a:rPr lang="en-US" smtClean="0"/>
              <a:t>12</a:t>
            </a:fld>
            <a:endParaRPr lang="en-US"/>
          </a:p>
        </p:txBody>
      </p:sp>
    </p:spTree>
    <p:extLst>
      <p:ext uri="{BB962C8B-B14F-4D97-AF65-F5344CB8AC3E}">
        <p14:creationId xmlns:p14="http://schemas.microsoft.com/office/powerpoint/2010/main" val="27819676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91D-2658-4B2F-875B-5DB017409D95}"/>
              </a:ext>
            </a:extLst>
          </p:cNvPr>
          <p:cNvSpPr>
            <a:spLocks noGrp="1"/>
          </p:cNvSpPr>
          <p:nvPr>
            <p:ph type="title"/>
          </p:nvPr>
        </p:nvSpPr>
        <p:spPr/>
        <p:txBody>
          <a:bodyPr/>
          <a:lstStyle/>
          <a:p>
            <a:r>
              <a:rPr lang="en-US" dirty="0" err="1"/>
              <a:t>RegMutex</a:t>
            </a:r>
            <a:r>
              <a:rPr lang="en-US" dirty="0"/>
              <a:t>: Architecture Side</a:t>
            </a:r>
          </a:p>
        </p:txBody>
      </p:sp>
      <p:sp>
        <p:nvSpPr>
          <p:cNvPr id="4" name="Slide Number Placeholder 3">
            <a:extLst>
              <a:ext uri="{FF2B5EF4-FFF2-40B4-BE49-F238E27FC236}">
                <a16:creationId xmlns:a16="http://schemas.microsoft.com/office/drawing/2014/main" id="{411071D4-AA6B-4CE8-8FFC-B05A401B48FC}"/>
              </a:ext>
            </a:extLst>
          </p:cNvPr>
          <p:cNvSpPr>
            <a:spLocks noGrp="1"/>
          </p:cNvSpPr>
          <p:nvPr>
            <p:ph type="sldNum" sz="quarter" idx="12"/>
          </p:nvPr>
        </p:nvSpPr>
        <p:spPr/>
        <p:txBody>
          <a:bodyPr/>
          <a:lstStyle/>
          <a:p>
            <a:fld id="{2014EE8E-AE06-4085-B58B-05AC59AB1BA9}" type="slidenum">
              <a:rPr lang="en-US" smtClean="0"/>
              <a:t>13</a:t>
            </a:fld>
            <a:endParaRPr lang="en-US"/>
          </a:p>
        </p:txBody>
      </p:sp>
      <p:grpSp>
        <p:nvGrpSpPr>
          <p:cNvPr id="3" name="Group 2">
            <a:extLst>
              <a:ext uri="{FF2B5EF4-FFF2-40B4-BE49-F238E27FC236}">
                <a16:creationId xmlns:a16="http://schemas.microsoft.com/office/drawing/2014/main" id="{0CFFA818-F671-4D21-A765-0BB175A4DF92}"/>
              </a:ext>
            </a:extLst>
          </p:cNvPr>
          <p:cNvGrpSpPr/>
          <p:nvPr/>
        </p:nvGrpSpPr>
        <p:grpSpPr>
          <a:xfrm>
            <a:off x="1116445" y="1613617"/>
            <a:ext cx="9959110" cy="4819805"/>
            <a:chOff x="745250" y="597593"/>
            <a:chExt cx="10746995" cy="5635376"/>
          </a:xfrm>
        </p:grpSpPr>
        <p:sp>
          <p:nvSpPr>
            <p:cNvPr id="5" name="Arrow: Bent 4">
              <a:extLst>
                <a:ext uri="{FF2B5EF4-FFF2-40B4-BE49-F238E27FC236}">
                  <a16:creationId xmlns:a16="http://schemas.microsoft.com/office/drawing/2014/main" id="{02046944-D49E-4AA8-9C00-CB17B981D6B8}"/>
                </a:ext>
              </a:extLst>
            </p:cNvPr>
            <p:cNvSpPr/>
            <p:nvPr/>
          </p:nvSpPr>
          <p:spPr>
            <a:xfrm rot="5400000" flipV="1">
              <a:off x="7877217" y="2655043"/>
              <a:ext cx="872231" cy="383583"/>
            </a:xfrm>
            <a:prstGeom prst="bentArrow">
              <a:avLst>
                <a:gd name="adj1" fmla="val 42421"/>
                <a:gd name="adj2" fmla="val 38735"/>
                <a:gd name="adj3" fmla="val 42879"/>
                <a:gd name="adj4" fmla="val 728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Bent 5">
              <a:extLst>
                <a:ext uri="{FF2B5EF4-FFF2-40B4-BE49-F238E27FC236}">
                  <a16:creationId xmlns:a16="http://schemas.microsoft.com/office/drawing/2014/main" id="{CA837EB9-5D24-4304-ADC1-3A4946AE1EE7}"/>
                </a:ext>
              </a:extLst>
            </p:cNvPr>
            <p:cNvSpPr/>
            <p:nvPr/>
          </p:nvSpPr>
          <p:spPr>
            <a:xfrm rot="16200000" flipV="1">
              <a:off x="6763007" y="1570375"/>
              <a:ext cx="449081" cy="1001769"/>
            </a:xfrm>
            <a:prstGeom prst="bentArrow">
              <a:avLst>
                <a:gd name="adj1" fmla="val 42421"/>
                <a:gd name="adj2" fmla="val 34762"/>
                <a:gd name="adj3" fmla="val 33484"/>
                <a:gd name="adj4" fmla="val 72898"/>
              </a:avLst>
            </a:prstGeom>
            <a:gradFill>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Bent 6">
              <a:extLst>
                <a:ext uri="{FF2B5EF4-FFF2-40B4-BE49-F238E27FC236}">
                  <a16:creationId xmlns:a16="http://schemas.microsoft.com/office/drawing/2014/main" id="{52D09465-37FF-453F-BAE5-15E436ECC190}"/>
                </a:ext>
              </a:extLst>
            </p:cNvPr>
            <p:cNvSpPr/>
            <p:nvPr/>
          </p:nvSpPr>
          <p:spPr>
            <a:xfrm flipV="1">
              <a:off x="9192037" y="1773901"/>
              <a:ext cx="710507" cy="512482"/>
            </a:xfrm>
            <a:prstGeom prst="bentArrow">
              <a:avLst>
                <a:gd name="adj1" fmla="val 34012"/>
                <a:gd name="adj2" fmla="val 29506"/>
                <a:gd name="adj3" fmla="val 34912"/>
                <a:gd name="adj4" fmla="val 82994"/>
              </a:avLst>
            </a:prstGeom>
            <a:gradFill>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Bent 7">
              <a:extLst>
                <a:ext uri="{FF2B5EF4-FFF2-40B4-BE49-F238E27FC236}">
                  <a16:creationId xmlns:a16="http://schemas.microsoft.com/office/drawing/2014/main" id="{9A69E318-AC42-4FD9-B8F0-099E628F5C8F}"/>
                </a:ext>
              </a:extLst>
            </p:cNvPr>
            <p:cNvSpPr/>
            <p:nvPr/>
          </p:nvSpPr>
          <p:spPr>
            <a:xfrm flipV="1">
              <a:off x="4570668" y="1783319"/>
              <a:ext cx="696657" cy="512482"/>
            </a:xfrm>
            <a:prstGeom prst="bentArrow">
              <a:avLst>
                <a:gd name="adj1" fmla="val 34012"/>
                <a:gd name="adj2" fmla="val 29506"/>
                <a:gd name="adj3" fmla="val 32434"/>
                <a:gd name="adj4" fmla="val 82994"/>
              </a:avLst>
            </a:prstGeom>
            <a:gradFill>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Bent 8">
              <a:extLst>
                <a:ext uri="{FF2B5EF4-FFF2-40B4-BE49-F238E27FC236}">
                  <a16:creationId xmlns:a16="http://schemas.microsoft.com/office/drawing/2014/main" id="{98929A65-BAD5-4DA1-8672-3833BDB4366A}"/>
                </a:ext>
              </a:extLst>
            </p:cNvPr>
            <p:cNvSpPr/>
            <p:nvPr/>
          </p:nvSpPr>
          <p:spPr>
            <a:xfrm>
              <a:off x="9192037" y="721590"/>
              <a:ext cx="1004431" cy="512482"/>
            </a:xfrm>
            <a:prstGeom prst="bentArrow">
              <a:avLst>
                <a:gd name="adj1" fmla="val 34012"/>
                <a:gd name="adj2" fmla="val 29506"/>
                <a:gd name="adj3" fmla="val 37391"/>
                <a:gd name="adj4" fmla="val 82994"/>
              </a:avLst>
            </a:prstGeom>
            <a:gradFill>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Bent 9">
              <a:extLst>
                <a:ext uri="{FF2B5EF4-FFF2-40B4-BE49-F238E27FC236}">
                  <a16:creationId xmlns:a16="http://schemas.microsoft.com/office/drawing/2014/main" id="{8E60497F-D2EF-414D-86D6-9B4B745BB343}"/>
                </a:ext>
              </a:extLst>
            </p:cNvPr>
            <p:cNvSpPr/>
            <p:nvPr/>
          </p:nvSpPr>
          <p:spPr>
            <a:xfrm rot="5400000">
              <a:off x="6913272" y="658915"/>
              <a:ext cx="439353" cy="710966"/>
            </a:xfrm>
            <a:prstGeom prst="bentArrow">
              <a:avLst>
                <a:gd name="adj1" fmla="val 42421"/>
                <a:gd name="adj2" fmla="val 34762"/>
                <a:gd name="adj3" fmla="val 34214"/>
                <a:gd name="adj4" fmla="val 72898"/>
              </a:avLst>
            </a:prstGeom>
            <a:gradFill>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Bent 10">
              <a:extLst>
                <a:ext uri="{FF2B5EF4-FFF2-40B4-BE49-F238E27FC236}">
                  <a16:creationId xmlns:a16="http://schemas.microsoft.com/office/drawing/2014/main" id="{E02DDB89-B3D2-47BB-9BA5-03A8383B14A8}"/>
                </a:ext>
              </a:extLst>
            </p:cNvPr>
            <p:cNvSpPr/>
            <p:nvPr/>
          </p:nvSpPr>
          <p:spPr>
            <a:xfrm>
              <a:off x="4570667" y="712355"/>
              <a:ext cx="1008363" cy="512482"/>
            </a:xfrm>
            <a:prstGeom prst="bentArrow">
              <a:avLst>
                <a:gd name="adj1" fmla="val 34012"/>
                <a:gd name="adj2" fmla="val 29506"/>
                <a:gd name="adj3" fmla="val 35408"/>
                <a:gd name="adj4" fmla="val 82994"/>
              </a:avLst>
            </a:prstGeom>
            <a:gradFill>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Right 11">
              <a:extLst>
                <a:ext uri="{FF2B5EF4-FFF2-40B4-BE49-F238E27FC236}">
                  <a16:creationId xmlns:a16="http://schemas.microsoft.com/office/drawing/2014/main" id="{E52045CA-F6A8-46A9-80C7-8986A44CD8F2}"/>
                </a:ext>
              </a:extLst>
            </p:cNvPr>
            <p:cNvSpPr/>
            <p:nvPr/>
          </p:nvSpPr>
          <p:spPr>
            <a:xfrm>
              <a:off x="8095144" y="1362757"/>
              <a:ext cx="385054" cy="336803"/>
            </a:xfrm>
            <a:prstGeom prst="rightArrow">
              <a:avLst/>
            </a:prstGeom>
            <a:gradFill flip="none" rotWithShape="1">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C082D5C-177B-4645-A5EE-E203D4C0B9B1}"/>
                </a:ext>
              </a:extLst>
            </p:cNvPr>
            <p:cNvSpPr/>
            <p:nvPr/>
          </p:nvSpPr>
          <p:spPr>
            <a:xfrm>
              <a:off x="3493144" y="1362758"/>
              <a:ext cx="385054" cy="336803"/>
            </a:xfrm>
            <a:prstGeom prst="rightArrow">
              <a:avLst/>
            </a:prstGeom>
            <a:gradFill flip="none" rotWithShape="1">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95E0E86-4F39-428E-BE9F-82283D7D1A46}"/>
                </a:ext>
              </a:extLst>
            </p:cNvPr>
            <p:cNvSpPr/>
            <p:nvPr/>
          </p:nvSpPr>
          <p:spPr>
            <a:xfrm>
              <a:off x="1965129" y="1362759"/>
              <a:ext cx="385054" cy="336803"/>
            </a:xfrm>
            <a:prstGeom prst="rightArrow">
              <a:avLst/>
            </a:prstGeom>
            <a:gradFill flip="none" rotWithShape="1">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C8B6BFB8-EA4D-4ADF-B5B3-F6AACDE2EE12}"/>
                </a:ext>
              </a:extLst>
            </p:cNvPr>
            <p:cNvSpPr/>
            <p:nvPr/>
          </p:nvSpPr>
          <p:spPr>
            <a:xfrm>
              <a:off x="745250" y="1229591"/>
              <a:ext cx="1371600" cy="612648"/>
            </a:xfrm>
            <a:prstGeom prst="parallelogram">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t>F</a:t>
              </a:r>
              <a:r>
                <a:rPr lang="en-US">
                  <a:solidFill>
                    <a:schemeClr val="tx1"/>
                  </a:solidFill>
                </a:rPr>
                <a:t>Fetch</a:t>
              </a:r>
              <a:endParaRPr lang="en-US"/>
            </a:p>
          </p:txBody>
        </p:sp>
        <p:sp>
          <p:nvSpPr>
            <p:cNvPr id="16" name="Parallelogram 15">
              <a:extLst>
                <a:ext uri="{FF2B5EF4-FFF2-40B4-BE49-F238E27FC236}">
                  <a16:creationId xmlns:a16="http://schemas.microsoft.com/office/drawing/2014/main" id="{2C1D5370-AA2C-4993-9CCE-1A037CAEA85F}"/>
                </a:ext>
              </a:extLst>
            </p:cNvPr>
            <p:cNvSpPr/>
            <p:nvPr/>
          </p:nvSpPr>
          <p:spPr>
            <a:xfrm>
              <a:off x="2270460" y="1229591"/>
              <a:ext cx="1371600" cy="612648"/>
            </a:xfrm>
            <a:prstGeom prst="parallelogram">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I-Cache</a:t>
              </a:r>
            </a:p>
          </p:txBody>
        </p:sp>
        <p:sp>
          <p:nvSpPr>
            <p:cNvPr id="17" name="Parallelogram 16">
              <a:extLst>
                <a:ext uri="{FF2B5EF4-FFF2-40B4-BE49-F238E27FC236}">
                  <a16:creationId xmlns:a16="http://schemas.microsoft.com/office/drawing/2014/main" id="{D705FC31-E346-4E17-8061-F84BD655C886}"/>
                </a:ext>
              </a:extLst>
            </p:cNvPr>
            <p:cNvSpPr/>
            <p:nvPr/>
          </p:nvSpPr>
          <p:spPr>
            <a:xfrm>
              <a:off x="3814325" y="1224837"/>
              <a:ext cx="1371600" cy="612648"/>
            </a:xfrm>
            <a:prstGeom prst="parallelogram">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Decode</a:t>
              </a:r>
            </a:p>
          </p:txBody>
        </p:sp>
        <p:sp>
          <p:nvSpPr>
            <p:cNvPr id="18" name="Parallelogram 17">
              <a:extLst>
                <a:ext uri="{FF2B5EF4-FFF2-40B4-BE49-F238E27FC236}">
                  <a16:creationId xmlns:a16="http://schemas.microsoft.com/office/drawing/2014/main" id="{2A4E9886-2A51-4A4B-A9EE-C0C5A351D207}"/>
                </a:ext>
              </a:extLst>
            </p:cNvPr>
            <p:cNvSpPr/>
            <p:nvPr/>
          </p:nvSpPr>
          <p:spPr>
            <a:xfrm>
              <a:off x="5509542" y="597593"/>
              <a:ext cx="1371600" cy="612648"/>
            </a:xfrm>
            <a:prstGeom prst="parallelogram">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solidFill>
                    <a:schemeClr val="tx1"/>
                  </a:solidFill>
                </a:rPr>
                <a:t>Scoreboard</a:t>
              </a:r>
            </a:p>
          </p:txBody>
        </p:sp>
        <p:sp>
          <p:nvSpPr>
            <p:cNvPr id="19" name="Parallelogram 18">
              <a:extLst>
                <a:ext uri="{FF2B5EF4-FFF2-40B4-BE49-F238E27FC236}">
                  <a16:creationId xmlns:a16="http://schemas.microsoft.com/office/drawing/2014/main" id="{087FFF66-1367-465C-97E2-DCD782B57072}"/>
                </a:ext>
              </a:extLst>
            </p:cNvPr>
            <p:cNvSpPr/>
            <p:nvPr/>
          </p:nvSpPr>
          <p:spPr>
            <a:xfrm>
              <a:off x="5212027" y="1822451"/>
              <a:ext cx="1371600" cy="612648"/>
            </a:xfrm>
            <a:prstGeom prst="parallelogram">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I-Buffer</a:t>
              </a:r>
            </a:p>
          </p:txBody>
        </p:sp>
        <p:sp>
          <p:nvSpPr>
            <p:cNvPr id="20" name="Parallelogram 19">
              <a:extLst>
                <a:ext uri="{FF2B5EF4-FFF2-40B4-BE49-F238E27FC236}">
                  <a16:creationId xmlns:a16="http://schemas.microsoft.com/office/drawing/2014/main" id="{F54E3FE8-D20E-4806-9C44-9C41A7155420}"/>
                </a:ext>
              </a:extLst>
            </p:cNvPr>
            <p:cNvSpPr/>
            <p:nvPr/>
          </p:nvSpPr>
          <p:spPr>
            <a:xfrm>
              <a:off x="6891830" y="1224837"/>
              <a:ext cx="1371600" cy="612648"/>
            </a:xfrm>
            <a:prstGeom prst="parallelogram">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Issue</a:t>
              </a:r>
            </a:p>
          </p:txBody>
        </p:sp>
        <p:sp>
          <p:nvSpPr>
            <p:cNvPr id="21" name="Parallelogram 20">
              <a:extLst>
                <a:ext uri="{FF2B5EF4-FFF2-40B4-BE49-F238E27FC236}">
                  <a16:creationId xmlns:a16="http://schemas.microsoft.com/office/drawing/2014/main" id="{AD7F0FC1-6F11-42DF-9F66-837314C2A247}"/>
                </a:ext>
              </a:extLst>
            </p:cNvPr>
            <p:cNvSpPr/>
            <p:nvPr/>
          </p:nvSpPr>
          <p:spPr>
            <a:xfrm>
              <a:off x="8417040" y="1234072"/>
              <a:ext cx="1371600" cy="612648"/>
            </a:xfrm>
            <a:prstGeom prst="parallelogram">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Operand</a:t>
              </a:r>
            </a:p>
            <a:p>
              <a:pPr algn="ctr"/>
              <a:r>
                <a:rPr lang="en-US">
                  <a:solidFill>
                    <a:schemeClr val="tx1"/>
                  </a:solidFill>
                </a:rPr>
                <a:t>Collector</a:t>
              </a:r>
            </a:p>
          </p:txBody>
        </p:sp>
        <p:sp>
          <p:nvSpPr>
            <p:cNvPr id="22" name="Parallelogram 21">
              <a:extLst>
                <a:ext uri="{FF2B5EF4-FFF2-40B4-BE49-F238E27FC236}">
                  <a16:creationId xmlns:a16="http://schemas.microsoft.com/office/drawing/2014/main" id="{025FC6ED-5813-4E5A-ABAE-F864BF9DAE88}"/>
                </a:ext>
              </a:extLst>
            </p:cNvPr>
            <p:cNvSpPr/>
            <p:nvPr/>
          </p:nvSpPr>
          <p:spPr>
            <a:xfrm>
              <a:off x="10120645" y="611313"/>
              <a:ext cx="1371600" cy="612648"/>
            </a:xfrm>
            <a:prstGeom prst="parallelogram">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ALU</a:t>
              </a:r>
            </a:p>
          </p:txBody>
        </p:sp>
        <p:sp>
          <p:nvSpPr>
            <p:cNvPr id="23" name="Parallelogram 22">
              <a:extLst>
                <a:ext uri="{FF2B5EF4-FFF2-40B4-BE49-F238E27FC236}">
                  <a16:creationId xmlns:a16="http://schemas.microsoft.com/office/drawing/2014/main" id="{EBF63427-0464-4280-83F6-8AD05FAB3957}"/>
                </a:ext>
              </a:extLst>
            </p:cNvPr>
            <p:cNvSpPr/>
            <p:nvPr/>
          </p:nvSpPr>
          <p:spPr>
            <a:xfrm>
              <a:off x="9830881" y="1837485"/>
              <a:ext cx="1371600" cy="612648"/>
            </a:xfrm>
            <a:prstGeom prst="parallelogram">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MEM</a:t>
              </a:r>
            </a:p>
          </p:txBody>
        </p:sp>
        <p:sp>
          <p:nvSpPr>
            <p:cNvPr id="24" name="Arrow: Up-Down 23">
              <a:extLst>
                <a:ext uri="{FF2B5EF4-FFF2-40B4-BE49-F238E27FC236}">
                  <a16:creationId xmlns:a16="http://schemas.microsoft.com/office/drawing/2014/main" id="{8209552A-01BC-418B-BC1F-40B7E66F28E3}"/>
                </a:ext>
              </a:extLst>
            </p:cNvPr>
            <p:cNvSpPr/>
            <p:nvPr/>
          </p:nvSpPr>
          <p:spPr>
            <a:xfrm>
              <a:off x="5858580" y="1224837"/>
              <a:ext cx="360594" cy="612648"/>
            </a:xfrm>
            <a:prstGeom prst="upDownArrow">
              <a:avLst/>
            </a:prstGeom>
            <a:gradFill flip="none" rotWithShape="1">
              <a:gsLst>
                <a:gs pos="0">
                  <a:schemeClr val="accent1">
                    <a:lumMod val="40000"/>
                    <a:lumOff val="60000"/>
                  </a:schemeClr>
                </a:gs>
                <a:gs pos="74000">
                  <a:schemeClr val="accent1">
                    <a:lumMod val="75000"/>
                  </a:schemeClr>
                </a:gs>
                <a:gs pos="83000">
                  <a:schemeClr val="accent1">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B0519F8A-51CC-447B-B7AF-64E139571103}"/>
                </a:ext>
              </a:extLst>
            </p:cNvPr>
            <p:cNvSpPr/>
            <p:nvPr/>
          </p:nvSpPr>
          <p:spPr>
            <a:xfrm>
              <a:off x="2462128" y="3072015"/>
              <a:ext cx="6792904" cy="3160954"/>
            </a:xfrm>
            <a:prstGeom prst="roundRect">
              <a:avLst>
                <a:gd name="adj" fmla="val 5819"/>
              </a:avLst>
            </a:prstGeom>
            <a:solidFill>
              <a:schemeClr val="accent1">
                <a:lumMod val="20000"/>
                <a:lumOff val="80000"/>
              </a:schemeClr>
            </a:solidFill>
            <a:ln w="38100">
              <a:solidFill>
                <a:schemeClr val="tx2">
                  <a:lumMod val="75000"/>
                </a:schemeClr>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EB4DD2E6-704B-4BB8-9B12-39F260031B36}"/>
                </a:ext>
              </a:extLst>
            </p:cNvPr>
            <p:cNvSpPr/>
            <p:nvPr/>
          </p:nvSpPr>
          <p:spPr>
            <a:xfrm>
              <a:off x="6125759" y="4285549"/>
              <a:ext cx="406663"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Left Brace 26">
              <a:extLst>
                <a:ext uri="{FF2B5EF4-FFF2-40B4-BE49-F238E27FC236}">
                  <a16:creationId xmlns:a16="http://schemas.microsoft.com/office/drawing/2014/main" id="{34FD577C-1C8D-44C5-93A8-29FA8B158139}"/>
                </a:ext>
              </a:extLst>
            </p:cNvPr>
            <p:cNvSpPr/>
            <p:nvPr/>
          </p:nvSpPr>
          <p:spPr>
            <a:xfrm>
              <a:off x="3199415" y="3587732"/>
              <a:ext cx="202220" cy="1865289"/>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89DD37A6-4D87-4EDF-B7D2-0679133C1291}"/>
                </a:ext>
              </a:extLst>
            </p:cNvPr>
            <p:cNvSpPr txBox="1"/>
            <p:nvPr/>
          </p:nvSpPr>
          <p:spPr>
            <a:xfrm>
              <a:off x="2728447" y="4340301"/>
              <a:ext cx="452117" cy="369332"/>
            </a:xfrm>
            <a:prstGeom prst="rect">
              <a:avLst/>
            </a:prstGeom>
            <a:noFill/>
          </p:spPr>
          <p:txBody>
            <a:bodyPr wrap="square" lIns="0" tIns="0" rIns="0" bIns="0" rtlCol="0">
              <a:spAutoFit/>
            </a:bodyPr>
            <a:lstStyle/>
            <a:p>
              <a:pPr algn="ctr"/>
              <a:r>
                <a:rPr lang="en-US" sz="2400" dirty="0" err="1"/>
                <a:t>N</a:t>
              </a:r>
              <a:r>
                <a:rPr lang="en-US" sz="2400" baseline="-25000" dirty="0" err="1"/>
                <a:t>w</a:t>
              </a:r>
              <a:endParaRPr lang="en-US" sz="2400" dirty="0"/>
            </a:p>
          </p:txBody>
        </p:sp>
        <p:sp>
          <p:nvSpPr>
            <p:cNvPr id="29" name="Rectangle 28">
              <a:extLst>
                <a:ext uri="{FF2B5EF4-FFF2-40B4-BE49-F238E27FC236}">
                  <a16:creationId xmlns:a16="http://schemas.microsoft.com/office/drawing/2014/main" id="{23FAEFFD-F365-4B7E-8FF2-F19498B98286}"/>
                </a:ext>
              </a:extLst>
            </p:cNvPr>
            <p:cNvSpPr/>
            <p:nvPr/>
          </p:nvSpPr>
          <p:spPr>
            <a:xfrm>
              <a:off x="3590520" y="4290610"/>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A393F22A-3F4B-42B1-9E63-D835108A1AA3}"/>
                </a:ext>
              </a:extLst>
            </p:cNvPr>
            <p:cNvSpPr/>
            <p:nvPr/>
          </p:nvSpPr>
          <p:spPr>
            <a:xfrm>
              <a:off x="3590520" y="359974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F1E465A1-9F30-4E60-9999-DABD45037133}"/>
                </a:ext>
              </a:extLst>
            </p:cNvPr>
            <p:cNvSpPr/>
            <p:nvPr/>
          </p:nvSpPr>
          <p:spPr>
            <a:xfrm>
              <a:off x="3590520" y="387406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AA20E809-36DF-4796-AB68-1209F088EB26}"/>
                </a:ext>
              </a:extLst>
            </p:cNvPr>
            <p:cNvSpPr/>
            <p:nvPr/>
          </p:nvSpPr>
          <p:spPr>
            <a:xfrm>
              <a:off x="3590520" y="414838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98A62BE0-F447-4F01-B9C7-9A0C87718209}"/>
                </a:ext>
              </a:extLst>
            </p:cNvPr>
            <p:cNvSpPr/>
            <p:nvPr/>
          </p:nvSpPr>
          <p:spPr>
            <a:xfrm>
              <a:off x="3590520" y="5178702"/>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7429BAA-17F2-47C7-A153-BED6F0874F71}"/>
                </a:ext>
              </a:extLst>
            </p:cNvPr>
            <p:cNvCxnSpPr>
              <a:cxnSpLocks/>
              <a:endCxn id="33" idx="3"/>
            </p:cNvCxnSpPr>
            <p:nvPr/>
          </p:nvCxnSpPr>
          <p:spPr>
            <a:xfrm flipH="1">
              <a:off x="3864840" y="4285549"/>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0AA61616-2E2F-4671-89F1-77CEEC502798}"/>
                </a:ext>
              </a:extLst>
            </p:cNvPr>
            <p:cNvCxnSpPr>
              <a:cxnSpLocks/>
              <a:stCxn id="32" idx="1"/>
              <a:endCxn id="33" idx="1"/>
            </p:cNvCxnSpPr>
            <p:nvPr/>
          </p:nvCxnSpPr>
          <p:spPr>
            <a:xfrm>
              <a:off x="3590520" y="4285549"/>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E9936570-BFD3-47F6-8446-9FEDC73AE21B}"/>
                </a:ext>
              </a:extLst>
            </p:cNvPr>
            <p:cNvSpPr txBox="1"/>
            <p:nvPr/>
          </p:nvSpPr>
          <p:spPr>
            <a:xfrm>
              <a:off x="2705100" y="3213193"/>
              <a:ext cx="2171681" cy="323871"/>
            </a:xfrm>
            <a:prstGeom prst="rect">
              <a:avLst/>
            </a:prstGeom>
            <a:noFill/>
          </p:spPr>
          <p:txBody>
            <a:bodyPr wrap="square" lIns="0" tIns="0" rIns="0" bIns="0" rtlCol="0">
              <a:spAutoFit/>
            </a:bodyPr>
            <a:lstStyle/>
            <a:p>
              <a:pPr algn="ctr"/>
              <a:r>
                <a:rPr lang="en-US" dirty="0"/>
                <a:t>Warp Status Bitmask</a:t>
              </a:r>
            </a:p>
          </p:txBody>
        </p:sp>
        <p:sp>
          <p:nvSpPr>
            <p:cNvPr id="37" name="Left Brace 36">
              <a:extLst>
                <a:ext uri="{FF2B5EF4-FFF2-40B4-BE49-F238E27FC236}">
                  <a16:creationId xmlns:a16="http://schemas.microsoft.com/office/drawing/2014/main" id="{8B3B4075-D6B2-4244-B4D2-7CF5AAEE8500}"/>
                </a:ext>
              </a:extLst>
            </p:cNvPr>
            <p:cNvSpPr/>
            <p:nvPr/>
          </p:nvSpPr>
          <p:spPr>
            <a:xfrm>
              <a:off x="7778334" y="3587732"/>
              <a:ext cx="202220" cy="1865289"/>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D46EA940-1EAF-4CBD-A305-A2B429A9761A}"/>
                </a:ext>
              </a:extLst>
            </p:cNvPr>
            <p:cNvSpPr txBox="1"/>
            <p:nvPr/>
          </p:nvSpPr>
          <p:spPr>
            <a:xfrm>
              <a:off x="7307366" y="4335710"/>
              <a:ext cx="452117" cy="369332"/>
            </a:xfrm>
            <a:prstGeom prst="rect">
              <a:avLst/>
            </a:prstGeom>
            <a:noFill/>
          </p:spPr>
          <p:txBody>
            <a:bodyPr wrap="square" lIns="0" tIns="0" rIns="0" bIns="0" rtlCol="0">
              <a:spAutoFit/>
            </a:bodyPr>
            <a:lstStyle/>
            <a:p>
              <a:pPr algn="ctr"/>
              <a:r>
                <a:rPr lang="en-US" sz="2400" dirty="0" err="1"/>
                <a:t>N</a:t>
              </a:r>
              <a:r>
                <a:rPr lang="en-US" sz="2400" baseline="-25000" dirty="0" err="1"/>
                <a:t>w</a:t>
              </a:r>
              <a:endParaRPr lang="en-US" sz="2400" dirty="0"/>
            </a:p>
          </p:txBody>
        </p:sp>
        <p:sp>
          <p:nvSpPr>
            <p:cNvPr id="39" name="Rectangle 38">
              <a:extLst>
                <a:ext uri="{FF2B5EF4-FFF2-40B4-BE49-F238E27FC236}">
                  <a16:creationId xmlns:a16="http://schemas.microsoft.com/office/drawing/2014/main" id="{E67C8CDE-3FD6-4BBA-9359-820473F5B42E}"/>
                </a:ext>
              </a:extLst>
            </p:cNvPr>
            <p:cNvSpPr/>
            <p:nvPr/>
          </p:nvSpPr>
          <p:spPr>
            <a:xfrm>
              <a:off x="8169439" y="4290610"/>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2760176A-5F64-41F0-9B7F-C64E999CC068}"/>
                </a:ext>
              </a:extLst>
            </p:cNvPr>
            <p:cNvSpPr/>
            <p:nvPr/>
          </p:nvSpPr>
          <p:spPr>
            <a:xfrm>
              <a:off x="8169439" y="359974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96BE5AFE-E3A5-47F4-A824-D84B708A9B2D}"/>
                </a:ext>
              </a:extLst>
            </p:cNvPr>
            <p:cNvSpPr/>
            <p:nvPr/>
          </p:nvSpPr>
          <p:spPr>
            <a:xfrm>
              <a:off x="8169439" y="387406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E70361DD-686A-4794-AD70-E87593431485}"/>
                </a:ext>
              </a:extLst>
            </p:cNvPr>
            <p:cNvSpPr/>
            <p:nvPr/>
          </p:nvSpPr>
          <p:spPr>
            <a:xfrm>
              <a:off x="8169439" y="414838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6C3D4139-7F51-4187-ACC1-87DE9FC31EAF}"/>
                </a:ext>
              </a:extLst>
            </p:cNvPr>
            <p:cNvSpPr/>
            <p:nvPr/>
          </p:nvSpPr>
          <p:spPr>
            <a:xfrm>
              <a:off x="8169439" y="5178702"/>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F0FF76E2-DD69-491A-A96F-966C66709AF9}"/>
                </a:ext>
              </a:extLst>
            </p:cNvPr>
            <p:cNvCxnSpPr>
              <a:cxnSpLocks/>
              <a:endCxn id="43" idx="3"/>
            </p:cNvCxnSpPr>
            <p:nvPr/>
          </p:nvCxnSpPr>
          <p:spPr>
            <a:xfrm flipH="1">
              <a:off x="8443759" y="4285549"/>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3C240B80-CAB4-4C14-A9D7-3CC63035D0B6}"/>
                </a:ext>
              </a:extLst>
            </p:cNvPr>
            <p:cNvCxnSpPr>
              <a:cxnSpLocks/>
              <a:stCxn id="42" idx="1"/>
              <a:endCxn id="43" idx="1"/>
            </p:cNvCxnSpPr>
            <p:nvPr/>
          </p:nvCxnSpPr>
          <p:spPr>
            <a:xfrm>
              <a:off x="8169439" y="4285549"/>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46" name="TextBox 45">
              <a:extLst>
                <a:ext uri="{FF2B5EF4-FFF2-40B4-BE49-F238E27FC236}">
                  <a16:creationId xmlns:a16="http://schemas.microsoft.com/office/drawing/2014/main" id="{D7322D61-2CB5-497F-A325-394F6F3729BC}"/>
                </a:ext>
              </a:extLst>
            </p:cNvPr>
            <p:cNvSpPr txBox="1"/>
            <p:nvPr/>
          </p:nvSpPr>
          <p:spPr>
            <a:xfrm>
              <a:off x="7358167" y="3213192"/>
              <a:ext cx="1896864" cy="276999"/>
            </a:xfrm>
            <a:prstGeom prst="rect">
              <a:avLst/>
            </a:prstGeom>
            <a:noFill/>
          </p:spPr>
          <p:txBody>
            <a:bodyPr wrap="square" lIns="0" tIns="0" rIns="0" bIns="0" rtlCol="0">
              <a:spAutoFit/>
            </a:bodyPr>
            <a:lstStyle/>
            <a:p>
              <a:pPr algn="ctr"/>
              <a:r>
                <a:rPr lang="en-US" dirty="0"/>
                <a:t>SRP Bitmask</a:t>
              </a:r>
            </a:p>
          </p:txBody>
        </p:sp>
        <p:sp>
          <p:nvSpPr>
            <p:cNvPr id="47" name="Rectangle 46">
              <a:extLst>
                <a:ext uri="{FF2B5EF4-FFF2-40B4-BE49-F238E27FC236}">
                  <a16:creationId xmlns:a16="http://schemas.microsoft.com/office/drawing/2014/main" id="{6EB79F94-F4FF-433A-81A0-F51B51894BF9}"/>
                </a:ext>
              </a:extLst>
            </p:cNvPr>
            <p:cNvSpPr/>
            <p:nvPr/>
          </p:nvSpPr>
          <p:spPr>
            <a:xfrm>
              <a:off x="5304710" y="4285549"/>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5AF35A5A-36BF-47DE-BF92-801AA5EB00C0}"/>
                </a:ext>
              </a:extLst>
            </p:cNvPr>
            <p:cNvSpPr/>
            <p:nvPr/>
          </p:nvSpPr>
          <p:spPr>
            <a:xfrm>
              <a:off x="5304710" y="359468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6E3EBA9A-2CB6-4B88-9237-826D3CAA4506}"/>
                </a:ext>
              </a:extLst>
            </p:cNvPr>
            <p:cNvSpPr/>
            <p:nvPr/>
          </p:nvSpPr>
          <p:spPr>
            <a:xfrm>
              <a:off x="5304710" y="386900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11068931-F869-4051-8938-6C1F1D1A9A59}"/>
                </a:ext>
              </a:extLst>
            </p:cNvPr>
            <p:cNvSpPr/>
            <p:nvPr/>
          </p:nvSpPr>
          <p:spPr>
            <a:xfrm>
              <a:off x="5304710" y="414332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FDFDEF61-8275-438B-98EE-A0E0DB244148}"/>
                </a:ext>
              </a:extLst>
            </p:cNvPr>
            <p:cNvSpPr/>
            <p:nvPr/>
          </p:nvSpPr>
          <p:spPr>
            <a:xfrm>
              <a:off x="5304710" y="5173641"/>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7B912C7D-7AD6-442B-8D0B-4AD9D5C7A961}"/>
                </a:ext>
              </a:extLst>
            </p:cNvPr>
            <p:cNvCxnSpPr>
              <a:cxnSpLocks/>
            </p:cNvCxnSpPr>
            <p:nvPr/>
          </p:nvCxnSpPr>
          <p:spPr>
            <a:xfrm flipH="1">
              <a:off x="5579032" y="4275427"/>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53" name="Straight Connector 52">
              <a:extLst>
                <a:ext uri="{FF2B5EF4-FFF2-40B4-BE49-F238E27FC236}">
                  <a16:creationId xmlns:a16="http://schemas.microsoft.com/office/drawing/2014/main" id="{11A2A3BB-690D-408F-9F13-7FADEA05D22F}"/>
                </a:ext>
              </a:extLst>
            </p:cNvPr>
            <p:cNvCxnSpPr>
              <a:cxnSpLocks/>
              <a:stCxn id="50" idx="1"/>
              <a:endCxn id="51" idx="1"/>
            </p:cNvCxnSpPr>
            <p:nvPr/>
          </p:nvCxnSpPr>
          <p:spPr>
            <a:xfrm>
              <a:off x="5304710" y="4280488"/>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54" name="Rectangle 53">
              <a:extLst>
                <a:ext uri="{FF2B5EF4-FFF2-40B4-BE49-F238E27FC236}">
                  <a16:creationId xmlns:a16="http://schemas.microsoft.com/office/drawing/2014/main" id="{F081D401-C63A-4422-935F-F88F0B40C074}"/>
                </a:ext>
              </a:extLst>
            </p:cNvPr>
            <p:cNvSpPr/>
            <p:nvPr/>
          </p:nvSpPr>
          <p:spPr>
            <a:xfrm>
              <a:off x="5580701" y="4285549"/>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Rectangle 54">
              <a:extLst>
                <a:ext uri="{FF2B5EF4-FFF2-40B4-BE49-F238E27FC236}">
                  <a16:creationId xmlns:a16="http://schemas.microsoft.com/office/drawing/2014/main" id="{B8857605-FCD4-41CB-9AD0-E2936766002B}"/>
                </a:ext>
              </a:extLst>
            </p:cNvPr>
            <p:cNvSpPr/>
            <p:nvPr/>
          </p:nvSpPr>
          <p:spPr>
            <a:xfrm>
              <a:off x="5580701" y="359468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a:extLst>
                <a:ext uri="{FF2B5EF4-FFF2-40B4-BE49-F238E27FC236}">
                  <a16:creationId xmlns:a16="http://schemas.microsoft.com/office/drawing/2014/main" id="{30ECB968-62A8-4704-908D-486538684DB9}"/>
                </a:ext>
              </a:extLst>
            </p:cNvPr>
            <p:cNvSpPr/>
            <p:nvPr/>
          </p:nvSpPr>
          <p:spPr>
            <a:xfrm>
              <a:off x="5580701" y="386900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extLst>
                <a:ext uri="{FF2B5EF4-FFF2-40B4-BE49-F238E27FC236}">
                  <a16:creationId xmlns:a16="http://schemas.microsoft.com/office/drawing/2014/main" id="{0957DF5E-0E95-495E-94A6-EEDF44E681A8}"/>
                </a:ext>
              </a:extLst>
            </p:cNvPr>
            <p:cNvSpPr/>
            <p:nvPr/>
          </p:nvSpPr>
          <p:spPr>
            <a:xfrm>
              <a:off x="5580701" y="414332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8534D602-723C-41EF-90D6-FCDE6D30FB91}"/>
                </a:ext>
              </a:extLst>
            </p:cNvPr>
            <p:cNvSpPr/>
            <p:nvPr/>
          </p:nvSpPr>
          <p:spPr>
            <a:xfrm>
              <a:off x="5580701" y="5173641"/>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F97BBC05-F8AB-4A22-877D-8A7FD3475E4B}"/>
                </a:ext>
              </a:extLst>
            </p:cNvPr>
            <p:cNvCxnSpPr>
              <a:cxnSpLocks/>
              <a:endCxn id="58" idx="3"/>
            </p:cNvCxnSpPr>
            <p:nvPr/>
          </p:nvCxnSpPr>
          <p:spPr>
            <a:xfrm flipH="1">
              <a:off x="5855021" y="4280488"/>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2C6299E3-F641-40E0-95E5-6F696D6ADAA4}"/>
                </a:ext>
              </a:extLst>
            </p:cNvPr>
            <p:cNvCxnSpPr>
              <a:cxnSpLocks/>
              <a:stCxn id="57" idx="1"/>
              <a:endCxn id="58" idx="1"/>
            </p:cNvCxnSpPr>
            <p:nvPr/>
          </p:nvCxnSpPr>
          <p:spPr>
            <a:xfrm>
              <a:off x="5580701" y="4280488"/>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61" name="Rectangle 60">
              <a:extLst>
                <a:ext uri="{FF2B5EF4-FFF2-40B4-BE49-F238E27FC236}">
                  <a16:creationId xmlns:a16="http://schemas.microsoft.com/office/drawing/2014/main" id="{CED62DF9-554D-4100-BCFC-7B3E639FD9B7}"/>
                </a:ext>
              </a:extLst>
            </p:cNvPr>
            <p:cNvSpPr/>
            <p:nvPr/>
          </p:nvSpPr>
          <p:spPr>
            <a:xfrm>
              <a:off x="5853231" y="4285549"/>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C3F09E54-DF28-4616-932E-E943FC2FA61B}"/>
                </a:ext>
              </a:extLst>
            </p:cNvPr>
            <p:cNvSpPr/>
            <p:nvPr/>
          </p:nvSpPr>
          <p:spPr>
            <a:xfrm>
              <a:off x="5853231" y="359468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1955C8EE-A138-4E4B-ABA2-E8A98E5D000D}"/>
                </a:ext>
              </a:extLst>
            </p:cNvPr>
            <p:cNvSpPr/>
            <p:nvPr/>
          </p:nvSpPr>
          <p:spPr>
            <a:xfrm>
              <a:off x="5853231" y="386900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6D2DC55D-88E1-48D8-BA90-D25958B5DBE7}"/>
                </a:ext>
              </a:extLst>
            </p:cNvPr>
            <p:cNvSpPr/>
            <p:nvPr/>
          </p:nvSpPr>
          <p:spPr>
            <a:xfrm>
              <a:off x="5853231" y="414332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Rectangle 64">
              <a:extLst>
                <a:ext uri="{FF2B5EF4-FFF2-40B4-BE49-F238E27FC236}">
                  <a16:creationId xmlns:a16="http://schemas.microsoft.com/office/drawing/2014/main" id="{A7DB7B22-54DC-4C6A-9420-98BFBA19BB4D}"/>
                </a:ext>
              </a:extLst>
            </p:cNvPr>
            <p:cNvSpPr/>
            <p:nvPr/>
          </p:nvSpPr>
          <p:spPr>
            <a:xfrm>
              <a:off x="5853231" y="5173641"/>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08EDF4DD-0483-4C9E-BAE8-36A11DB742B2}"/>
                </a:ext>
              </a:extLst>
            </p:cNvPr>
            <p:cNvCxnSpPr>
              <a:cxnSpLocks/>
              <a:endCxn id="65" idx="3"/>
            </p:cNvCxnSpPr>
            <p:nvPr/>
          </p:nvCxnSpPr>
          <p:spPr>
            <a:xfrm flipH="1">
              <a:off x="6127551" y="4280488"/>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599828B9-C053-49D5-BF02-FC4D2AA36605}"/>
                </a:ext>
              </a:extLst>
            </p:cNvPr>
            <p:cNvCxnSpPr>
              <a:cxnSpLocks/>
              <a:stCxn id="64" idx="1"/>
              <a:endCxn id="65" idx="1"/>
            </p:cNvCxnSpPr>
            <p:nvPr/>
          </p:nvCxnSpPr>
          <p:spPr>
            <a:xfrm>
              <a:off x="5853231" y="4280488"/>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CC5E0793-1DEC-4D3B-8BA0-958D024A8B8D}"/>
                </a:ext>
              </a:extLst>
            </p:cNvPr>
            <p:cNvCxnSpPr>
              <a:cxnSpLocks/>
            </p:cNvCxnSpPr>
            <p:nvPr/>
          </p:nvCxnSpPr>
          <p:spPr>
            <a:xfrm flipH="1">
              <a:off x="6534215" y="4280488"/>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69" name="Rectangle 68">
              <a:extLst>
                <a:ext uri="{FF2B5EF4-FFF2-40B4-BE49-F238E27FC236}">
                  <a16:creationId xmlns:a16="http://schemas.microsoft.com/office/drawing/2014/main" id="{1A0A5F02-C3D6-49A1-9042-68D6FD49E639}"/>
                </a:ext>
              </a:extLst>
            </p:cNvPr>
            <p:cNvSpPr/>
            <p:nvPr/>
          </p:nvSpPr>
          <p:spPr>
            <a:xfrm>
              <a:off x="6532425" y="4285549"/>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470C47FA-D79E-4071-A363-E73BE4F7C479}"/>
                </a:ext>
              </a:extLst>
            </p:cNvPr>
            <p:cNvSpPr/>
            <p:nvPr/>
          </p:nvSpPr>
          <p:spPr>
            <a:xfrm>
              <a:off x="6532425" y="359468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Rectangle 70">
              <a:extLst>
                <a:ext uri="{FF2B5EF4-FFF2-40B4-BE49-F238E27FC236}">
                  <a16:creationId xmlns:a16="http://schemas.microsoft.com/office/drawing/2014/main" id="{3E515C40-6FF7-47CC-81CB-7F9E1FF6A4E1}"/>
                </a:ext>
              </a:extLst>
            </p:cNvPr>
            <p:cNvSpPr/>
            <p:nvPr/>
          </p:nvSpPr>
          <p:spPr>
            <a:xfrm>
              <a:off x="6532425" y="386900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Rectangle 71">
              <a:extLst>
                <a:ext uri="{FF2B5EF4-FFF2-40B4-BE49-F238E27FC236}">
                  <a16:creationId xmlns:a16="http://schemas.microsoft.com/office/drawing/2014/main" id="{BFDE4B89-F9F7-449C-BB81-49F8A3A3CB50}"/>
                </a:ext>
              </a:extLst>
            </p:cNvPr>
            <p:cNvSpPr/>
            <p:nvPr/>
          </p:nvSpPr>
          <p:spPr>
            <a:xfrm>
              <a:off x="6532425" y="414332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Rectangle 72">
              <a:extLst>
                <a:ext uri="{FF2B5EF4-FFF2-40B4-BE49-F238E27FC236}">
                  <a16:creationId xmlns:a16="http://schemas.microsoft.com/office/drawing/2014/main" id="{64DFA8D5-D5C5-40F7-9F65-AC1ED628C1AD}"/>
                </a:ext>
              </a:extLst>
            </p:cNvPr>
            <p:cNvSpPr/>
            <p:nvPr/>
          </p:nvSpPr>
          <p:spPr>
            <a:xfrm>
              <a:off x="6532425" y="5173641"/>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100097D8-8310-4EC4-AAD1-46817DF1FCEB}"/>
                </a:ext>
              </a:extLst>
            </p:cNvPr>
            <p:cNvCxnSpPr>
              <a:cxnSpLocks/>
              <a:endCxn id="73" idx="3"/>
            </p:cNvCxnSpPr>
            <p:nvPr/>
          </p:nvCxnSpPr>
          <p:spPr>
            <a:xfrm flipH="1">
              <a:off x="6806745" y="4280488"/>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92F0973C-E703-4A55-8707-13CBF8B51636}"/>
                </a:ext>
              </a:extLst>
            </p:cNvPr>
            <p:cNvCxnSpPr>
              <a:cxnSpLocks/>
              <a:stCxn id="72" idx="1"/>
              <a:endCxn id="73" idx="1"/>
            </p:cNvCxnSpPr>
            <p:nvPr/>
          </p:nvCxnSpPr>
          <p:spPr>
            <a:xfrm>
              <a:off x="6532425" y="4280488"/>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76" name="Rectangle 75">
              <a:extLst>
                <a:ext uri="{FF2B5EF4-FFF2-40B4-BE49-F238E27FC236}">
                  <a16:creationId xmlns:a16="http://schemas.microsoft.com/office/drawing/2014/main" id="{8837D4CC-7AAA-4D44-BA23-E6B286782183}"/>
                </a:ext>
              </a:extLst>
            </p:cNvPr>
            <p:cNvSpPr/>
            <p:nvPr/>
          </p:nvSpPr>
          <p:spPr>
            <a:xfrm>
              <a:off x="6125759" y="3594688"/>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6EDE496A-6228-467B-9F01-599C2DB31F0C}"/>
                </a:ext>
              </a:extLst>
            </p:cNvPr>
            <p:cNvSpPr/>
            <p:nvPr/>
          </p:nvSpPr>
          <p:spPr>
            <a:xfrm>
              <a:off x="6125759" y="3869008"/>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Rectangle 77">
              <a:extLst>
                <a:ext uri="{FF2B5EF4-FFF2-40B4-BE49-F238E27FC236}">
                  <a16:creationId xmlns:a16="http://schemas.microsoft.com/office/drawing/2014/main" id="{91091573-3B56-42D4-ABBA-4391538153DB}"/>
                </a:ext>
              </a:extLst>
            </p:cNvPr>
            <p:cNvSpPr/>
            <p:nvPr/>
          </p:nvSpPr>
          <p:spPr>
            <a:xfrm>
              <a:off x="6125759" y="4143328"/>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a:extLst>
                <a:ext uri="{FF2B5EF4-FFF2-40B4-BE49-F238E27FC236}">
                  <a16:creationId xmlns:a16="http://schemas.microsoft.com/office/drawing/2014/main" id="{46A0ADBE-2326-466A-A86B-1D3851910C78}"/>
                </a:ext>
              </a:extLst>
            </p:cNvPr>
            <p:cNvSpPr/>
            <p:nvPr/>
          </p:nvSpPr>
          <p:spPr>
            <a:xfrm>
              <a:off x="6125759" y="5173641"/>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Left Brace 79">
              <a:extLst>
                <a:ext uri="{FF2B5EF4-FFF2-40B4-BE49-F238E27FC236}">
                  <a16:creationId xmlns:a16="http://schemas.microsoft.com/office/drawing/2014/main" id="{E1663FC8-E5F5-419B-87C1-4FA80590CC92}"/>
                </a:ext>
              </a:extLst>
            </p:cNvPr>
            <p:cNvSpPr/>
            <p:nvPr/>
          </p:nvSpPr>
          <p:spPr>
            <a:xfrm>
              <a:off x="4932915" y="3587732"/>
              <a:ext cx="202220" cy="1865289"/>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5385CF08-19A5-443D-8731-F663C82629A6}"/>
                </a:ext>
              </a:extLst>
            </p:cNvPr>
            <p:cNvSpPr txBox="1"/>
            <p:nvPr/>
          </p:nvSpPr>
          <p:spPr>
            <a:xfrm>
              <a:off x="4452602" y="4330649"/>
              <a:ext cx="452117" cy="369332"/>
            </a:xfrm>
            <a:prstGeom prst="rect">
              <a:avLst/>
            </a:prstGeom>
            <a:noFill/>
          </p:spPr>
          <p:txBody>
            <a:bodyPr wrap="square" lIns="0" tIns="0" rIns="0" bIns="0" rtlCol="0">
              <a:spAutoFit/>
            </a:bodyPr>
            <a:lstStyle/>
            <a:p>
              <a:pPr algn="ctr"/>
              <a:r>
                <a:rPr lang="en-US" sz="2400" dirty="0" err="1"/>
                <a:t>N</a:t>
              </a:r>
              <a:r>
                <a:rPr lang="en-US" sz="2400" baseline="-25000" dirty="0" err="1"/>
                <a:t>w</a:t>
              </a:r>
              <a:endParaRPr lang="en-US" sz="2400" dirty="0"/>
            </a:p>
          </p:txBody>
        </p:sp>
        <p:sp>
          <p:nvSpPr>
            <p:cNvPr id="82" name="Left Brace 81">
              <a:extLst>
                <a:ext uri="{FF2B5EF4-FFF2-40B4-BE49-F238E27FC236}">
                  <a16:creationId xmlns:a16="http://schemas.microsoft.com/office/drawing/2014/main" id="{3ACAD357-8527-4825-B1D2-2A9852B3A29B}"/>
                </a:ext>
              </a:extLst>
            </p:cNvPr>
            <p:cNvSpPr/>
            <p:nvPr/>
          </p:nvSpPr>
          <p:spPr>
            <a:xfrm rot="16200000">
              <a:off x="5942539" y="4885909"/>
              <a:ext cx="217836" cy="1493493"/>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3" name="TextBox 82">
              <a:extLst>
                <a:ext uri="{FF2B5EF4-FFF2-40B4-BE49-F238E27FC236}">
                  <a16:creationId xmlns:a16="http://schemas.microsoft.com/office/drawing/2014/main" id="{13534B82-79DF-4CD8-93A6-034F09C360AF}"/>
                </a:ext>
              </a:extLst>
            </p:cNvPr>
            <p:cNvSpPr txBox="1"/>
            <p:nvPr/>
          </p:nvSpPr>
          <p:spPr>
            <a:xfrm>
              <a:off x="5135135" y="5780491"/>
              <a:ext cx="1875265" cy="369332"/>
            </a:xfrm>
            <a:prstGeom prst="rect">
              <a:avLst/>
            </a:prstGeom>
            <a:noFill/>
          </p:spPr>
          <p:txBody>
            <a:bodyPr wrap="square" lIns="0" tIns="0" rIns="0" bIns="0" rtlCol="0">
              <a:spAutoFit/>
            </a:bodyPr>
            <a:lstStyle/>
            <a:p>
              <a:pPr algn="ctr"/>
              <a:r>
                <a:rPr lang="en-US" sz="2400" dirty="0"/>
                <a:t>ceil(log</a:t>
              </a:r>
              <a:r>
                <a:rPr lang="en-US" sz="2400" baseline="-25000" dirty="0"/>
                <a:t>2</a:t>
              </a:r>
              <a:r>
                <a:rPr lang="en-US" sz="2400" dirty="0"/>
                <a:t>(</a:t>
              </a:r>
              <a:r>
                <a:rPr lang="en-US" sz="2400" dirty="0" err="1"/>
                <a:t>N</a:t>
              </a:r>
              <a:r>
                <a:rPr lang="en-US" sz="2400" baseline="-25000" dirty="0" err="1"/>
                <a:t>w</a:t>
              </a:r>
              <a:r>
                <a:rPr lang="en-US" sz="2400" dirty="0"/>
                <a:t>))</a:t>
              </a:r>
            </a:p>
          </p:txBody>
        </p:sp>
        <p:sp>
          <p:nvSpPr>
            <p:cNvPr id="84" name="TextBox 83">
              <a:extLst>
                <a:ext uri="{FF2B5EF4-FFF2-40B4-BE49-F238E27FC236}">
                  <a16:creationId xmlns:a16="http://schemas.microsoft.com/office/drawing/2014/main" id="{426F65B3-F16E-4074-A9B0-D56DCAE612CB}"/>
                </a:ext>
              </a:extLst>
            </p:cNvPr>
            <p:cNvSpPr txBox="1"/>
            <p:nvPr/>
          </p:nvSpPr>
          <p:spPr>
            <a:xfrm>
              <a:off x="5626692" y="3213191"/>
              <a:ext cx="849529" cy="276999"/>
            </a:xfrm>
            <a:prstGeom prst="rect">
              <a:avLst/>
            </a:prstGeom>
            <a:noFill/>
          </p:spPr>
          <p:txBody>
            <a:bodyPr wrap="square" lIns="0" tIns="0" rIns="0" bIns="0" rtlCol="0">
              <a:spAutoFit/>
            </a:bodyPr>
            <a:lstStyle/>
            <a:p>
              <a:pPr algn="ctr"/>
              <a:r>
                <a:rPr lang="en-US" dirty="0"/>
                <a:t>LUT</a:t>
              </a:r>
            </a:p>
          </p:txBody>
        </p:sp>
        <p:sp>
          <p:nvSpPr>
            <p:cNvPr id="85" name="Arrow: Bent 84">
              <a:extLst>
                <a:ext uri="{FF2B5EF4-FFF2-40B4-BE49-F238E27FC236}">
                  <a16:creationId xmlns:a16="http://schemas.microsoft.com/office/drawing/2014/main" id="{6180A18C-8083-4429-AB12-0BF76B96704E}"/>
                </a:ext>
              </a:extLst>
            </p:cNvPr>
            <p:cNvSpPr/>
            <p:nvPr/>
          </p:nvSpPr>
          <p:spPr>
            <a:xfrm rot="16200000" flipV="1">
              <a:off x="7325641" y="2009503"/>
              <a:ext cx="709160" cy="383583"/>
            </a:xfrm>
            <a:prstGeom prst="bentArrow">
              <a:avLst>
                <a:gd name="adj1" fmla="val 42421"/>
                <a:gd name="adj2" fmla="val 40722"/>
                <a:gd name="adj3" fmla="val 40894"/>
                <a:gd name="adj4" fmla="val 728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Arrow: Bent 85">
              <a:extLst>
                <a:ext uri="{FF2B5EF4-FFF2-40B4-BE49-F238E27FC236}">
                  <a16:creationId xmlns:a16="http://schemas.microsoft.com/office/drawing/2014/main" id="{628BFC3A-DC0D-4EED-9C54-4F461E125CBE}"/>
                </a:ext>
              </a:extLst>
            </p:cNvPr>
            <p:cNvSpPr/>
            <p:nvPr/>
          </p:nvSpPr>
          <p:spPr>
            <a:xfrm rot="5400000" flipV="1">
              <a:off x="6978655" y="2529879"/>
              <a:ext cx="657421" cy="383583"/>
            </a:xfrm>
            <a:prstGeom prst="bentArrow">
              <a:avLst>
                <a:gd name="adj1" fmla="val 42421"/>
                <a:gd name="adj2" fmla="val 38735"/>
                <a:gd name="adj3" fmla="val 42879"/>
                <a:gd name="adj4" fmla="val 728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Arrow: Bent 86">
              <a:extLst>
                <a:ext uri="{FF2B5EF4-FFF2-40B4-BE49-F238E27FC236}">
                  <a16:creationId xmlns:a16="http://schemas.microsoft.com/office/drawing/2014/main" id="{8968AA60-FC00-41A1-B00A-CEC3A3D61142}"/>
                </a:ext>
              </a:extLst>
            </p:cNvPr>
            <p:cNvSpPr/>
            <p:nvPr/>
          </p:nvSpPr>
          <p:spPr>
            <a:xfrm rot="16200000" flipV="1">
              <a:off x="8331608" y="2027262"/>
              <a:ext cx="709160" cy="383583"/>
            </a:xfrm>
            <a:prstGeom prst="bentArrow">
              <a:avLst>
                <a:gd name="adj1" fmla="val 42421"/>
                <a:gd name="adj2" fmla="val 40722"/>
                <a:gd name="adj3" fmla="val 40894"/>
                <a:gd name="adj4" fmla="val 728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194186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91D-2658-4B2F-875B-5DB017409D95}"/>
              </a:ext>
            </a:extLst>
          </p:cNvPr>
          <p:cNvSpPr>
            <a:spLocks noGrp="1"/>
          </p:cNvSpPr>
          <p:nvPr>
            <p:ph type="title"/>
          </p:nvPr>
        </p:nvSpPr>
        <p:spPr/>
        <p:txBody>
          <a:bodyPr/>
          <a:lstStyle/>
          <a:p>
            <a:r>
              <a:rPr lang="en-US" dirty="0" err="1"/>
              <a:t>RegMutex</a:t>
            </a:r>
            <a:r>
              <a:rPr lang="en-US" dirty="0"/>
              <a:t>: Architecture Side</a:t>
            </a:r>
          </a:p>
        </p:txBody>
      </p:sp>
      <p:sp>
        <p:nvSpPr>
          <p:cNvPr id="3" name="Content Placeholder 2">
            <a:extLst>
              <a:ext uri="{FF2B5EF4-FFF2-40B4-BE49-F238E27FC236}">
                <a16:creationId xmlns:a16="http://schemas.microsoft.com/office/drawing/2014/main" id="{F4F33D64-8B41-44CA-8081-CF1ED4C50F1E}"/>
              </a:ext>
            </a:extLst>
          </p:cNvPr>
          <p:cNvSpPr>
            <a:spLocks noGrp="1"/>
          </p:cNvSpPr>
          <p:nvPr>
            <p:ph idx="1"/>
          </p:nvPr>
        </p:nvSpPr>
        <p:spPr>
          <a:xfrm>
            <a:off x="838200" y="1825625"/>
            <a:ext cx="3893160" cy="4351338"/>
          </a:xfrm>
        </p:spPr>
        <p:txBody>
          <a:bodyPr>
            <a:normAutofit/>
          </a:bodyPr>
          <a:lstStyle/>
          <a:p>
            <a:r>
              <a:rPr lang="en-US" dirty="0"/>
              <a:t>To </a:t>
            </a:r>
            <a:r>
              <a:rPr lang="en-US" i="1" dirty="0"/>
              <a:t>acquire</a:t>
            </a:r>
            <a:r>
              <a:rPr lang="en-US" dirty="0"/>
              <a:t> Es:</a:t>
            </a:r>
          </a:p>
          <a:p>
            <a:pPr lvl="1"/>
            <a:r>
              <a:rPr lang="en-US" dirty="0"/>
              <a:t>Find an empty location in SRP Bitmask. Wait if there is no </a:t>
            </a:r>
            <a:r>
              <a:rPr lang="en-US"/>
              <a:t>empty section</a:t>
            </a:r>
            <a:endParaRPr lang="en-US" dirty="0"/>
          </a:p>
          <a:p>
            <a:pPr lvl="1"/>
            <a:r>
              <a:rPr lang="en-US" dirty="0"/>
              <a:t>Write the location index into warp’s row in the </a:t>
            </a:r>
            <a:r>
              <a:rPr lang="en-US"/>
              <a:t>Look-Up Table</a:t>
            </a:r>
            <a:endParaRPr lang="en-US" dirty="0"/>
          </a:p>
          <a:p>
            <a:pPr lvl="1"/>
            <a:r>
              <a:rPr lang="en-US" dirty="0"/>
              <a:t>Set warp </a:t>
            </a:r>
            <a:r>
              <a:rPr lang="en-US"/>
              <a:t>status bitmask</a:t>
            </a: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411071D4-AA6B-4CE8-8FFC-B05A401B48FC}"/>
              </a:ext>
            </a:extLst>
          </p:cNvPr>
          <p:cNvSpPr>
            <a:spLocks noGrp="1"/>
          </p:cNvSpPr>
          <p:nvPr>
            <p:ph type="sldNum" sz="quarter" idx="12"/>
          </p:nvPr>
        </p:nvSpPr>
        <p:spPr/>
        <p:txBody>
          <a:bodyPr/>
          <a:lstStyle/>
          <a:p>
            <a:fld id="{2014EE8E-AE06-4085-B58B-05AC59AB1BA9}" type="slidenum">
              <a:rPr lang="en-US" smtClean="0"/>
              <a:t>14</a:t>
            </a:fld>
            <a:endParaRPr lang="en-US"/>
          </a:p>
        </p:txBody>
      </p:sp>
      <p:sp>
        <p:nvSpPr>
          <p:cNvPr id="5" name="Arrow: Bent 4">
            <a:extLst>
              <a:ext uri="{FF2B5EF4-FFF2-40B4-BE49-F238E27FC236}">
                <a16:creationId xmlns:a16="http://schemas.microsoft.com/office/drawing/2014/main" id="{90431FE7-DB63-461D-B391-3339CCD3216B}"/>
              </a:ext>
            </a:extLst>
          </p:cNvPr>
          <p:cNvSpPr/>
          <p:nvPr/>
        </p:nvSpPr>
        <p:spPr>
          <a:xfrm rot="5400000">
            <a:off x="6549674" y="3642929"/>
            <a:ext cx="1040568" cy="779325"/>
          </a:xfrm>
          <a:prstGeom prst="bentArrow">
            <a:avLst>
              <a:gd name="adj1" fmla="val 16569"/>
              <a:gd name="adj2" fmla="val 16573"/>
              <a:gd name="adj3" fmla="val 20786"/>
              <a:gd name="adj4" fmla="val 43750"/>
            </a:avLst>
          </a:prstGeom>
          <a:gradFill flip="none" rotWithShape="1">
            <a:gsLst>
              <a:gs pos="0">
                <a:schemeClr val="accent1">
                  <a:lumMod val="5000"/>
                  <a:lumOff val="95000"/>
                </a:schemeClr>
              </a:gs>
              <a:gs pos="74000">
                <a:srgbClr val="ADB9CA"/>
              </a:gs>
              <a:gs pos="83000">
                <a:srgbClr val="ADB9CA"/>
              </a:gs>
              <a:gs pos="100000">
                <a:srgbClr val="ADB9C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dirty="0">
              <a:solidFill>
                <a:schemeClr val="tx1"/>
              </a:solidFill>
            </a:endParaRPr>
          </a:p>
        </p:txBody>
      </p:sp>
      <p:sp>
        <p:nvSpPr>
          <p:cNvPr id="6" name="Rectangle 5">
            <a:extLst>
              <a:ext uri="{FF2B5EF4-FFF2-40B4-BE49-F238E27FC236}">
                <a16:creationId xmlns:a16="http://schemas.microsoft.com/office/drawing/2014/main" id="{CC97FD8B-11A2-4133-BC25-C756BA62EE4F}"/>
              </a:ext>
            </a:extLst>
          </p:cNvPr>
          <p:cNvSpPr/>
          <p:nvPr/>
        </p:nvSpPr>
        <p:spPr>
          <a:xfrm>
            <a:off x="8716238" y="3617248"/>
            <a:ext cx="406663"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A5C1A979-597C-42F1-9176-B9634E062609}"/>
              </a:ext>
            </a:extLst>
          </p:cNvPr>
          <p:cNvSpPr/>
          <p:nvPr/>
        </p:nvSpPr>
        <p:spPr>
          <a:xfrm>
            <a:off x="5867417" y="3622309"/>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82CC1210-9A7F-4D29-864F-C3D45F07176A}"/>
              </a:ext>
            </a:extLst>
          </p:cNvPr>
          <p:cNvSpPr/>
          <p:nvPr/>
        </p:nvSpPr>
        <p:spPr>
          <a:xfrm>
            <a:off x="5867417" y="293144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58CCEED-AF09-4FAB-A5A9-737E5BA4054C}"/>
              </a:ext>
            </a:extLst>
          </p:cNvPr>
          <p:cNvSpPr/>
          <p:nvPr/>
        </p:nvSpPr>
        <p:spPr>
          <a:xfrm>
            <a:off x="5867417" y="320576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A3E6A282-EE52-450A-92C0-B0F504C25188}"/>
              </a:ext>
            </a:extLst>
          </p:cNvPr>
          <p:cNvSpPr/>
          <p:nvPr/>
        </p:nvSpPr>
        <p:spPr>
          <a:xfrm>
            <a:off x="5867417" y="348008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788FF0B5-9A8E-4CCF-8E00-0D3A2655F697}"/>
              </a:ext>
            </a:extLst>
          </p:cNvPr>
          <p:cNvSpPr/>
          <p:nvPr/>
        </p:nvSpPr>
        <p:spPr>
          <a:xfrm>
            <a:off x="5867417" y="4510401"/>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7433678-ACB9-4E14-8612-2EA21CC52BCF}"/>
              </a:ext>
            </a:extLst>
          </p:cNvPr>
          <p:cNvCxnSpPr>
            <a:cxnSpLocks/>
            <a:endCxn id="11" idx="3"/>
          </p:cNvCxnSpPr>
          <p:nvPr/>
        </p:nvCxnSpPr>
        <p:spPr>
          <a:xfrm flipH="1">
            <a:off x="6141737" y="3617248"/>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7BD17900-9434-4574-9E43-A76AC05185CB}"/>
              </a:ext>
            </a:extLst>
          </p:cNvPr>
          <p:cNvCxnSpPr>
            <a:cxnSpLocks/>
            <a:stCxn id="10" idx="1"/>
            <a:endCxn id="11" idx="1"/>
          </p:cNvCxnSpPr>
          <p:nvPr/>
        </p:nvCxnSpPr>
        <p:spPr>
          <a:xfrm>
            <a:off x="5867417" y="3617248"/>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160934FB-F572-446D-84AC-79AB894E5C42}"/>
              </a:ext>
            </a:extLst>
          </p:cNvPr>
          <p:cNvSpPr txBox="1"/>
          <p:nvPr/>
        </p:nvSpPr>
        <p:spPr>
          <a:xfrm>
            <a:off x="5056145" y="2544891"/>
            <a:ext cx="1896864" cy="276999"/>
          </a:xfrm>
          <a:prstGeom prst="rect">
            <a:avLst/>
          </a:prstGeom>
          <a:noFill/>
        </p:spPr>
        <p:txBody>
          <a:bodyPr wrap="square" lIns="0" tIns="0" rIns="0" bIns="0" rtlCol="0">
            <a:spAutoFit/>
          </a:bodyPr>
          <a:lstStyle/>
          <a:p>
            <a:pPr algn="ctr"/>
            <a:r>
              <a:rPr lang="en-US" dirty="0"/>
              <a:t>SRP Bitmask</a:t>
            </a:r>
          </a:p>
        </p:txBody>
      </p:sp>
      <p:sp>
        <p:nvSpPr>
          <p:cNvPr id="15" name="Rectangle 14">
            <a:extLst>
              <a:ext uri="{FF2B5EF4-FFF2-40B4-BE49-F238E27FC236}">
                <a16:creationId xmlns:a16="http://schemas.microsoft.com/office/drawing/2014/main" id="{10C1D9E5-0CF3-4C07-AA9F-362569010A85}"/>
              </a:ext>
            </a:extLst>
          </p:cNvPr>
          <p:cNvSpPr/>
          <p:nvPr/>
        </p:nvSpPr>
        <p:spPr>
          <a:xfrm>
            <a:off x="10912434" y="3612187"/>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18FEE578-5294-4669-9DB1-6483EC4DB5CD}"/>
              </a:ext>
            </a:extLst>
          </p:cNvPr>
          <p:cNvSpPr/>
          <p:nvPr/>
        </p:nvSpPr>
        <p:spPr>
          <a:xfrm>
            <a:off x="10912434" y="292132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8C1679D-097D-4E60-A31C-390D62EEB347}"/>
              </a:ext>
            </a:extLst>
          </p:cNvPr>
          <p:cNvSpPr/>
          <p:nvPr/>
        </p:nvSpPr>
        <p:spPr>
          <a:xfrm>
            <a:off x="10912434" y="319564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E377DE62-D82D-4724-B8A9-87452FBB47B5}"/>
              </a:ext>
            </a:extLst>
          </p:cNvPr>
          <p:cNvSpPr/>
          <p:nvPr/>
        </p:nvSpPr>
        <p:spPr>
          <a:xfrm>
            <a:off x="10912434" y="346996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904A4C2D-7415-488A-B8CC-59444DCFE025}"/>
              </a:ext>
            </a:extLst>
          </p:cNvPr>
          <p:cNvSpPr/>
          <p:nvPr/>
        </p:nvSpPr>
        <p:spPr>
          <a:xfrm>
            <a:off x="10912434" y="450027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E72C4EB-E42C-491B-AB1C-584B4511784E}"/>
              </a:ext>
            </a:extLst>
          </p:cNvPr>
          <p:cNvCxnSpPr>
            <a:cxnSpLocks/>
            <a:endCxn id="19" idx="3"/>
          </p:cNvCxnSpPr>
          <p:nvPr/>
        </p:nvCxnSpPr>
        <p:spPr>
          <a:xfrm flipH="1">
            <a:off x="11186754" y="3607126"/>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021E064B-B87E-4F2C-B0F8-6B41B00B7064}"/>
              </a:ext>
            </a:extLst>
          </p:cNvPr>
          <p:cNvCxnSpPr>
            <a:cxnSpLocks/>
            <a:stCxn id="18" idx="1"/>
            <a:endCxn id="19" idx="1"/>
          </p:cNvCxnSpPr>
          <p:nvPr/>
        </p:nvCxnSpPr>
        <p:spPr>
          <a:xfrm>
            <a:off x="10912434" y="3607126"/>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7963A28B-4E3B-4525-AA6A-9E45A0D52841}"/>
              </a:ext>
            </a:extLst>
          </p:cNvPr>
          <p:cNvSpPr txBox="1"/>
          <p:nvPr/>
        </p:nvSpPr>
        <p:spPr>
          <a:xfrm>
            <a:off x="9657624" y="2540591"/>
            <a:ext cx="2200713" cy="276999"/>
          </a:xfrm>
          <a:prstGeom prst="rect">
            <a:avLst/>
          </a:prstGeom>
          <a:noFill/>
        </p:spPr>
        <p:txBody>
          <a:bodyPr wrap="square" lIns="0" tIns="0" rIns="0" bIns="0" rtlCol="0">
            <a:spAutoFit/>
          </a:bodyPr>
          <a:lstStyle/>
          <a:p>
            <a:pPr algn="ctr"/>
            <a:r>
              <a:rPr lang="en-US" dirty="0"/>
              <a:t>Warp Status Bitmask</a:t>
            </a:r>
          </a:p>
        </p:txBody>
      </p:sp>
      <p:sp>
        <p:nvSpPr>
          <p:cNvPr id="23" name="Rectangle 22">
            <a:extLst>
              <a:ext uri="{FF2B5EF4-FFF2-40B4-BE49-F238E27FC236}">
                <a16:creationId xmlns:a16="http://schemas.microsoft.com/office/drawing/2014/main" id="{7813F15E-2F87-416B-81A0-F92B9657C01D}"/>
              </a:ext>
            </a:extLst>
          </p:cNvPr>
          <p:cNvSpPr/>
          <p:nvPr/>
        </p:nvSpPr>
        <p:spPr>
          <a:xfrm>
            <a:off x="7895189" y="3617248"/>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3909B81A-21AD-4093-8C8D-CFEF7A34C018}"/>
              </a:ext>
            </a:extLst>
          </p:cNvPr>
          <p:cNvSpPr/>
          <p:nvPr/>
        </p:nvSpPr>
        <p:spPr>
          <a:xfrm>
            <a:off x="7895189" y="292638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44C57509-AA66-4938-BD48-8474BF169338}"/>
              </a:ext>
            </a:extLst>
          </p:cNvPr>
          <p:cNvSpPr/>
          <p:nvPr/>
        </p:nvSpPr>
        <p:spPr>
          <a:xfrm>
            <a:off x="7895189" y="320070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66E4B528-A587-45A0-90A7-0E5A9F5F2B6C}"/>
              </a:ext>
            </a:extLst>
          </p:cNvPr>
          <p:cNvSpPr/>
          <p:nvPr/>
        </p:nvSpPr>
        <p:spPr>
          <a:xfrm>
            <a:off x="7895189" y="347502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EBCE3F88-51A2-47D8-A8E2-88C497BE77F4}"/>
              </a:ext>
            </a:extLst>
          </p:cNvPr>
          <p:cNvSpPr/>
          <p:nvPr/>
        </p:nvSpPr>
        <p:spPr>
          <a:xfrm>
            <a:off x="7895189" y="4505340"/>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0080179-285B-4FE5-ABFF-C2596FBFCF2E}"/>
              </a:ext>
            </a:extLst>
          </p:cNvPr>
          <p:cNvCxnSpPr>
            <a:cxnSpLocks/>
          </p:cNvCxnSpPr>
          <p:nvPr/>
        </p:nvCxnSpPr>
        <p:spPr>
          <a:xfrm flipH="1">
            <a:off x="8169511" y="3607126"/>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EBDC5FC3-EA1D-4B93-97E3-3B2785D35A02}"/>
              </a:ext>
            </a:extLst>
          </p:cNvPr>
          <p:cNvCxnSpPr>
            <a:cxnSpLocks/>
            <a:stCxn id="26" idx="1"/>
            <a:endCxn id="27" idx="1"/>
          </p:cNvCxnSpPr>
          <p:nvPr/>
        </p:nvCxnSpPr>
        <p:spPr>
          <a:xfrm>
            <a:off x="7895189" y="3612187"/>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30" name="Rectangle 29">
            <a:extLst>
              <a:ext uri="{FF2B5EF4-FFF2-40B4-BE49-F238E27FC236}">
                <a16:creationId xmlns:a16="http://schemas.microsoft.com/office/drawing/2014/main" id="{3196ED20-BCF0-4ADC-A95A-7AE9E1F1150A}"/>
              </a:ext>
            </a:extLst>
          </p:cNvPr>
          <p:cNvSpPr/>
          <p:nvPr/>
        </p:nvSpPr>
        <p:spPr>
          <a:xfrm>
            <a:off x="8171180" y="3617248"/>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D13E297F-E893-4EC8-B9F6-DEF9D1605271}"/>
              </a:ext>
            </a:extLst>
          </p:cNvPr>
          <p:cNvSpPr/>
          <p:nvPr/>
        </p:nvSpPr>
        <p:spPr>
          <a:xfrm>
            <a:off x="8171180" y="292638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DA8C788C-65BF-4CE9-8FD5-FC9C3C7EB20B}"/>
              </a:ext>
            </a:extLst>
          </p:cNvPr>
          <p:cNvSpPr/>
          <p:nvPr/>
        </p:nvSpPr>
        <p:spPr>
          <a:xfrm>
            <a:off x="8171180" y="320070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94D6A872-6DD6-4B71-BF1D-B8E84BA6A0FE}"/>
              </a:ext>
            </a:extLst>
          </p:cNvPr>
          <p:cNvSpPr/>
          <p:nvPr/>
        </p:nvSpPr>
        <p:spPr>
          <a:xfrm>
            <a:off x="8171180" y="347502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9EE916F7-384F-47A8-9884-2A73C3046892}"/>
              </a:ext>
            </a:extLst>
          </p:cNvPr>
          <p:cNvSpPr/>
          <p:nvPr/>
        </p:nvSpPr>
        <p:spPr>
          <a:xfrm>
            <a:off x="8171180" y="4505340"/>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BB1DF6D-C3CC-4D60-BFC0-5A62F4F8A502}"/>
              </a:ext>
            </a:extLst>
          </p:cNvPr>
          <p:cNvCxnSpPr>
            <a:cxnSpLocks/>
            <a:endCxn id="34" idx="3"/>
          </p:cNvCxnSpPr>
          <p:nvPr/>
        </p:nvCxnSpPr>
        <p:spPr>
          <a:xfrm flipH="1">
            <a:off x="8445500" y="3612187"/>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B4AD4A11-882D-4D28-9A99-787100FB0D05}"/>
              </a:ext>
            </a:extLst>
          </p:cNvPr>
          <p:cNvCxnSpPr>
            <a:cxnSpLocks/>
            <a:stCxn id="33" idx="1"/>
            <a:endCxn id="34" idx="1"/>
          </p:cNvCxnSpPr>
          <p:nvPr/>
        </p:nvCxnSpPr>
        <p:spPr>
          <a:xfrm>
            <a:off x="8171180" y="3612187"/>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0D69DEB5-D9B1-4030-ABD1-94AEBC0E005C}"/>
              </a:ext>
            </a:extLst>
          </p:cNvPr>
          <p:cNvSpPr/>
          <p:nvPr/>
        </p:nvSpPr>
        <p:spPr>
          <a:xfrm>
            <a:off x="8443710" y="3617248"/>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4671C3CA-4503-4116-A3E9-50F3E921ADB9}"/>
              </a:ext>
            </a:extLst>
          </p:cNvPr>
          <p:cNvSpPr/>
          <p:nvPr/>
        </p:nvSpPr>
        <p:spPr>
          <a:xfrm>
            <a:off x="8443710" y="292638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8645C771-BA1A-4DFC-8B44-3A2DB661105D}"/>
              </a:ext>
            </a:extLst>
          </p:cNvPr>
          <p:cNvSpPr/>
          <p:nvPr/>
        </p:nvSpPr>
        <p:spPr>
          <a:xfrm>
            <a:off x="8443710" y="320070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65CA1964-56CE-48BF-8AAB-59E197817155}"/>
              </a:ext>
            </a:extLst>
          </p:cNvPr>
          <p:cNvSpPr/>
          <p:nvPr/>
        </p:nvSpPr>
        <p:spPr>
          <a:xfrm>
            <a:off x="8443710" y="347502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8699E9AC-394B-4BD7-A9F6-91A2222176B5}"/>
              </a:ext>
            </a:extLst>
          </p:cNvPr>
          <p:cNvSpPr/>
          <p:nvPr/>
        </p:nvSpPr>
        <p:spPr>
          <a:xfrm>
            <a:off x="8443710" y="4505340"/>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9690D18D-F93E-425C-B1C4-4BE912FDC7D2}"/>
              </a:ext>
            </a:extLst>
          </p:cNvPr>
          <p:cNvCxnSpPr>
            <a:cxnSpLocks/>
            <a:endCxn id="41" idx="3"/>
          </p:cNvCxnSpPr>
          <p:nvPr/>
        </p:nvCxnSpPr>
        <p:spPr>
          <a:xfrm flipH="1">
            <a:off x="8718030" y="3612187"/>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9FF89ED6-76F0-4333-9575-1AE2B8DE52C5}"/>
              </a:ext>
            </a:extLst>
          </p:cNvPr>
          <p:cNvCxnSpPr>
            <a:cxnSpLocks/>
            <a:stCxn id="40" idx="1"/>
            <a:endCxn id="41" idx="1"/>
          </p:cNvCxnSpPr>
          <p:nvPr/>
        </p:nvCxnSpPr>
        <p:spPr>
          <a:xfrm>
            <a:off x="8443710" y="3612187"/>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8A7A4F3E-4151-4A61-B9A4-DDEED4124493}"/>
              </a:ext>
            </a:extLst>
          </p:cNvPr>
          <p:cNvCxnSpPr>
            <a:cxnSpLocks/>
          </p:cNvCxnSpPr>
          <p:nvPr/>
        </p:nvCxnSpPr>
        <p:spPr>
          <a:xfrm flipH="1">
            <a:off x="9124694" y="3612187"/>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45" name="Rectangle 44">
            <a:extLst>
              <a:ext uri="{FF2B5EF4-FFF2-40B4-BE49-F238E27FC236}">
                <a16:creationId xmlns:a16="http://schemas.microsoft.com/office/drawing/2014/main" id="{FD54800F-6ABA-488C-8AA5-5E9BF8140A55}"/>
              </a:ext>
            </a:extLst>
          </p:cNvPr>
          <p:cNvSpPr/>
          <p:nvPr/>
        </p:nvSpPr>
        <p:spPr>
          <a:xfrm>
            <a:off x="9122904" y="3617248"/>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713404FC-2CBD-47E3-839E-9CB98AE610CA}"/>
              </a:ext>
            </a:extLst>
          </p:cNvPr>
          <p:cNvSpPr/>
          <p:nvPr/>
        </p:nvSpPr>
        <p:spPr>
          <a:xfrm>
            <a:off x="9122904" y="292638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D0536AA6-2EA7-4A86-B818-9F27F318FD45}"/>
              </a:ext>
            </a:extLst>
          </p:cNvPr>
          <p:cNvSpPr/>
          <p:nvPr/>
        </p:nvSpPr>
        <p:spPr>
          <a:xfrm>
            <a:off x="9122904" y="320070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EEBB7B3E-6B62-4BCD-8199-D74D77D23ED4}"/>
              </a:ext>
            </a:extLst>
          </p:cNvPr>
          <p:cNvSpPr/>
          <p:nvPr/>
        </p:nvSpPr>
        <p:spPr>
          <a:xfrm>
            <a:off x="9122904" y="347502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0286AE82-5EA1-4D1A-A045-3606E77AB80A}"/>
              </a:ext>
            </a:extLst>
          </p:cNvPr>
          <p:cNvSpPr/>
          <p:nvPr/>
        </p:nvSpPr>
        <p:spPr>
          <a:xfrm>
            <a:off x="9122904" y="4505340"/>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5551F40-A5B1-463A-9061-6E0B42C54BC3}"/>
              </a:ext>
            </a:extLst>
          </p:cNvPr>
          <p:cNvCxnSpPr>
            <a:cxnSpLocks/>
            <a:endCxn id="49" idx="3"/>
          </p:cNvCxnSpPr>
          <p:nvPr/>
        </p:nvCxnSpPr>
        <p:spPr>
          <a:xfrm flipH="1">
            <a:off x="9397224" y="3612187"/>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03AE64E1-6ED2-4C17-BF4D-DFC8DD651E37}"/>
              </a:ext>
            </a:extLst>
          </p:cNvPr>
          <p:cNvCxnSpPr>
            <a:cxnSpLocks/>
            <a:stCxn id="48" idx="1"/>
            <a:endCxn id="49" idx="1"/>
          </p:cNvCxnSpPr>
          <p:nvPr/>
        </p:nvCxnSpPr>
        <p:spPr>
          <a:xfrm>
            <a:off x="9122904" y="3612187"/>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52" name="Rectangle 51">
            <a:extLst>
              <a:ext uri="{FF2B5EF4-FFF2-40B4-BE49-F238E27FC236}">
                <a16:creationId xmlns:a16="http://schemas.microsoft.com/office/drawing/2014/main" id="{87D014B2-CD57-4FC6-82D0-69268EDC9C23}"/>
              </a:ext>
            </a:extLst>
          </p:cNvPr>
          <p:cNvSpPr/>
          <p:nvPr/>
        </p:nvSpPr>
        <p:spPr>
          <a:xfrm>
            <a:off x="8716238" y="2926387"/>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B49941F3-35D5-449C-ACB5-ABFA54B99011}"/>
              </a:ext>
            </a:extLst>
          </p:cNvPr>
          <p:cNvSpPr/>
          <p:nvPr/>
        </p:nvSpPr>
        <p:spPr>
          <a:xfrm>
            <a:off x="8716238" y="3200707"/>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5AEA5B8A-2BCB-440A-ABE2-054229C820D6}"/>
              </a:ext>
            </a:extLst>
          </p:cNvPr>
          <p:cNvSpPr/>
          <p:nvPr/>
        </p:nvSpPr>
        <p:spPr>
          <a:xfrm>
            <a:off x="8716238" y="3475027"/>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Rectangle 54">
            <a:extLst>
              <a:ext uri="{FF2B5EF4-FFF2-40B4-BE49-F238E27FC236}">
                <a16:creationId xmlns:a16="http://schemas.microsoft.com/office/drawing/2014/main" id="{916795A1-55CB-4964-83BA-63AE4A02BE70}"/>
              </a:ext>
            </a:extLst>
          </p:cNvPr>
          <p:cNvSpPr/>
          <p:nvPr/>
        </p:nvSpPr>
        <p:spPr>
          <a:xfrm>
            <a:off x="8716238" y="4505340"/>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26604B78-5E7C-49C3-A88D-A81EDBB58AE2}"/>
              </a:ext>
            </a:extLst>
          </p:cNvPr>
          <p:cNvSpPr txBox="1"/>
          <p:nvPr/>
        </p:nvSpPr>
        <p:spPr>
          <a:xfrm>
            <a:off x="8217171" y="2544890"/>
            <a:ext cx="849529" cy="276999"/>
          </a:xfrm>
          <a:prstGeom prst="rect">
            <a:avLst/>
          </a:prstGeom>
          <a:noFill/>
        </p:spPr>
        <p:txBody>
          <a:bodyPr wrap="square" lIns="0" tIns="0" rIns="0" bIns="0" rtlCol="0">
            <a:spAutoFit/>
          </a:bodyPr>
          <a:lstStyle/>
          <a:p>
            <a:pPr algn="ctr"/>
            <a:r>
              <a:rPr lang="en-US" dirty="0"/>
              <a:t>LUT</a:t>
            </a:r>
          </a:p>
        </p:txBody>
      </p:sp>
      <p:sp>
        <p:nvSpPr>
          <p:cNvPr id="57" name="Arrow: Right 61">
            <a:extLst>
              <a:ext uri="{FF2B5EF4-FFF2-40B4-BE49-F238E27FC236}">
                <a16:creationId xmlns:a16="http://schemas.microsoft.com/office/drawing/2014/main" id="{14003BBE-8F36-49D3-BB8F-8A97DEAA6FF2}"/>
              </a:ext>
            </a:extLst>
          </p:cNvPr>
          <p:cNvSpPr/>
          <p:nvPr/>
        </p:nvSpPr>
        <p:spPr>
          <a:xfrm>
            <a:off x="5183041" y="3464833"/>
            <a:ext cx="683491" cy="274320"/>
          </a:xfrm>
          <a:prstGeom prst="rightArrow">
            <a:avLst/>
          </a:prstGeom>
          <a:gradFill flip="none" rotWithShape="1">
            <a:gsLst>
              <a:gs pos="0">
                <a:schemeClr val="accent1">
                  <a:lumMod val="5000"/>
                  <a:lumOff val="95000"/>
                </a:schemeClr>
              </a:gs>
              <a:gs pos="74000">
                <a:srgbClr val="ADB9CA"/>
              </a:gs>
              <a:gs pos="83000">
                <a:srgbClr val="ADB9CA"/>
              </a:gs>
              <a:gs pos="100000">
                <a:srgbClr val="ADB9C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Arrow: Right 62">
            <a:extLst>
              <a:ext uri="{FF2B5EF4-FFF2-40B4-BE49-F238E27FC236}">
                <a16:creationId xmlns:a16="http://schemas.microsoft.com/office/drawing/2014/main" id="{7F98AC3E-B3D6-4B79-B57D-6FE8668FA26E}"/>
              </a:ext>
            </a:extLst>
          </p:cNvPr>
          <p:cNvSpPr/>
          <p:nvPr/>
        </p:nvSpPr>
        <p:spPr>
          <a:xfrm>
            <a:off x="10047454" y="2931520"/>
            <a:ext cx="847384" cy="274320"/>
          </a:xfrm>
          <a:prstGeom prst="rightArrow">
            <a:avLst/>
          </a:prstGeom>
          <a:gradFill>
            <a:gsLst>
              <a:gs pos="0">
                <a:schemeClr val="accent1">
                  <a:lumMod val="5000"/>
                  <a:lumOff val="95000"/>
                </a:schemeClr>
              </a:gs>
              <a:gs pos="74000">
                <a:srgbClr val="ADB9CA"/>
              </a:gs>
              <a:gs pos="83000">
                <a:srgbClr val="ADB9CA"/>
              </a:gs>
              <a:gs pos="100000">
                <a:srgbClr val="ADB9C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Oval 58">
            <a:extLst>
              <a:ext uri="{FF2B5EF4-FFF2-40B4-BE49-F238E27FC236}">
                <a16:creationId xmlns:a16="http://schemas.microsoft.com/office/drawing/2014/main" id="{375343D3-67FA-4A15-AEAF-DE8FBB6322BF}"/>
              </a:ext>
            </a:extLst>
          </p:cNvPr>
          <p:cNvSpPr/>
          <p:nvPr/>
        </p:nvSpPr>
        <p:spPr>
          <a:xfrm>
            <a:off x="4948171" y="3464833"/>
            <a:ext cx="274320" cy="274320"/>
          </a:xfrm>
          <a:prstGeom prst="ellipse">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1</a:t>
            </a:r>
          </a:p>
        </p:txBody>
      </p:sp>
      <p:sp>
        <p:nvSpPr>
          <p:cNvPr id="60" name="Oval 59">
            <a:extLst>
              <a:ext uri="{FF2B5EF4-FFF2-40B4-BE49-F238E27FC236}">
                <a16:creationId xmlns:a16="http://schemas.microsoft.com/office/drawing/2014/main" id="{BE858029-3AD4-4D5A-9737-41A318482E1A}"/>
              </a:ext>
            </a:extLst>
          </p:cNvPr>
          <p:cNvSpPr/>
          <p:nvPr/>
        </p:nvSpPr>
        <p:spPr>
          <a:xfrm>
            <a:off x="9885028" y="2941642"/>
            <a:ext cx="274320" cy="274320"/>
          </a:xfrm>
          <a:prstGeom prst="ellipse">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3</a:t>
            </a:r>
          </a:p>
        </p:txBody>
      </p:sp>
      <p:sp>
        <p:nvSpPr>
          <p:cNvPr id="61" name="Arrow: Bent 63">
            <a:extLst>
              <a:ext uri="{FF2B5EF4-FFF2-40B4-BE49-F238E27FC236}">
                <a16:creationId xmlns:a16="http://schemas.microsoft.com/office/drawing/2014/main" id="{4013C907-0478-41BF-B71D-42A413E68649}"/>
              </a:ext>
            </a:extLst>
          </p:cNvPr>
          <p:cNvSpPr/>
          <p:nvPr/>
        </p:nvSpPr>
        <p:spPr>
          <a:xfrm rot="10800000">
            <a:off x="6680295" y="3271333"/>
            <a:ext cx="723393" cy="420046"/>
          </a:xfrm>
          <a:prstGeom prst="bentArrow">
            <a:avLst>
              <a:gd name="adj1" fmla="val 34990"/>
              <a:gd name="adj2" fmla="val 25000"/>
              <a:gd name="adj3" fmla="val 0"/>
              <a:gd name="adj4" fmla="val 43750"/>
            </a:avLst>
          </a:prstGeom>
          <a:gradFill flip="none" rotWithShape="1">
            <a:gsLst>
              <a:gs pos="0">
                <a:schemeClr val="accent1">
                  <a:lumMod val="5000"/>
                  <a:lumOff val="95000"/>
                </a:schemeClr>
              </a:gs>
              <a:gs pos="74000">
                <a:srgbClr val="ADB9CA"/>
              </a:gs>
              <a:gs pos="83000">
                <a:srgbClr val="ADB9CA"/>
              </a:gs>
              <a:gs pos="100000">
                <a:srgbClr val="ADB9C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a:extLst>
              <a:ext uri="{FF2B5EF4-FFF2-40B4-BE49-F238E27FC236}">
                <a16:creationId xmlns:a16="http://schemas.microsoft.com/office/drawing/2014/main" id="{99129E29-843C-4B41-8A3B-5679C49FABB6}"/>
              </a:ext>
            </a:extLst>
          </p:cNvPr>
          <p:cNvSpPr/>
          <p:nvPr/>
        </p:nvSpPr>
        <p:spPr>
          <a:xfrm>
            <a:off x="6623903" y="3475027"/>
            <a:ext cx="274320" cy="274320"/>
          </a:xfrm>
          <a:prstGeom prst="ellipse">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2</a:t>
            </a:r>
          </a:p>
        </p:txBody>
      </p:sp>
      <p:sp>
        <p:nvSpPr>
          <p:cNvPr id="63" name="Arrow: Bent 64">
            <a:extLst>
              <a:ext uri="{FF2B5EF4-FFF2-40B4-BE49-F238E27FC236}">
                <a16:creationId xmlns:a16="http://schemas.microsoft.com/office/drawing/2014/main" id="{AE249C0D-E301-40B5-998A-EE4B51FF973E}"/>
              </a:ext>
            </a:extLst>
          </p:cNvPr>
          <p:cNvSpPr/>
          <p:nvPr/>
        </p:nvSpPr>
        <p:spPr>
          <a:xfrm>
            <a:off x="7255991" y="2972975"/>
            <a:ext cx="629774" cy="441093"/>
          </a:xfrm>
          <a:prstGeom prst="bentArrow">
            <a:avLst>
              <a:gd name="adj1" fmla="val 33197"/>
              <a:gd name="adj2" fmla="val 25000"/>
              <a:gd name="adj3" fmla="val 25000"/>
              <a:gd name="adj4" fmla="val 4375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dirty="0">
              <a:solidFill>
                <a:schemeClr val="tx1"/>
              </a:solidFill>
            </a:endParaRPr>
          </a:p>
        </p:txBody>
      </p:sp>
      <p:sp>
        <p:nvSpPr>
          <p:cNvPr id="64" name="TextBox 63">
            <a:extLst>
              <a:ext uri="{FF2B5EF4-FFF2-40B4-BE49-F238E27FC236}">
                <a16:creationId xmlns:a16="http://schemas.microsoft.com/office/drawing/2014/main" id="{A3294A2E-4198-447F-A8BD-1768BD85FFC4}"/>
              </a:ext>
            </a:extLst>
          </p:cNvPr>
          <p:cNvSpPr txBox="1"/>
          <p:nvPr/>
        </p:nvSpPr>
        <p:spPr>
          <a:xfrm>
            <a:off x="4977911" y="3873634"/>
            <a:ext cx="1420555" cy="276999"/>
          </a:xfrm>
          <a:prstGeom prst="rect">
            <a:avLst/>
          </a:prstGeom>
          <a:solidFill>
            <a:schemeClr val="accent5">
              <a:lumMod val="20000"/>
              <a:lumOff val="80000"/>
              <a:alpha val="95000"/>
            </a:schemeClr>
          </a:solidFill>
        </p:spPr>
        <p:txBody>
          <a:bodyPr wrap="square" lIns="0" tIns="0" rIns="0" bIns="0" rtlCol="0">
            <a:spAutoFit/>
          </a:bodyPr>
          <a:lstStyle/>
          <a:p>
            <a:pPr algn="ctr"/>
            <a:r>
              <a:rPr lang="en-US" dirty="0" err="1"/>
              <a:t>loc</a:t>
            </a:r>
            <a:r>
              <a:rPr lang="en-US" dirty="0"/>
              <a:t>=FFZ(SRP)</a:t>
            </a:r>
          </a:p>
        </p:txBody>
      </p:sp>
      <p:sp>
        <p:nvSpPr>
          <p:cNvPr id="65" name="TextBox 64">
            <a:extLst>
              <a:ext uri="{FF2B5EF4-FFF2-40B4-BE49-F238E27FC236}">
                <a16:creationId xmlns:a16="http://schemas.microsoft.com/office/drawing/2014/main" id="{FB37F75D-7293-4B1D-B87E-836650FC61C1}"/>
              </a:ext>
            </a:extLst>
          </p:cNvPr>
          <p:cNvSpPr txBox="1"/>
          <p:nvPr/>
        </p:nvSpPr>
        <p:spPr>
          <a:xfrm>
            <a:off x="9900312" y="3340249"/>
            <a:ext cx="857669" cy="276999"/>
          </a:xfrm>
          <a:prstGeom prst="rect">
            <a:avLst/>
          </a:prstGeom>
          <a:solidFill>
            <a:schemeClr val="accent5">
              <a:lumMod val="20000"/>
              <a:lumOff val="80000"/>
              <a:alpha val="95000"/>
            </a:schemeClr>
          </a:solidFill>
        </p:spPr>
        <p:txBody>
          <a:bodyPr wrap="square" lIns="0" tIns="0" rIns="0" bIns="0" rtlCol="0">
            <a:spAutoFit/>
          </a:bodyPr>
          <a:lstStyle/>
          <a:p>
            <a:pPr algn="ctr"/>
            <a:r>
              <a:rPr lang="en-US" dirty="0"/>
              <a:t>Set(</a:t>
            </a:r>
            <a:r>
              <a:rPr lang="en-US" dirty="0" err="1"/>
              <a:t>W</a:t>
            </a:r>
            <a:r>
              <a:rPr lang="en-US" baseline="-25000" dirty="0" err="1"/>
              <a:t>idx</a:t>
            </a:r>
            <a:r>
              <a:rPr lang="en-US" dirty="0"/>
              <a:t>)</a:t>
            </a:r>
          </a:p>
        </p:txBody>
      </p:sp>
      <p:sp>
        <p:nvSpPr>
          <p:cNvPr id="66" name="TextBox 65">
            <a:extLst>
              <a:ext uri="{FF2B5EF4-FFF2-40B4-BE49-F238E27FC236}">
                <a16:creationId xmlns:a16="http://schemas.microsoft.com/office/drawing/2014/main" id="{2870E31B-3A1E-4A2B-855C-EBEF29212B8C}"/>
              </a:ext>
            </a:extLst>
          </p:cNvPr>
          <p:cNvSpPr txBox="1"/>
          <p:nvPr/>
        </p:nvSpPr>
        <p:spPr>
          <a:xfrm>
            <a:off x="7486249" y="3340249"/>
            <a:ext cx="1390101" cy="276999"/>
          </a:xfrm>
          <a:prstGeom prst="rect">
            <a:avLst/>
          </a:prstGeom>
          <a:solidFill>
            <a:schemeClr val="accent5">
              <a:lumMod val="20000"/>
              <a:lumOff val="80000"/>
              <a:alpha val="95000"/>
            </a:schemeClr>
          </a:solidFill>
        </p:spPr>
        <p:txBody>
          <a:bodyPr wrap="square" lIns="0" tIns="0" rIns="0" bIns="0" rtlCol="0">
            <a:spAutoFit/>
          </a:bodyPr>
          <a:lstStyle/>
          <a:p>
            <a:pPr algn="ctr"/>
            <a:r>
              <a:rPr lang="en-US" dirty="0"/>
              <a:t>LUT[</a:t>
            </a:r>
            <a:r>
              <a:rPr lang="en-US" dirty="0" err="1"/>
              <a:t>W</a:t>
            </a:r>
            <a:r>
              <a:rPr lang="en-US" baseline="-25000" dirty="0" err="1"/>
              <a:t>idx</a:t>
            </a:r>
            <a:r>
              <a:rPr lang="en-US" dirty="0"/>
              <a:t>]=</a:t>
            </a:r>
            <a:r>
              <a:rPr lang="en-US" dirty="0" err="1"/>
              <a:t>loc</a:t>
            </a:r>
            <a:endParaRPr lang="en-US" dirty="0"/>
          </a:p>
        </p:txBody>
      </p:sp>
      <p:sp>
        <p:nvSpPr>
          <p:cNvPr id="67" name="TextBox 66">
            <a:extLst>
              <a:ext uri="{FF2B5EF4-FFF2-40B4-BE49-F238E27FC236}">
                <a16:creationId xmlns:a16="http://schemas.microsoft.com/office/drawing/2014/main" id="{27E025AA-6516-4DF3-8612-6BC3C57A40DF}"/>
              </a:ext>
            </a:extLst>
          </p:cNvPr>
          <p:cNvSpPr txBox="1"/>
          <p:nvPr/>
        </p:nvSpPr>
        <p:spPr>
          <a:xfrm>
            <a:off x="6685083" y="4275876"/>
            <a:ext cx="463632" cy="276999"/>
          </a:xfrm>
          <a:prstGeom prst="rect">
            <a:avLst/>
          </a:prstGeom>
          <a:solidFill>
            <a:schemeClr val="accent5">
              <a:lumMod val="20000"/>
              <a:lumOff val="80000"/>
              <a:alpha val="95000"/>
            </a:schemeClr>
          </a:solidFill>
        </p:spPr>
        <p:txBody>
          <a:bodyPr wrap="square" lIns="0" tIns="0" rIns="0" bIns="0" rtlCol="0">
            <a:spAutoFit/>
          </a:bodyPr>
          <a:lstStyle/>
          <a:p>
            <a:pPr algn="ctr"/>
            <a:r>
              <a:rPr lang="en-US" dirty="0"/>
              <a:t>Wait</a:t>
            </a:r>
          </a:p>
        </p:txBody>
      </p:sp>
    </p:spTree>
    <p:extLst>
      <p:ext uri="{BB962C8B-B14F-4D97-AF65-F5344CB8AC3E}">
        <p14:creationId xmlns:p14="http://schemas.microsoft.com/office/powerpoint/2010/main" val="24433278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250"/>
                                        <p:tgtEl>
                                          <p:spTgt spid="5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250"/>
                                        <p:tgtEl>
                                          <p:spTgt spid="64"/>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250"/>
                                        <p:tgtEl>
                                          <p:spTgt spid="5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5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5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5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5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250"/>
                                        <p:tgtEl>
                                          <p:spTgt spid="62"/>
                                        </p:tgtEl>
                                      </p:cBhvr>
                                    </p:animEffect>
                                  </p:childTnLst>
                                </p:cTn>
                              </p:par>
                            </p:childTnLst>
                          </p:cTn>
                        </p:par>
                        <p:par>
                          <p:cTn id="50" fill="hold">
                            <p:stCondLst>
                              <p:cond delay="250"/>
                            </p:stCondLst>
                            <p:childTnLst>
                              <p:par>
                                <p:cTn id="51" presetID="10" presetClass="entr" presetSubtype="0"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250"/>
                                        <p:tgtEl>
                                          <p:spTgt spid="67"/>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up)">
                                      <p:cBhvr>
                                        <p:cTn id="57" dur="25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fade">
                                      <p:cBhvr>
                                        <p:cTn id="62" dur="250"/>
                                        <p:tgtEl>
                                          <p:spTgt spid="3">
                                            <p:txEl>
                                              <p:pRg st="2" end="2"/>
                                            </p:txEl>
                                          </p:spTgt>
                                        </p:tgtEl>
                                      </p:cBhvr>
                                    </p:animEffect>
                                  </p:childTnLst>
                                </p:cTn>
                              </p:par>
                            </p:childTnLst>
                          </p:cTn>
                        </p:par>
                        <p:par>
                          <p:cTn id="63" fill="hold">
                            <p:stCondLst>
                              <p:cond delay="250"/>
                            </p:stCondLst>
                            <p:childTnLst>
                              <p:par>
                                <p:cTn id="64" presetID="10"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250"/>
                                        <p:tgtEl>
                                          <p:spTgt spid="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25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25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25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50"/>
                                        <p:tgtEl>
                                          <p:spTgt spid="2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25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25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250"/>
                                        <p:tgtEl>
                                          <p:spTgt spid="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25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250"/>
                                        <p:tgtEl>
                                          <p:spTgt spid="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250"/>
                                        <p:tgtEl>
                                          <p:spTgt spid="3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250"/>
                                        <p:tgtEl>
                                          <p:spTgt spid="3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250"/>
                                        <p:tgtEl>
                                          <p:spTgt spid="34"/>
                                        </p:tgtEl>
                                      </p:cBhvr>
                                    </p:animEffect>
                                  </p:childTnLst>
                                </p:cTn>
                              </p:par>
                              <p:par>
                                <p:cTn id="103" presetID="10" presetClass="entr" presetSubtype="0"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250"/>
                                        <p:tgtEl>
                                          <p:spTgt spid="35"/>
                                        </p:tgtEl>
                                      </p:cBhvr>
                                    </p:animEffect>
                                  </p:childTnLst>
                                </p:cTn>
                              </p:par>
                              <p:par>
                                <p:cTn id="106" presetID="10" presetClass="entr" presetSubtype="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250"/>
                                        <p:tgtEl>
                                          <p:spTgt spid="3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250"/>
                                        <p:tgtEl>
                                          <p:spTgt spid="3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250"/>
                                        <p:tgtEl>
                                          <p:spTgt spid="3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250"/>
                                        <p:tgtEl>
                                          <p:spTgt spid="3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250"/>
                                        <p:tgtEl>
                                          <p:spTgt spid="4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250"/>
                                        <p:tgtEl>
                                          <p:spTgt spid="41"/>
                                        </p:tgtEl>
                                      </p:cBhvr>
                                    </p:animEffect>
                                  </p:childTnLst>
                                </p:cTn>
                              </p:par>
                              <p:par>
                                <p:cTn id="124" presetID="10" presetClass="entr" presetSubtype="0" fill="hold"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250"/>
                                        <p:tgtEl>
                                          <p:spTgt spid="42"/>
                                        </p:tgtEl>
                                      </p:cBhvr>
                                    </p:animEffect>
                                  </p:childTnLst>
                                </p:cTn>
                              </p:par>
                              <p:par>
                                <p:cTn id="127" presetID="10" presetClass="entr" presetSubtype="0" fill="hold"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250"/>
                                        <p:tgtEl>
                                          <p:spTgt spid="43"/>
                                        </p:tgtEl>
                                      </p:cBhvr>
                                    </p:animEffect>
                                  </p:childTnLst>
                                </p:cTn>
                              </p:par>
                              <p:par>
                                <p:cTn id="130" presetID="10" presetClass="entr" presetSubtype="0"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250"/>
                                        <p:tgtEl>
                                          <p:spTgt spid="4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250"/>
                                        <p:tgtEl>
                                          <p:spTgt spid="4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250"/>
                                        <p:tgtEl>
                                          <p:spTgt spid="4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250"/>
                                        <p:tgtEl>
                                          <p:spTgt spid="4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fade">
                                      <p:cBhvr>
                                        <p:cTn id="144" dur="250"/>
                                        <p:tgtEl>
                                          <p:spTgt spid="4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fade">
                                      <p:cBhvr>
                                        <p:cTn id="147" dur="250"/>
                                        <p:tgtEl>
                                          <p:spTgt spid="49"/>
                                        </p:tgtEl>
                                      </p:cBhvr>
                                    </p:animEffect>
                                  </p:childTnLst>
                                </p:cTn>
                              </p:par>
                              <p:par>
                                <p:cTn id="148" presetID="10" presetClass="entr" presetSubtype="0" fill="hold" nodeType="with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250"/>
                                        <p:tgtEl>
                                          <p:spTgt spid="50"/>
                                        </p:tgtEl>
                                      </p:cBhvr>
                                    </p:animEffect>
                                  </p:childTnLst>
                                </p:cTn>
                              </p:par>
                              <p:par>
                                <p:cTn id="151" presetID="10" presetClass="entr" presetSubtype="0" fill="hold" nodeType="with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fade">
                                      <p:cBhvr>
                                        <p:cTn id="153" dur="250"/>
                                        <p:tgtEl>
                                          <p:spTgt spid="5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fade">
                                      <p:cBhvr>
                                        <p:cTn id="156" dur="250"/>
                                        <p:tgtEl>
                                          <p:spTgt spid="5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fade">
                                      <p:cBhvr>
                                        <p:cTn id="159" dur="250"/>
                                        <p:tgtEl>
                                          <p:spTgt spid="5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250"/>
                                        <p:tgtEl>
                                          <p:spTgt spid="5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5"/>
                                        </p:tgtEl>
                                        <p:attrNameLst>
                                          <p:attrName>style.visibility</p:attrName>
                                        </p:attrNameLst>
                                      </p:cBhvr>
                                      <p:to>
                                        <p:strVal val="visible"/>
                                      </p:to>
                                    </p:set>
                                    <p:animEffect transition="in" filter="fade">
                                      <p:cBhvr>
                                        <p:cTn id="165" dur="250"/>
                                        <p:tgtEl>
                                          <p:spTgt spid="5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6"/>
                                        </p:tgtEl>
                                        <p:attrNameLst>
                                          <p:attrName>style.visibility</p:attrName>
                                        </p:attrNameLst>
                                      </p:cBhvr>
                                      <p:to>
                                        <p:strVal val="visible"/>
                                      </p:to>
                                    </p:set>
                                    <p:animEffect transition="in" filter="fade">
                                      <p:cBhvr>
                                        <p:cTn id="168" dur="250"/>
                                        <p:tgtEl>
                                          <p:spTgt spid="5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6"/>
                                        </p:tgtEl>
                                        <p:attrNameLst>
                                          <p:attrName>style.visibility</p:attrName>
                                        </p:attrNameLst>
                                      </p:cBhvr>
                                      <p:to>
                                        <p:strVal val="visible"/>
                                      </p:to>
                                    </p:set>
                                    <p:animEffect transition="in" filter="fade">
                                      <p:cBhvr>
                                        <p:cTn id="171" dur="250"/>
                                        <p:tgtEl>
                                          <p:spTgt spid="6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3"/>
                                        </p:tgtEl>
                                        <p:attrNameLst>
                                          <p:attrName>style.visibility</p:attrName>
                                        </p:attrNameLst>
                                      </p:cBhvr>
                                      <p:to>
                                        <p:strVal val="visible"/>
                                      </p:to>
                                    </p:set>
                                    <p:animEffect transition="in" filter="fade">
                                      <p:cBhvr>
                                        <p:cTn id="174" dur="250"/>
                                        <p:tgtEl>
                                          <p:spTgt spid="63"/>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fade">
                                      <p:cBhvr>
                                        <p:cTn id="177" dur="250"/>
                                        <p:tgtEl>
                                          <p:spTgt spid="6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3">
                                            <p:txEl>
                                              <p:pRg st="3" end="3"/>
                                            </p:txEl>
                                          </p:spTgt>
                                        </p:tgtEl>
                                        <p:attrNameLst>
                                          <p:attrName>style.visibility</p:attrName>
                                        </p:attrNameLst>
                                      </p:cBhvr>
                                      <p:to>
                                        <p:strVal val="visible"/>
                                      </p:to>
                                    </p:set>
                                    <p:animEffect transition="in" filter="fade">
                                      <p:cBhvr>
                                        <p:cTn id="182" dur="250"/>
                                        <p:tgtEl>
                                          <p:spTgt spid="3">
                                            <p:txEl>
                                              <p:pRg st="3" end="3"/>
                                            </p:txEl>
                                          </p:spTgt>
                                        </p:tgtEl>
                                      </p:cBhvr>
                                    </p:animEffect>
                                  </p:childTnLst>
                                </p:cTn>
                              </p:par>
                            </p:childTnLst>
                          </p:cTn>
                        </p:par>
                        <p:par>
                          <p:cTn id="183" fill="hold">
                            <p:stCondLst>
                              <p:cond delay="250"/>
                            </p:stCondLst>
                            <p:childTnLst>
                              <p:par>
                                <p:cTn id="184" presetID="10" presetClass="entr" presetSubtype="0" fill="hold" grpId="0" nodeType="afterEffect">
                                  <p:stCondLst>
                                    <p:cond delay="0"/>
                                  </p:stCondLst>
                                  <p:childTnLst>
                                    <p:set>
                                      <p:cBhvr>
                                        <p:cTn id="185" dur="1" fill="hold">
                                          <p:stCondLst>
                                            <p:cond delay="0"/>
                                          </p:stCondLst>
                                        </p:cTn>
                                        <p:tgtEl>
                                          <p:spTgt spid="60"/>
                                        </p:tgtEl>
                                        <p:attrNameLst>
                                          <p:attrName>style.visibility</p:attrName>
                                        </p:attrNameLst>
                                      </p:cBhvr>
                                      <p:to>
                                        <p:strVal val="visible"/>
                                      </p:to>
                                    </p:set>
                                    <p:animEffect transition="in" filter="fade">
                                      <p:cBhvr>
                                        <p:cTn id="186" dur="250"/>
                                        <p:tgtEl>
                                          <p:spTgt spid="60"/>
                                        </p:tgtEl>
                                      </p:cBhvr>
                                    </p:animEffect>
                                  </p:childTnLst>
                                </p:cTn>
                              </p:par>
                            </p:childTnLst>
                          </p:cTn>
                        </p:par>
                        <p:par>
                          <p:cTn id="187" fill="hold">
                            <p:stCondLst>
                              <p:cond delay="500"/>
                            </p:stCondLst>
                            <p:childTnLst>
                              <p:par>
                                <p:cTn id="188" presetID="10" presetClass="entr" presetSubtype="0" fill="hold" grpId="0" nodeType="afterEffect">
                                  <p:stCondLst>
                                    <p:cond delay="0"/>
                                  </p:stCondLst>
                                  <p:childTnLst>
                                    <p:set>
                                      <p:cBhvr>
                                        <p:cTn id="189" dur="1" fill="hold">
                                          <p:stCondLst>
                                            <p:cond delay="0"/>
                                          </p:stCondLst>
                                        </p:cTn>
                                        <p:tgtEl>
                                          <p:spTgt spid="65"/>
                                        </p:tgtEl>
                                        <p:attrNameLst>
                                          <p:attrName>style.visibility</p:attrName>
                                        </p:attrNameLst>
                                      </p:cBhvr>
                                      <p:to>
                                        <p:strVal val="visible"/>
                                      </p:to>
                                    </p:set>
                                    <p:animEffect transition="in" filter="fade">
                                      <p:cBhvr>
                                        <p:cTn id="190" dur="250"/>
                                        <p:tgtEl>
                                          <p:spTgt spid="65"/>
                                        </p:tgtEl>
                                      </p:cBhvr>
                                    </p:animEffect>
                                  </p:childTnLst>
                                </p:cTn>
                              </p:par>
                            </p:childTnLst>
                          </p:cTn>
                        </p:par>
                        <p:par>
                          <p:cTn id="191" fill="hold">
                            <p:stCondLst>
                              <p:cond delay="750"/>
                            </p:stCondLst>
                            <p:childTnLst>
                              <p:par>
                                <p:cTn id="192" presetID="22" presetClass="entr" presetSubtype="8" fill="hold" grpId="0" nodeType="afterEffect">
                                  <p:stCondLst>
                                    <p:cond delay="0"/>
                                  </p:stCondLst>
                                  <p:childTnLst>
                                    <p:set>
                                      <p:cBhvr>
                                        <p:cTn id="193" dur="1" fill="hold">
                                          <p:stCondLst>
                                            <p:cond delay="0"/>
                                          </p:stCondLst>
                                        </p:cTn>
                                        <p:tgtEl>
                                          <p:spTgt spid="58"/>
                                        </p:tgtEl>
                                        <p:attrNameLst>
                                          <p:attrName>style.visibility</p:attrName>
                                        </p:attrNameLst>
                                      </p:cBhvr>
                                      <p:to>
                                        <p:strVal val="visible"/>
                                      </p:to>
                                    </p:set>
                                    <p:animEffect transition="in" filter="wipe(left)">
                                      <p:cBhvr>
                                        <p:cTn id="194" dur="250"/>
                                        <p:tgtEl>
                                          <p:spTgt spid="58"/>
                                        </p:tgtEl>
                                      </p:cBhvr>
                                    </p:animEffect>
                                  </p:childTnLst>
                                </p:cTn>
                              </p:par>
                            </p:childTnLst>
                          </p:cTn>
                        </p:par>
                        <p:par>
                          <p:cTn id="195" fill="hold">
                            <p:stCondLst>
                              <p:cond delay="1000"/>
                            </p:stCondLst>
                            <p:childTnLst>
                              <p:par>
                                <p:cTn id="196" presetID="10" presetClass="entr" presetSubtype="0" fill="hold" grpId="0" nodeType="afterEffect">
                                  <p:stCondLst>
                                    <p:cond delay="0"/>
                                  </p:stCondLst>
                                  <p:childTnLst>
                                    <p:set>
                                      <p:cBhvr>
                                        <p:cTn id="197" dur="1" fill="hold">
                                          <p:stCondLst>
                                            <p:cond delay="0"/>
                                          </p:stCondLst>
                                        </p:cTn>
                                        <p:tgtEl>
                                          <p:spTgt spid="15"/>
                                        </p:tgtEl>
                                        <p:attrNameLst>
                                          <p:attrName>style.visibility</p:attrName>
                                        </p:attrNameLst>
                                      </p:cBhvr>
                                      <p:to>
                                        <p:strVal val="visible"/>
                                      </p:to>
                                    </p:set>
                                    <p:animEffect transition="in" filter="fade">
                                      <p:cBhvr>
                                        <p:cTn id="198" dur="250"/>
                                        <p:tgtEl>
                                          <p:spTgt spid="15"/>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6"/>
                                        </p:tgtEl>
                                        <p:attrNameLst>
                                          <p:attrName>style.visibility</p:attrName>
                                        </p:attrNameLst>
                                      </p:cBhvr>
                                      <p:to>
                                        <p:strVal val="visible"/>
                                      </p:to>
                                    </p:set>
                                    <p:animEffect transition="in" filter="fade">
                                      <p:cBhvr>
                                        <p:cTn id="201" dur="250"/>
                                        <p:tgtEl>
                                          <p:spTgt spid="16"/>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fade">
                                      <p:cBhvr>
                                        <p:cTn id="204" dur="250"/>
                                        <p:tgtEl>
                                          <p:spTgt spid="17"/>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8"/>
                                        </p:tgtEl>
                                        <p:attrNameLst>
                                          <p:attrName>style.visibility</p:attrName>
                                        </p:attrNameLst>
                                      </p:cBhvr>
                                      <p:to>
                                        <p:strVal val="visible"/>
                                      </p:to>
                                    </p:set>
                                    <p:animEffect transition="in" filter="fade">
                                      <p:cBhvr>
                                        <p:cTn id="207" dur="250"/>
                                        <p:tgtEl>
                                          <p:spTgt spid="18"/>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9"/>
                                        </p:tgtEl>
                                        <p:attrNameLst>
                                          <p:attrName>style.visibility</p:attrName>
                                        </p:attrNameLst>
                                      </p:cBhvr>
                                      <p:to>
                                        <p:strVal val="visible"/>
                                      </p:to>
                                    </p:set>
                                    <p:animEffect transition="in" filter="fade">
                                      <p:cBhvr>
                                        <p:cTn id="210" dur="250"/>
                                        <p:tgtEl>
                                          <p:spTgt spid="19"/>
                                        </p:tgtEl>
                                      </p:cBhvr>
                                    </p:animEffect>
                                  </p:childTnLst>
                                </p:cTn>
                              </p:par>
                              <p:par>
                                <p:cTn id="211" presetID="10" presetClass="entr" presetSubtype="0" fill="hold" nodeType="withEffect">
                                  <p:stCondLst>
                                    <p:cond delay="0"/>
                                  </p:stCondLst>
                                  <p:childTnLst>
                                    <p:set>
                                      <p:cBhvr>
                                        <p:cTn id="212" dur="1" fill="hold">
                                          <p:stCondLst>
                                            <p:cond delay="0"/>
                                          </p:stCondLst>
                                        </p:cTn>
                                        <p:tgtEl>
                                          <p:spTgt spid="20"/>
                                        </p:tgtEl>
                                        <p:attrNameLst>
                                          <p:attrName>style.visibility</p:attrName>
                                        </p:attrNameLst>
                                      </p:cBhvr>
                                      <p:to>
                                        <p:strVal val="visible"/>
                                      </p:to>
                                    </p:set>
                                    <p:animEffect transition="in" filter="fade">
                                      <p:cBhvr>
                                        <p:cTn id="213" dur="250"/>
                                        <p:tgtEl>
                                          <p:spTgt spid="20"/>
                                        </p:tgtEl>
                                      </p:cBhvr>
                                    </p:animEffect>
                                  </p:childTnLst>
                                </p:cTn>
                              </p:par>
                              <p:par>
                                <p:cTn id="214" presetID="10" presetClass="entr" presetSubtype="0" fill="hold" nodeType="withEffect">
                                  <p:stCondLst>
                                    <p:cond delay="0"/>
                                  </p:stCondLst>
                                  <p:childTnLst>
                                    <p:set>
                                      <p:cBhvr>
                                        <p:cTn id="215" dur="1" fill="hold">
                                          <p:stCondLst>
                                            <p:cond delay="0"/>
                                          </p:stCondLst>
                                        </p:cTn>
                                        <p:tgtEl>
                                          <p:spTgt spid="21"/>
                                        </p:tgtEl>
                                        <p:attrNameLst>
                                          <p:attrName>style.visibility</p:attrName>
                                        </p:attrNameLst>
                                      </p:cBhvr>
                                      <p:to>
                                        <p:strVal val="visible"/>
                                      </p:to>
                                    </p:set>
                                    <p:animEffect transition="in" filter="fade">
                                      <p:cBhvr>
                                        <p:cTn id="216" dur="250"/>
                                        <p:tgtEl>
                                          <p:spTgt spid="21"/>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22"/>
                                        </p:tgtEl>
                                        <p:attrNameLst>
                                          <p:attrName>style.visibility</p:attrName>
                                        </p:attrNameLst>
                                      </p:cBhvr>
                                      <p:to>
                                        <p:strVal val="visible"/>
                                      </p:to>
                                    </p:set>
                                    <p:animEffect transition="in" filter="fade">
                                      <p:cBhvr>
                                        <p:cTn id="2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p:bldP spid="15" grpId="0" animBg="1"/>
      <p:bldP spid="16" grpId="0" animBg="1"/>
      <p:bldP spid="17" grpId="0" animBg="1"/>
      <p:bldP spid="18" grpId="0" animBg="1"/>
      <p:bldP spid="19" grpId="0" animBg="1"/>
      <p:bldP spid="22" grpId="0"/>
      <p:bldP spid="23" grpId="0" animBg="1"/>
      <p:bldP spid="24" grpId="0" animBg="1"/>
      <p:bldP spid="25" grpId="0" animBg="1"/>
      <p:bldP spid="26" grpId="0" animBg="1"/>
      <p:bldP spid="27" grpId="0" animBg="1"/>
      <p:bldP spid="30" grpId="0" animBg="1"/>
      <p:bldP spid="31" grpId="0" animBg="1"/>
      <p:bldP spid="32" grpId="0" animBg="1"/>
      <p:bldP spid="33" grpId="0" animBg="1"/>
      <p:bldP spid="34" grpId="0" animBg="1"/>
      <p:bldP spid="37" grpId="0" animBg="1"/>
      <p:bldP spid="38" grpId="0" animBg="1"/>
      <p:bldP spid="39" grpId="0" animBg="1"/>
      <p:bldP spid="40" grpId="0" animBg="1"/>
      <p:bldP spid="41" grpId="0" animBg="1"/>
      <p:bldP spid="45" grpId="0" animBg="1"/>
      <p:bldP spid="46" grpId="0" animBg="1"/>
      <p:bldP spid="47" grpId="0" animBg="1"/>
      <p:bldP spid="48" grpId="0" animBg="1"/>
      <p:bldP spid="49" grpId="0" animBg="1"/>
      <p:bldP spid="52" grpId="0" animBg="1"/>
      <p:bldP spid="53" grpId="0" animBg="1"/>
      <p:bldP spid="54" grpId="0" animBg="1"/>
      <p:bldP spid="55" grpId="0" animBg="1"/>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91D-2658-4B2F-875B-5DB017409D95}"/>
              </a:ext>
            </a:extLst>
          </p:cNvPr>
          <p:cNvSpPr>
            <a:spLocks noGrp="1"/>
          </p:cNvSpPr>
          <p:nvPr>
            <p:ph type="title"/>
          </p:nvPr>
        </p:nvSpPr>
        <p:spPr/>
        <p:txBody>
          <a:bodyPr/>
          <a:lstStyle/>
          <a:p>
            <a:r>
              <a:rPr lang="en-US" dirty="0" err="1"/>
              <a:t>RegMutex</a:t>
            </a:r>
            <a:r>
              <a:rPr lang="en-US" dirty="0"/>
              <a:t>: Architecture Side</a:t>
            </a:r>
          </a:p>
        </p:txBody>
      </p:sp>
      <p:sp>
        <p:nvSpPr>
          <p:cNvPr id="3" name="Content Placeholder 2">
            <a:extLst>
              <a:ext uri="{FF2B5EF4-FFF2-40B4-BE49-F238E27FC236}">
                <a16:creationId xmlns:a16="http://schemas.microsoft.com/office/drawing/2014/main" id="{F4F33D64-8B41-44CA-8081-CF1ED4C50F1E}"/>
              </a:ext>
            </a:extLst>
          </p:cNvPr>
          <p:cNvSpPr>
            <a:spLocks noGrp="1"/>
          </p:cNvSpPr>
          <p:nvPr>
            <p:ph idx="1"/>
          </p:nvPr>
        </p:nvSpPr>
        <p:spPr>
          <a:xfrm>
            <a:off x="838200" y="1825625"/>
            <a:ext cx="3873500" cy="4351338"/>
          </a:xfrm>
        </p:spPr>
        <p:txBody>
          <a:bodyPr/>
          <a:lstStyle/>
          <a:p>
            <a:r>
              <a:rPr lang="en-US" dirty="0"/>
              <a:t>To </a:t>
            </a:r>
            <a:r>
              <a:rPr lang="en-US" i="1" dirty="0"/>
              <a:t>release</a:t>
            </a:r>
            <a:r>
              <a:rPr lang="en-US" dirty="0"/>
              <a:t> Es:</a:t>
            </a:r>
          </a:p>
          <a:p>
            <a:pPr lvl="1"/>
            <a:r>
              <a:rPr lang="en-US" dirty="0"/>
              <a:t>Unset the warp </a:t>
            </a:r>
            <a:r>
              <a:rPr lang="en-US"/>
              <a:t>status bitmask</a:t>
            </a:r>
            <a:endParaRPr lang="en-US" dirty="0"/>
          </a:p>
          <a:p>
            <a:pPr lvl="1"/>
            <a:r>
              <a:rPr lang="en-US" dirty="0"/>
              <a:t>Find the warp-assigned SRP location </a:t>
            </a:r>
            <a:r>
              <a:rPr lang="en-US"/>
              <a:t>from LUT</a:t>
            </a:r>
            <a:endParaRPr lang="en-US" dirty="0"/>
          </a:p>
          <a:p>
            <a:pPr lvl="1"/>
            <a:r>
              <a:rPr lang="en-US" dirty="0"/>
              <a:t>Unset the found location in </a:t>
            </a:r>
            <a:r>
              <a:rPr lang="en-US"/>
              <a:t>SRP bitmask</a:t>
            </a:r>
            <a:endParaRPr lang="en-US" dirty="0"/>
          </a:p>
          <a:p>
            <a:pPr lvl="1"/>
            <a:endParaRPr lang="en-US" dirty="0"/>
          </a:p>
        </p:txBody>
      </p:sp>
      <p:sp>
        <p:nvSpPr>
          <p:cNvPr id="4" name="Slide Number Placeholder 3">
            <a:extLst>
              <a:ext uri="{FF2B5EF4-FFF2-40B4-BE49-F238E27FC236}">
                <a16:creationId xmlns:a16="http://schemas.microsoft.com/office/drawing/2014/main" id="{411071D4-AA6B-4CE8-8FFC-B05A401B48FC}"/>
              </a:ext>
            </a:extLst>
          </p:cNvPr>
          <p:cNvSpPr>
            <a:spLocks noGrp="1"/>
          </p:cNvSpPr>
          <p:nvPr>
            <p:ph type="sldNum" sz="quarter" idx="12"/>
          </p:nvPr>
        </p:nvSpPr>
        <p:spPr/>
        <p:txBody>
          <a:bodyPr/>
          <a:lstStyle/>
          <a:p>
            <a:fld id="{2014EE8E-AE06-4085-B58B-05AC59AB1BA9}" type="slidenum">
              <a:rPr lang="en-US" smtClean="0"/>
              <a:t>15</a:t>
            </a:fld>
            <a:endParaRPr lang="en-US"/>
          </a:p>
        </p:txBody>
      </p:sp>
      <p:sp>
        <p:nvSpPr>
          <p:cNvPr id="5" name="Rectangle 4">
            <a:extLst>
              <a:ext uri="{FF2B5EF4-FFF2-40B4-BE49-F238E27FC236}">
                <a16:creationId xmlns:a16="http://schemas.microsoft.com/office/drawing/2014/main" id="{0E2FF15B-4A4F-4C8D-ADAF-924A8192F8EC}"/>
              </a:ext>
            </a:extLst>
          </p:cNvPr>
          <p:cNvSpPr/>
          <p:nvPr/>
        </p:nvSpPr>
        <p:spPr>
          <a:xfrm>
            <a:off x="8670501" y="3605827"/>
            <a:ext cx="406663"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9CA40E6B-AC01-4CB1-A35B-5CEA077E1926}"/>
              </a:ext>
            </a:extLst>
          </p:cNvPr>
          <p:cNvSpPr/>
          <p:nvPr/>
        </p:nvSpPr>
        <p:spPr>
          <a:xfrm>
            <a:off x="5821680" y="3610888"/>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83920518-35A3-4D26-8274-3CE45FAFB98D}"/>
              </a:ext>
            </a:extLst>
          </p:cNvPr>
          <p:cNvSpPr/>
          <p:nvPr/>
        </p:nvSpPr>
        <p:spPr>
          <a:xfrm>
            <a:off x="5821680" y="292002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5BC2E0DA-9874-4913-A392-0D318F29B86C}"/>
              </a:ext>
            </a:extLst>
          </p:cNvPr>
          <p:cNvSpPr/>
          <p:nvPr/>
        </p:nvSpPr>
        <p:spPr>
          <a:xfrm>
            <a:off x="5821680" y="319434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EB71C959-3D99-4657-8619-7B18642A7ED9}"/>
              </a:ext>
            </a:extLst>
          </p:cNvPr>
          <p:cNvSpPr/>
          <p:nvPr/>
        </p:nvSpPr>
        <p:spPr>
          <a:xfrm>
            <a:off x="5821680" y="3468667"/>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47A49884-11FA-498D-B69E-B8E72C1C46E9}"/>
              </a:ext>
            </a:extLst>
          </p:cNvPr>
          <p:cNvSpPr/>
          <p:nvPr/>
        </p:nvSpPr>
        <p:spPr>
          <a:xfrm>
            <a:off x="5821680" y="4498980"/>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7FAE7F2-B6A9-4BAA-A79E-5097499859ED}"/>
              </a:ext>
            </a:extLst>
          </p:cNvPr>
          <p:cNvCxnSpPr>
            <a:cxnSpLocks/>
            <a:endCxn id="10" idx="3"/>
          </p:cNvCxnSpPr>
          <p:nvPr/>
        </p:nvCxnSpPr>
        <p:spPr>
          <a:xfrm flipH="1">
            <a:off x="6096000" y="3605827"/>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8D4EA4DA-8BEF-4F52-9EED-63F037973449}"/>
              </a:ext>
            </a:extLst>
          </p:cNvPr>
          <p:cNvCxnSpPr>
            <a:cxnSpLocks/>
            <a:stCxn id="9" idx="1"/>
            <a:endCxn id="10" idx="1"/>
          </p:cNvCxnSpPr>
          <p:nvPr/>
        </p:nvCxnSpPr>
        <p:spPr>
          <a:xfrm>
            <a:off x="5821680" y="3605827"/>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4773F3D4-AD80-48BA-83DE-20A2B805CDB4}"/>
              </a:ext>
            </a:extLst>
          </p:cNvPr>
          <p:cNvSpPr txBox="1"/>
          <p:nvPr/>
        </p:nvSpPr>
        <p:spPr>
          <a:xfrm>
            <a:off x="5010408" y="2533470"/>
            <a:ext cx="2022140" cy="276999"/>
          </a:xfrm>
          <a:prstGeom prst="rect">
            <a:avLst/>
          </a:prstGeom>
          <a:noFill/>
        </p:spPr>
        <p:txBody>
          <a:bodyPr wrap="square" lIns="0" tIns="0" rIns="0" bIns="0" rtlCol="0">
            <a:spAutoFit/>
          </a:bodyPr>
          <a:lstStyle/>
          <a:p>
            <a:pPr algn="ctr"/>
            <a:r>
              <a:rPr lang="en-US" dirty="0"/>
              <a:t>Warp Status Bitmask</a:t>
            </a:r>
          </a:p>
        </p:txBody>
      </p:sp>
      <p:sp>
        <p:nvSpPr>
          <p:cNvPr id="14" name="Rectangle 13">
            <a:extLst>
              <a:ext uri="{FF2B5EF4-FFF2-40B4-BE49-F238E27FC236}">
                <a16:creationId xmlns:a16="http://schemas.microsoft.com/office/drawing/2014/main" id="{9A945387-EB4D-4CFE-935C-7A4F4A625CB5}"/>
              </a:ext>
            </a:extLst>
          </p:cNvPr>
          <p:cNvSpPr/>
          <p:nvPr/>
        </p:nvSpPr>
        <p:spPr>
          <a:xfrm>
            <a:off x="11096397" y="3600766"/>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AA850579-5AA7-48CD-A524-E850D4D72903}"/>
              </a:ext>
            </a:extLst>
          </p:cNvPr>
          <p:cNvSpPr/>
          <p:nvPr/>
        </p:nvSpPr>
        <p:spPr>
          <a:xfrm>
            <a:off x="11096397" y="2909905"/>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22491780-6D7E-4851-A8B5-BEED7695CCD7}"/>
              </a:ext>
            </a:extLst>
          </p:cNvPr>
          <p:cNvSpPr/>
          <p:nvPr/>
        </p:nvSpPr>
        <p:spPr>
          <a:xfrm>
            <a:off x="11096397" y="3184225"/>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87693D0F-DE33-4428-80C0-51B6E32943A8}"/>
              </a:ext>
            </a:extLst>
          </p:cNvPr>
          <p:cNvSpPr/>
          <p:nvPr/>
        </p:nvSpPr>
        <p:spPr>
          <a:xfrm>
            <a:off x="11096397" y="3458545"/>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CC564F2E-6E9B-4B9A-BC27-F12E05A0367C}"/>
              </a:ext>
            </a:extLst>
          </p:cNvPr>
          <p:cNvSpPr/>
          <p:nvPr/>
        </p:nvSpPr>
        <p:spPr>
          <a:xfrm>
            <a:off x="11096397" y="4488858"/>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1E83116-4504-4982-9955-31C3E4B01CEC}"/>
              </a:ext>
            </a:extLst>
          </p:cNvPr>
          <p:cNvCxnSpPr>
            <a:cxnSpLocks/>
            <a:endCxn id="18" idx="3"/>
          </p:cNvCxnSpPr>
          <p:nvPr/>
        </p:nvCxnSpPr>
        <p:spPr>
          <a:xfrm flipH="1">
            <a:off x="11370717" y="3595705"/>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D7BCB582-E95B-425A-9524-2634E13E7644}"/>
              </a:ext>
            </a:extLst>
          </p:cNvPr>
          <p:cNvCxnSpPr>
            <a:cxnSpLocks/>
            <a:stCxn id="17" idx="1"/>
            <a:endCxn id="18" idx="1"/>
          </p:cNvCxnSpPr>
          <p:nvPr/>
        </p:nvCxnSpPr>
        <p:spPr>
          <a:xfrm>
            <a:off x="11096397" y="3595705"/>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415E54A3-7BEC-426F-9E2A-6D75BE7C090F}"/>
              </a:ext>
            </a:extLst>
          </p:cNvPr>
          <p:cNvSpPr txBox="1"/>
          <p:nvPr/>
        </p:nvSpPr>
        <p:spPr>
          <a:xfrm>
            <a:off x="10285125" y="2523348"/>
            <a:ext cx="1896864" cy="276999"/>
          </a:xfrm>
          <a:prstGeom prst="rect">
            <a:avLst/>
          </a:prstGeom>
          <a:noFill/>
        </p:spPr>
        <p:txBody>
          <a:bodyPr wrap="square" lIns="0" tIns="0" rIns="0" bIns="0" rtlCol="0">
            <a:spAutoFit/>
          </a:bodyPr>
          <a:lstStyle/>
          <a:p>
            <a:pPr algn="ctr"/>
            <a:r>
              <a:rPr lang="en-US" dirty="0"/>
              <a:t>SRP Bitmask</a:t>
            </a:r>
          </a:p>
        </p:txBody>
      </p:sp>
      <p:sp>
        <p:nvSpPr>
          <p:cNvPr id="22" name="Rectangle 21">
            <a:extLst>
              <a:ext uri="{FF2B5EF4-FFF2-40B4-BE49-F238E27FC236}">
                <a16:creationId xmlns:a16="http://schemas.microsoft.com/office/drawing/2014/main" id="{8B05A760-0571-41E0-8FB1-7E45B48F6F48}"/>
              </a:ext>
            </a:extLst>
          </p:cNvPr>
          <p:cNvSpPr/>
          <p:nvPr/>
        </p:nvSpPr>
        <p:spPr>
          <a:xfrm>
            <a:off x="7849452" y="3605827"/>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84CB037C-D9BC-46F7-B40E-6CB85288B991}"/>
              </a:ext>
            </a:extLst>
          </p:cNvPr>
          <p:cNvSpPr/>
          <p:nvPr/>
        </p:nvSpPr>
        <p:spPr>
          <a:xfrm>
            <a:off x="7849452" y="291496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E69E2D6C-90D6-4824-8F62-156C2447B480}"/>
              </a:ext>
            </a:extLst>
          </p:cNvPr>
          <p:cNvSpPr/>
          <p:nvPr/>
        </p:nvSpPr>
        <p:spPr>
          <a:xfrm>
            <a:off x="7849452" y="318928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8A6F5E32-F38A-423A-BEC7-89D6F02A78A8}"/>
              </a:ext>
            </a:extLst>
          </p:cNvPr>
          <p:cNvSpPr/>
          <p:nvPr/>
        </p:nvSpPr>
        <p:spPr>
          <a:xfrm>
            <a:off x="7849452" y="346360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F6BB1454-DFED-4DC0-89DB-C4D874405437}"/>
              </a:ext>
            </a:extLst>
          </p:cNvPr>
          <p:cNvSpPr/>
          <p:nvPr/>
        </p:nvSpPr>
        <p:spPr>
          <a:xfrm>
            <a:off x="7849452" y="449391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4960CFB-A146-4CC0-B0D8-4B316FAF15D9}"/>
              </a:ext>
            </a:extLst>
          </p:cNvPr>
          <p:cNvCxnSpPr>
            <a:cxnSpLocks/>
          </p:cNvCxnSpPr>
          <p:nvPr/>
        </p:nvCxnSpPr>
        <p:spPr>
          <a:xfrm flipH="1">
            <a:off x="8123774" y="3595705"/>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A33F32F6-139D-459B-B345-5AD99C31EF7A}"/>
              </a:ext>
            </a:extLst>
          </p:cNvPr>
          <p:cNvCxnSpPr>
            <a:cxnSpLocks/>
            <a:stCxn id="25" idx="1"/>
            <a:endCxn id="26" idx="1"/>
          </p:cNvCxnSpPr>
          <p:nvPr/>
        </p:nvCxnSpPr>
        <p:spPr>
          <a:xfrm>
            <a:off x="7849452" y="3600766"/>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29" name="Rectangle 28">
            <a:extLst>
              <a:ext uri="{FF2B5EF4-FFF2-40B4-BE49-F238E27FC236}">
                <a16:creationId xmlns:a16="http://schemas.microsoft.com/office/drawing/2014/main" id="{C49F9234-E2E0-4B37-8E82-1F545B1B99F6}"/>
              </a:ext>
            </a:extLst>
          </p:cNvPr>
          <p:cNvSpPr/>
          <p:nvPr/>
        </p:nvSpPr>
        <p:spPr>
          <a:xfrm>
            <a:off x="8125443" y="3605827"/>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55AC534A-2B1C-48FA-9D2D-19254322B722}"/>
              </a:ext>
            </a:extLst>
          </p:cNvPr>
          <p:cNvSpPr/>
          <p:nvPr/>
        </p:nvSpPr>
        <p:spPr>
          <a:xfrm>
            <a:off x="8125443" y="291496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CBCE9448-933D-4E92-B8F9-358980DD7A4E}"/>
              </a:ext>
            </a:extLst>
          </p:cNvPr>
          <p:cNvSpPr/>
          <p:nvPr/>
        </p:nvSpPr>
        <p:spPr>
          <a:xfrm>
            <a:off x="8125443" y="318928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C80E9F3E-F63F-4107-B02F-498EBBD85492}"/>
              </a:ext>
            </a:extLst>
          </p:cNvPr>
          <p:cNvSpPr/>
          <p:nvPr/>
        </p:nvSpPr>
        <p:spPr>
          <a:xfrm>
            <a:off x="8125443" y="346360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C2CD08C6-87C9-472C-B40E-749E7EBE0ECD}"/>
              </a:ext>
            </a:extLst>
          </p:cNvPr>
          <p:cNvSpPr/>
          <p:nvPr/>
        </p:nvSpPr>
        <p:spPr>
          <a:xfrm>
            <a:off x="8125443" y="449391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014287D3-36A0-4C54-AEB8-E8F6F6F3026E}"/>
              </a:ext>
            </a:extLst>
          </p:cNvPr>
          <p:cNvCxnSpPr>
            <a:cxnSpLocks/>
            <a:endCxn id="33" idx="3"/>
          </p:cNvCxnSpPr>
          <p:nvPr/>
        </p:nvCxnSpPr>
        <p:spPr>
          <a:xfrm flipH="1">
            <a:off x="8399763" y="3600766"/>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1B5EC92F-BD54-4B4D-BD3C-092DB98065DF}"/>
              </a:ext>
            </a:extLst>
          </p:cNvPr>
          <p:cNvCxnSpPr>
            <a:cxnSpLocks/>
            <a:stCxn id="32" idx="1"/>
            <a:endCxn id="33" idx="1"/>
          </p:cNvCxnSpPr>
          <p:nvPr/>
        </p:nvCxnSpPr>
        <p:spPr>
          <a:xfrm>
            <a:off x="8125443" y="3600766"/>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36" name="Rectangle 35">
            <a:extLst>
              <a:ext uri="{FF2B5EF4-FFF2-40B4-BE49-F238E27FC236}">
                <a16:creationId xmlns:a16="http://schemas.microsoft.com/office/drawing/2014/main" id="{3948164B-4657-4390-A2E9-298FC436E7D3}"/>
              </a:ext>
            </a:extLst>
          </p:cNvPr>
          <p:cNvSpPr/>
          <p:nvPr/>
        </p:nvSpPr>
        <p:spPr>
          <a:xfrm>
            <a:off x="8397973" y="3605827"/>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7DDAB883-E892-4AB2-A03C-68ECE7D88655}"/>
              </a:ext>
            </a:extLst>
          </p:cNvPr>
          <p:cNvSpPr/>
          <p:nvPr/>
        </p:nvSpPr>
        <p:spPr>
          <a:xfrm>
            <a:off x="8397973" y="291496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47404803-0BE4-4416-B05E-3D789B1A0F48}"/>
              </a:ext>
            </a:extLst>
          </p:cNvPr>
          <p:cNvSpPr/>
          <p:nvPr/>
        </p:nvSpPr>
        <p:spPr>
          <a:xfrm>
            <a:off x="8397973" y="318928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B8EFD086-D57F-4BF9-AAA3-17088C3EBF90}"/>
              </a:ext>
            </a:extLst>
          </p:cNvPr>
          <p:cNvSpPr/>
          <p:nvPr/>
        </p:nvSpPr>
        <p:spPr>
          <a:xfrm>
            <a:off x="8397973" y="346360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B2BD3CA6-2F6E-4C28-8250-C4784ACD3C08}"/>
              </a:ext>
            </a:extLst>
          </p:cNvPr>
          <p:cNvSpPr/>
          <p:nvPr/>
        </p:nvSpPr>
        <p:spPr>
          <a:xfrm>
            <a:off x="8397973" y="449391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2F28AB1-0624-4543-B0FD-0B1BBDCCF18A}"/>
              </a:ext>
            </a:extLst>
          </p:cNvPr>
          <p:cNvCxnSpPr>
            <a:cxnSpLocks/>
            <a:endCxn id="40" idx="3"/>
          </p:cNvCxnSpPr>
          <p:nvPr/>
        </p:nvCxnSpPr>
        <p:spPr>
          <a:xfrm flipH="1">
            <a:off x="8672293" y="3600766"/>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97971EE8-351B-49D0-AD6D-52AD795A2C4D}"/>
              </a:ext>
            </a:extLst>
          </p:cNvPr>
          <p:cNvCxnSpPr>
            <a:cxnSpLocks/>
            <a:stCxn id="39" idx="1"/>
            <a:endCxn id="40" idx="1"/>
          </p:cNvCxnSpPr>
          <p:nvPr/>
        </p:nvCxnSpPr>
        <p:spPr>
          <a:xfrm>
            <a:off x="8397973" y="3600766"/>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46A73197-53D9-4E96-A1B0-FE605E0304CD}"/>
              </a:ext>
            </a:extLst>
          </p:cNvPr>
          <p:cNvCxnSpPr>
            <a:cxnSpLocks/>
          </p:cNvCxnSpPr>
          <p:nvPr/>
        </p:nvCxnSpPr>
        <p:spPr>
          <a:xfrm flipH="1">
            <a:off x="9078957" y="3600766"/>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44" name="Rectangle 43">
            <a:extLst>
              <a:ext uri="{FF2B5EF4-FFF2-40B4-BE49-F238E27FC236}">
                <a16:creationId xmlns:a16="http://schemas.microsoft.com/office/drawing/2014/main" id="{26BDBAEC-2CB7-4690-89B2-25CF47C5742C}"/>
              </a:ext>
            </a:extLst>
          </p:cNvPr>
          <p:cNvSpPr/>
          <p:nvPr/>
        </p:nvSpPr>
        <p:spPr>
          <a:xfrm>
            <a:off x="9077167" y="3605827"/>
            <a:ext cx="274320" cy="930566"/>
          </a:xfrm>
          <a:prstGeom prst="rect">
            <a:avLst/>
          </a:prstGeom>
          <a:solidFill>
            <a:schemeClr val="accent3">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a:extLst>
              <a:ext uri="{FF2B5EF4-FFF2-40B4-BE49-F238E27FC236}">
                <a16:creationId xmlns:a16="http://schemas.microsoft.com/office/drawing/2014/main" id="{FF75B267-F934-4EAF-BE73-AA740DAD7937}"/>
              </a:ext>
            </a:extLst>
          </p:cNvPr>
          <p:cNvSpPr/>
          <p:nvPr/>
        </p:nvSpPr>
        <p:spPr>
          <a:xfrm>
            <a:off x="9077167" y="291496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B289D20A-1DD2-4624-9628-9013E224BBEE}"/>
              </a:ext>
            </a:extLst>
          </p:cNvPr>
          <p:cNvSpPr/>
          <p:nvPr/>
        </p:nvSpPr>
        <p:spPr>
          <a:xfrm>
            <a:off x="9077167" y="318928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80CCBBDF-217F-478C-B0E6-A06188BB0872}"/>
              </a:ext>
            </a:extLst>
          </p:cNvPr>
          <p:cNvSpPr/>
          <p:nvPr/>
        </p:nvSpPr>
        <p:spPr>
          <a:xfrm>
            <a:off x="9077167" y="3463606"/>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FFBA139E-3A12-45C5-8105-9DE0A1C45146}"/>
              </a:ext>
            </a:extLst>
          </p:cNvPr>
          <p:cNvSpPr/>
          <p:nvPr/>
        </p:nvSpPr>
        <p:spPr>
          <a:xfrm>
            <a:off x="9077167" y="4493919"/>
            <a:ext cx="274320" cy="274320"/>
          </a:xfrm>
          <a:prstGeom prst="rect">
            <a:avLst/>
          </a:prstGeom>
          <a:solidFill>
            <a:schemeClr val="accent3">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28DBA6B8-863D-47B4-969F-91EC6473C651}"/>
              </a:ext>
            </a:extLst>
          </p:cNvPr>
          <p:cNvCxnSpPr>
            <a:cxnSpLocks/>
            <a:endCxn id="48" idx="3"/>
          </p:cNvCxnSpPr>
          <p:nvPr/>
        </p:nvCxnSpPr>
        <p:spPr>
          <a:xfrm flipH="1">
            <a:off x="9351487" y="3600766"/>
            <a:ext cx="2" cy="1030313"/>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EB78C419-4C52-4370-9B7E-9B3E79E58C6D}"/>
              </a:ext>
            </a:extLst>
          </p:cNvPr>
          <p:cNvCxnSpPr>
            <a:cxnSpLocks/>
            <a:stCxn id="47" idx="1"/>
            <a:endCxn id="48" idx="1"/>
          </p:cNvCxnSpPr>
          <p:nvPr/>
        </p:nvCxnSpPr>
        <p:spPr>
          <a:xfrm>
            <a:off x="9077167" y="3600766"/>
            <a:ext cx="0" cy="1030313"/>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51" name="Rectangle 50">
            <a:extLst>
              <a:ext uri="{FF2B5EF4-FFF2-40B4-BE49-F238E27FC236}">
                <a16:creationId xmlns:a16="http://schemas.microsoft.com/office/drawing/2014/main" id="{178210E4-000D-4059-AF4B-1F14647BBF3F}"/>
              </a:ext>
            </a:extLst>
          </p:cNvPr>
          <p:cNvSpPr/>
          <p:nvPr/>
        </p:nvSpPr>
        <p:spPr>
          <a:xfrm>
            <a:off x="8670501" y="2914966"/>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9EAF23A1-B868-4F74-B7C1-EDE4E6B57F7C}"/>
              </a:ext>
            </a:extLst>
          </p:cNvPr>
          <p:cNvSpPr/>
          <p:nvPr/>
        </p:nvSpPr>
        <p:spPr>
          <a:xfrm>
            <a:off x="8670501" y="3189286"/>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D6397011-6AF7-4D06-9BEC-C98C0871585B}"/>
              </a:ext>
            </a:extLst>
          </p:cNvPr>
          <p:cNvSpPr/>
          <p:nvPr/>
        </p:nvSpPr>
        <p:spPr>
          <a:xfrm>
            <a:off x="8670501" y="3463606"/>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57287474-CB5E-4D96-B4C5-481478C06510}"/>
              </a:ext>
            </a:extLst>
          </p:cNvPr>
          <p:cNvSpPr/>
          <p:nvPr/>
        </p:nvSpPr>
        <p:spPr>
          <a:xfrm>
            <a:off x="8670501" y="4493919"/>
            <a:ext cx="406663" cy="274320"/>
          </a:xfrm>
          <a:prstGeom prst="rect">
            <a:avLst/>
          </a:prstGeom>
          <a:solidFill>
            <a:schemeClr val="accent3">
              <a:lumMod val="20000"/>
              <a:lumOff val="80000"/>
            </a:schemeClr>
          </a:solidFill>
          <a:ln w="1905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AE024491-2D1A-4BC5-8FC7-4D89B5C0DB3B}"/>
              </a:ext>
            </a:extLst>
          </p:cNvPr>
          <p:cNvSpPr txBox="1"/>
          <p:nvPr/>
        </p:nvSpPr>
        <p:spPr>
          <a:xfrm>
            <a:off x="8171434" y="2533469"/>
            <a:ext cx="849529" cy="276999"/>
          </a:xfrm>
          <a:prstGeom prst="rect">
            <a:avLst/>
          </a:prstGeom>
          <a:noFill/>
        </p:spPr>
        <p:txBody>
          <a:bodyPr wrap="square" lIns="0" tIns="0" rIns="0" bIns="0" rtlCol="0">
            <a:spAutoFit/>
          </a:bodyPr>
          <a:lstStyle/>
          <a:p>
            <a:pPr algn="ctr"/>
            <a:r>
              <a:rPr lang="en-US" dirty="0"/>
              <a:t>LUT</a:t>
            </a:r>
          </a:p>
        </p:txBody>
      </p:sp>
      <p:sp>
        <p:nvSpPr>
          <p:cNvPr id="56" name="Arrow: Right 61">
            <a:extLst>
              <a:ext uri="{FF2B5EF4-FFF2-40B4-BE49-F238E27FC236}">
                <a16:creationId xmlns:a16="http://schemas.microsoft.com/office/drawing/2014/main" id="{E8014E90-52A4-4663-9F22-EB9B8C5AF9B4}"/>
              </a:ext>
            </a:extLst>
          </p:cNvPr>
          <p:cNvSpPr/>
          <p:nvPr/>
        </p:nvSpPr>
        <p:spPr>
          <a:xfrm>
            <a:off x="5137304" y="3453412"/>
            <a:ext cx="683491" cy="274320"/>
          </a:xfrm>
          <a:prstGeom prst="rightArrow">
            <a:avLst/>
          </a:prstGeom>
          <a:gradFill flip="none" rotWithShape="1">
            <a:gsLst>
              <a:gs pos="0">
                <a:schemeClr val="accent1">
                  <a:lumMod val="5000"/>
                  <a:lumOff val="95000"/>
                </a:schemeClr>
              </a:gs>
              <a:gs pos="74000">
                <a:srgbClr val="ADB9CA"/>
              </a:gs>
              <a:gs pos="83000">
                <a:srgbClr val="ADB9CA"/>
              </a:gs>
              <a:gs pos="100000">
                <a:srgbClr val="ADB9C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Arrow: Right 62">
            <a:extLst>
              <a:ext uri="{FF2B5EF4-FFF2-40B4-BE49-F238E27FC236}">
                <a16:creationId xmlns:a16="http://schemas.microsoft.com/office/drawing/2014/main" id="{65F65AE2-8929-4450-A03E-F95A69AF5D0E}"/>
              </a:ext>
            </a:extLst>
          </p:cNvPr>
          <p:cNvSpPr/>
          <p:nvPr/>
        </p:nvSpPr>
        <p:spPr>
          <a:xfrm>
            <a:off x="6985506" y="3463606"/>
            <a:ext cx="847384" cy="274320"/>
          </a:xfrm>
          <a:prstGeom prst="rightArrow">
            <a:avLst/>
          </a:prstGeom>
          <a:gradFill>
            <a:gsLst>
              <a:gs pos="0">
                <a:schemeClr val="accent1">
                  <a:lumMod val="5000"/>
                  <a:lumOff val="95000"/>
                </a:schemeClr>
              </a:gs>
              <a:gs pos="74000">
                <a:srgbClr val="ADB9CA"/>
              </a:gs>
              <a:gs pos="83000">
                <a:srgbClr val="ADB9CA"/>
              </a:gs>
              <a:gs pos="100000">
                <a:srgbClr val="ADB9C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Oval 57">
            <a:extLst>
              <a:ext uri="{FF2B5EF4-FFF2-40B4-BE49-F238E27FC236}">
                <a16:creationId xmlns:a16="http://schemas.microsoft.com/office/drawing/2014/main" id="{43E440A7-6976-4254-8B78-590D117E5822}"/>
              </a:ext>
            </a:extLst>
          </p:cNvPr>
          <p:cNvSpPr/>
          <p:nvPr/>
        </p:nvSpPr>
        <p:spPr>
          <a:xfrm>
            <a:off x="4902434" y="3453412"/>
            <a:ext cx="274320" cy="274320"/>
          </a:xfrm>
          <a:prstGeom prst="ellipse">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1</a:t>
            </a:r>
          </a:p>
        </p:txBody>
      </p:sp>
      <p:sp>
        <p:nvSpPr>
          <p:cNvPr id="59" name="Oval 58">
            <a:extLst>
              <a:ext uri="{FF2B5EF4-FFF2-40B4-BE49-F238E27FC236}">
                <a16:creationId xmlns:a16="http://schemas.microsoft.com/office/drawing/2014/main" id="{5E69031B-3A3C-47B4-B41C-248D85125A90}"/>
              </a:ext>
            </a:extLst>
          </p:cNvPr>
          <p:cNvSpPr/>
          <p:nvPr/>
        </p:nvSpPr>
        <p:spPr>
          <a:xfrm>
            <a:off x="6823080" y="3473728"/>
            <a:ext cx="274320" cy="274320"/>
          </a:xfrm>
          <a:prstGeom prst="ellipse">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2</a:t>
            </a:r>
          </a:p>
        </p:txBody>
      </p:sp>
      <p:sp>
        <p:nvSpPr>
          <p:cNvPr id="60" name="Arrow: Bent 63">
            <a:extLst>
              <a:ext uri="{FF2B5EF4-FFF2-40B4-BE49-F238E27FC236}">
                <a16:creationId xmlns:a16="http://schemas.microsoft.com/office/drawing/2014/main" id="{783621F3-CCC6-43F0-876F-E28436E637D9}"/>
              </a:ext>
            </a:extLst>
          </p:cNvPr>
          <p:cNvSpPr/>
          <p:nvPr/>
        </p:nvSpPr>
        <p:spPr>
          <a:xfrm rot="10800000">
            <a:off x="9868679" y="3259912"/>
            <a:ext cx="723393" cy="420046"/>
          </a:xfrm>
          <a:prstGeom prst="bentArrow">
            <a:avLst>
              <a:gd name="adj1" fmla="val 34990"/>
              <a:gd name="adj2" fmla="val 25000"/>
              <a:gd name="adj3" fmla="val 0"/>
              <a:gd name="adj4" fmla="val 43750"/>
            </a:avLst>
          </a:prstGeom>
          <a:gradFill flip="none" rotWithShape="1">
            <a:gsLst>
              <a:gs pos="0">
                <a:schemeClr val="accent1">
                  <a:lumMod val="5000"/>
                  <a:lumOff val="95000"/>
                </a:schemeClr>
              </a:gs>
              <a:gs pos="74000">
                <a:srgbClr val="ADB9CA"/>
              </a:gs>
              <a:gs pos="83000">
                <a:srgbClr val="ADB9CA"/>
              </a:gs>
              <a:gs pos="100000">
                <a:srgbClr val="ADB9C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a:extLst>
              <a:ext uri="{FF2B5EF4-FFF2-40B4-BE49-F238E27FC236}">
                <a16:creationId xmlns:a16="http://schemas.microsoft.com/office/drawing/2014/main" id="{1B7E111C-BD92-48AC-A95E-12C73F11EF2F}"/>
              </a:ext>
            </a:extLst>
          </p:cNvPr>
          <p:cNvSpPr/>
          <p:nvPr/>
        </p:nvSpPr>
        <p:spPr>
          <a:xfrm>
            <a:off x="9812287" y="3463606"/>
            <a:ext cx="274320" cy="274320"/>
          </a:xfrm>
          <a:prstGeom prst="ellipse">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3</a:t>
            </a:r>
          </a:p>
        </p:txBody>
      </p:sp>
      <p:sp>
        <p:nvSpPr>
          <p:cNvPr id="62" name="Arrow: Bent 64">
            <a:extLst>
              <a:ext uri="{FF2B5EF4-FFF2-40B4-BE49-F238E27FC236}">
                <a16:creationId xmlns:a16="http://schemas.microsoft.com/office/drawing/2014/main" id="{954F0C43-E803-4A5C-B46F-95E934F43C20}"/>
              </a:ext>
            </a:extLst>
          </p:cNvPr>
          <p:cNvSpPr/>
          <p:nvPr/>
        </p:nvSpPr>
        <p:spPr>
          <a:xfrm>
            <a:off x="10444375" y="2961554"/>
            <a:ext cx="629774" cy="441093"/>
          </a:xfrm>
          <a:prstGeom prst="bentArrow">
            <a:avLst>
              <a:gd name="adj1" fmla="val 33197"/>
              <a:gd name="adj2" fmla="val 25000"/>
              <a:gd name="adj3" fmla="val 25000"/>
              <a:gd name="adj4" fmla="val 4375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dirty="0">
              <a:solidFill>
                <a:schemeClr val="tx1"/>
              </a:solidFill>
            </a:endParaRPr>
          </a:p>
        </p:txBody>
      </p:sp>
      <p:sp>
        <p:nvSpPr>
          <p:cNvPr id="63" name="TextBox 62">
            <a:extLst>
              <a:ext uri="{FF2B5EF4-FFF2-40B4-BE49-F238E27FC236}">
                <a16:creationId xmlns:a16="http://schemas.microsoft.com/office/drawing/2014/main" id="{732727B4-5E7E-4C08-BB96-90E934AEB1C0}"/>
              </a:ext>
            </a:extLst>
          </p:cNvPr>
          <p:cNvSpPr txBox="1"/>
          <p:nvPr/>
        </p:nvSpPr>
        <p:spPr>
          <a:xfrm>
            <a:off x="4932174" y="3862213"/>
            <a:ext cx="1214501" cy="276999"/>
          </a:xfrm>
          <a:prstGeom prst="rect">
            <a:avLst/>
          </a:prstGeom>
          <a:solidFill>
            <a:schemeClr val="accent5">
              <a:lumMod val="20000"/>
              <a:lumOff val="80000"/>
              <a:alpha val="95000"/>
            </a:schemeClr>
          </a:solidFill>
        </p:spPr>
        <p:txBody>
          <a:bodyPr wrap="square" lIns="0" tIns="0" rIns="0" bIns="0" rtlCol="0">
            <a:spAutoFit/>
          </a:bodyPr>
          <a:lstStyle/>
          <a:p>
            <a:pPr algn="ctr"/>
            <a:r>
              <a:rPr lang="en-US"/>
              <a:t>Unset(W</a:t>
            </a:r>
            <a:r>
              <a:rPr lang="en-US" baseline="-25000"/>
              <a:t>idx</a:t>
            </a:r>
            <a:r>
              <a:rPr lang="en-US"/>
              <a:t>)</a:t>
            </a:r>
          </a:p>
        </p:txBody>
      </p:sp>
      <p:sp>
        <p:nvSpPr>
          <p:cNvPr id="64" name="TextBox 63">
            <a:extLst>
              <a:ext uri="{FF2B5EF4-FFF2-40B4-BE49-F238E27FC236}">
                <a16:creationId xmlns:a16="http://schemas.microsoft.com/office/drawing/2014/main" id="{9E27E864-89E4-4460-94BB-1E826D92B3F1}"/>
              </a:ext>
            </a:extLst>
          </p:cNvPr>
          <p:cNvSpPr txBox="1"/>
          <p:nvPr/>
        </p:nvSpPr>
        <p:spPr>
          <a:xfrm>
            <a:off x="6838364" y="3872335"/>
            <a:ext cx="1830348" cy="276999"/>
          </a:xfrm>
          <a:prstGeom prst="rect">
            <a:avLst/>
          </a:prstGeom>
          <a:solidFill>
            <a:schemeClr val="accent5">
              <a:lumMod val="20000"/>
              <a:lumOff val="80000"/>
              <a:alpha val="95000"/>
            </a:schemeClr>
          </a:solidFill>
        </p:spPr>
        <p:txBody>
          <a:bodyPr wrap="square" lIns="0" tIns="0" rIns="0" bIns="0" rtlCol="0">
            <a:spAutoFit/>
          </a:bodyPr>
          <a:lstStyle/>
          <a:p>
            <a:pPr algn="ctr"/>
            <a:r>
              <a:rPr lang="en-US" dirty="0" err="1"/>
              <a:t>srpidx</a:t>
            </a:r>
            <a:r>
              <a:rPr lang="en-US" dirty="0"/>
              <a:t> = LUT[</a:t>
            </a:r>
            <a:r>
              <a:rPr lang="en-US" dirty="0" err="1"/>
              <a:t>W</a:t>
            </a:r>
            <a:r>
              <a:rPr lang="en-US" baseline="-25000" dirty="0" err="1"/>
              <a:t>idx</a:t>
            </a:r>
            <a:r>
              <a:rPr lang="en-US" dirty="0"/>
              <a:t>]</a:t>
            </a:r>
          </a:p>
        </p:txBody>
      </p:sp>
      <p:sp>
        <p:nvSpPr>
          <p:cNvPr id="65" name="TextBox 64">
            <a:extLst>
              <a:ext uri="{FF2B5EF4-FFF2-40B4-BE49-F238E27FC236}">
                <a16:creationId xmlns:a16="http://schemas.microsoft.com/office/drawing/2014/main" id="{9D116F4D-790D-47ED-8F5A-91B4493E1AD8}"/>
              </a:ext>
            </a:extLst>
          </p:cNvPr>
          <p:cNvSpPr txBox="1"/>
          <p:nvPr/>
        </p:nvSpPr>
        <p:spPr>
          <a:xfrm>
            <a:off x="9814882" y="3862211"/>
            <a:ext cx="1259267" cy="276999"/>
          </a:xfrm>
          <a:prstGeom prst="rect">
            <a:avLst/>
          </a:prstGeom>
          <a:solidFill>
            <a:schemeClr val="accent5">
              <a:lumMod val="20000"/>
              <a:lumOff val="80000"/>
              <a:alpha val="95000"/>
            </a:schemeClr>
          </a:solidFill>
        </p:spPr>
        <p:txBody>
          <a:bodyPr wrap="square" lIns="0" tIns="0" rIns="0" bIns="0" rtlCol="0">
            <a:spAutoFit/>
          </a:bodyPr>
          <a:lstStyle/>
          <a:p>
            <a:pPr algn="ctr"/>
            <a:r>
              <a:rPr lang="en-US" dirty="0"/>
              <a:t>Unset(</a:t>
            </a:r>
            <a:r>
              <a:rPr lang="en-US" dirty="0" err="1"/>
              <a:t>srpidx</a:t>
            </a:r>
            <a:r>
              <a:rPr lang="en-US" dirty="0"/>
              <a:t>)</a:t>
            </a:r>
          </a:p>
        </p:txBody>
      </p:sp>
    </p:spTree>
    <p:extLst>
      <p:ext uri="{BB962C8B-B14F-4D97-AF65-F5344CB8AC3E}">
        <p14:creationId xmlns:p14="http://schemas.microsoft.com/office/powerpoint/2010/main" val="5883776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250"/>
                                        <p:tgtEl>
                                          <p:spTgt spid="5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250"/>
                                        <p:tgtEl>
                                          <p:spTgt spid="6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left)">
                                      <p:cBhvr>
                                        <p:cTn id="18" dur="250"/>
                                        <p:tgtEl>
                                          <p:spTgt spid="56"/>
                                        </p:tgtEl>
                                      </p:cBhvr>
                                    </p:animEffect>
                                  </p:childTnLst>
                                </p:cTn>
                              </p:par>
                            </p:childTnLst>
                          </p:cTn>
                        </p:par>
                        <p:par>
                          <p:cTn id="19" fill="hold">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5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5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250"/>
                                        <p:tgtEl>
                                          <p:spTgt spid="3">
                                            <p:txEl>
                                              <p:pRg st="2" end="2"/>
                                            </p:txEl>
                                          </p:spTgt>
                                        </p:tgtEl>
                                      </p:cBhvr>
                                    </p:animEffect>
                                  </p:childTnLst>
                                </p:cTn>
                              </p:par>
                            </p:childTnLst>
                          </p:cTn>
                        </p:par>
                        <p:par>
                          <p:cTn id="49" fill="hold">
                            <p:stCondLst>
                              <p:cond delay="250"/>
                            </p:stCondLst>
                            <p:childTnLst>
                              <p:par>
                                <p:cTn id="50" presetID="10" presetClass="entr" presetSubtype="0"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25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250"/>
                                        <p:tgtEl>
                                          <p:spTgt spid="6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250"/>
                                        <p:tgtEl>
                                          <p:spTgt spid="57"/>
                                        </p:tgtEl>
                                      </p:cBhvr>
                                    </p:animEffect>
                                  </p:childTnLst>
                                </p:cTn>
                              </p:par>
                            </p:childTnLst>
                          </p:cTn>
                        </p:par>
                        <p:par>
                          <p:cTn id="60" fill="hold">
                            <p:stCondLst>
                              <p:cond delay="750"/>
                            </p:stCondLst>
                            <p:childTnLst>
                              <p:par>
                                <p:cTn id="61" presetID="10"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25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25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25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25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50"/>
                                        <p:tgtEl>
                                          <p:spTgt spid="26"/>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25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25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250"/>
                                        <p:tgtEl>
                                          <p:spTgt spid="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25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250"/>
                                        <p:tgtEl>
                                          <p:spTgt spid="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250"/>
                                        <p:tgtEl>
                                          <p:spTgt spid="3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250"/>
                                        <p:tgtEl>
                                          <p:spTgt spid="33"/>
                                        </p:tgtEl>
                                      </p:cBhvr>
                                    </p:animEffect>
                                  </p:childTnLst>
                                </p:cTn>
                              </p:par>
                              <p:par>
                                <p:cTn id="100" presetID="10" presetClass="entr" presetSubtype="0"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250"/>
                                        <p:tgtEl>
                                          <p:spTgt spid="34"/>
                                        </p:tgtEl>
                                      </p:cBhvr>
                                    </p:animEffect>
                                  </p:childTnLst>
                                </p:cTn>
                              </p:par>
                              <p:par>
                                <p:cTn id="103" presetID="10" presetClass="entr" presetSubtype="0"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250"/>
                                        <p:tgtEl>
                                          <p:spTgt spid="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250"/>
                                        <p:tgtEl>
                                          <p:spTgt spid="3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250"/>
                                        <p:tgtEl>
                                          <p:spTgt spid="3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250"/>
                                        <p:tgtEl>
                                          <p:spTgt spid="3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250"/>
                                        <p:tgtEl>
                                          <p:spTgt spid="3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250"/>
                                        <p:tgtEl>
                                          <p:spTgt spid="40"/>
                                        </p:tgtEl>
                                      </p:cBhvr>
                                    </p:animEffect>
                                  </p:childTnLst>
                                </p:cTn>
                              </p:par>
                              <p:par>
                                <p:cTn id="121" presetID="10" presetClass="entr" presetSubtype="0" fill="hold"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250"/>
                                        <p:tgtEl>
                                          <p:spTgt spid="41"/>
                                        </p:tgtEl>
                                      </p:cBhvr>
                                    </p:animEffect>
                                  </p:childTnLst>
                                </p:cTn>
                              </p:par>
                              <p:par>
                                <p:cTn id="124" presetID="10" presetClass="entr" presetSubtype="0" fill="hold"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250"/>
                                        <p:tgtEl>
                                          <p:spTgt spid="42"/>
                                        </p:tgtEl>
                                      </p:cBhvr>
                                    </p:animEffect>
                                  </p:childTnLst>
                                </p:cTn>
                              </p:par>
                              <p:par>
                                <p:cTn id="127" presetID="10" presetClass="entr" presetSubtype="0" fill="hold"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250"/>
                                        <p:tgtEl>
                                          <p:spTgt spid="4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250"/>
                                        <p:tgtEl>
                                          <p:spTgt spid="4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250"/>
                                        <p:tgtEl>
                                          <p:spTgt spid="4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250"/>
                                        <p:tgtEl>
                                          <p:spTgt spid="4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250"/>
                                        <p:tgtEl>
                                          <p:spTgt spid="4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fade">
                                      <p:cBhvr>
                                        <p:cTn id="144" dur="250"/>
                                        <p:tgtEl>
                                          <p:spTgt spid="48"/>
                                        </p:tgtEl>
                                      </p:cBhvr>
                                    </p:animEffect>
                                  </p:childTnLst>
                                </p:cTn>
                              </p:par>
                              <p:par>
                                <p:cTn id="145" presetID="10" presetClass="entr" presetSubtype="0" fill="hold" nodeType="with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fade">
                                      <p:cBhvr>
                                        <p:cTn id="147" dur="250"/>
                                        <p:tgtEl>
                                          <p:spTgt spid="49"/>
                                        </p:tgtEl>
                                      </p:cBhvr>
                                    </p:animEffect>
                                  </p:childTnLst>
                                </p:cTn>
                              </p:par>
                              <p:par>
                                <p:cTn id="148" presetID="10" presetClass="entr" presetSubtype="0" fill="hold" nodeType="with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250"/>
                                        <p:tgtEl>
                                          <p:spTgt spid="5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fade">
                                      <p:cBhvr>
                                        <p:cTn id="153" dur="250"/>
                                        <p:tgtEl>
                                          <p:spTgt spid="5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fade">
                                      <p:cBhvr>
                                        <p:cTn id="156" dur="250"/>
                                        <p:tgtEl>
                                          <p:spTgt spid="5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fade">
                                      <p:cBhvr>
                                        <p:cTn id="159" dur="250"/>
                                        <p:tgtEl>
                                          <p:spTgt spid="5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250"/>
                                        <p:tgtEl>
                                          <p:spTgt spid="5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5"/>
                                        </p:tgtEl>
                                        <p:attrNameLst>
                                          <p:attrName>style.visibility</p:attrName>
                                        </p:attrNameLst>
                                      </p:cBhvr>
                                      <p:to>
                                        <p:strVal val="visible"/>
                                      </p:to>
                                    </p:set>
                                    <p:animEffect transition="in" filter="fade">
                                      <p:cBhvr>
                                        <p:cTn id="165" dur="250"/>
                                        <p:tgtEl>
                                          <p:spTgt spid="55"/>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3">
                                            <p:txEl>
                                              <p:pRg st="3" end="3"/>
                                            </p:txEl>
                                          </p:spTgt>
                                        </p:tgtEl>
                                        <p:attrNameLst>
                                          <p:attrName>style.visibility</p:attrName>
                                        </p:attrNameLst>
                                      </p:cBhvr>
                                      <p:to>
                                        <p:strVal val="visible"/>
                                      </p:to>
                                    </p:set>
                                    <p:animEffect transition="in" filter="fade">
                                      <p:cBhvr>
                                        <p:cTn id="170" dur="250"/>
                                        <p:tgtEl>
                                          <p:spTgt spid="3">
                                            <p:txEl>
                                              <p:pRg st="3" end="3"/>
                                            </p:txEl>
                                          </p:spTgt>
                                        </p:tgtEl>
                                      </p:cBhvr>
                                    </p:animEffect>
                                  </p:childTnLst>
                                </p:cTn>
                              </p:par>
                            </p:childTnLst>
                          </p:cTn>
                        </p:par>
                        <p:par>
                          <p:cTn id="171" fill="hold">
                            <p:stCondLst>
                              <p:cond delay="250"/>
                            </p:stCondLst>
                            <p:childTnLst>
                              <p:par>
                                <p:cTn id="172" presetID="10"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250"/>
                                        <p:tgtEl>
                                          <p:spTgt spid="6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250"/>
                                        <p:tgtEl>
                                          <p:spTgt spid="65"/>
                                        </p:tgtEl>
                                      </p:cBhvr>
                                    </p:animEffect>
                                  </p:childTnLst>
                                </p:cTn>
                              </p:par>
                            </p:childTnLst>
                          </p:cTn>
                        </p:par>
                        <p:par>
                          <p:cTn id="178" fill="hold">
                            <p:stCondLst>
                              <p:cond delay="500"/>
                            </p:stCondLst>
                            <p:childTnLst>
                              <p:par>
                                <p:cTn id="179" presetID="10" presetClass="entr" presetSubtype="0" fill="hold" grpId="0" nodeType="afterEffect">
                                  <p:stCondLst>
                                    <p:cond delay="0"/>
                                  </p:stCondLst>
                                  <p:childTnLst>
                                    <p:set>
                                      <p:cBhvr>
                                        <p:cTn id="180" dur="1" fill="hold">
                                          <p:stCondLst>
                                            <p:cond delay="0"/>
                                          </p:stCondLst>
                                        </p:cTn>
                                        <p:tgtEl>
                                          <p:spTgt spid="60"/>
                                        </p:tgtEl>
                                        <p:attrNameLst>
                                          <p:attrName>style.visibility</p:attrName>
                                        </p:attrNameLst>
                                      </p:cBhvr>
                                      <p:to>
                                        <p:strVal val="visible"/>
                                      </p:to>
                                    </p:set>
                                    <p:animEffect transition="in" filter="fade">
                                      <p:cBhvr>
                                        <p:cTn id="181" dur="250"/>
                                        <p:tgtEl>
                                          <p:spTgt spid="60"/>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62"/>
                                        </p:tgtEl>
                                        <p:attrNameLst>
                                          <p:attrName>style.visibility</p:attrName>
                                        </p:attrNameLst>
                                      </p:cBhvr>
                                      <p:to>
                                        <p:strVal val="visible"/>
                                      </p:to>
                                    </p:set>
                                    <p:animEffect transition="in" filter="fade">
                                      <p:cBhvr>
                                        <p:cTn id="184" dur="250"/>
                                        <p:tgtEl>
                                          <p:spTgt spid="62"/>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1"/>
                                        </p:tgtEl>
                                        <p:attrNameLst>
                                          <p:attrName>style.visibility</p:attrName>
                                        </p:attrNameLst>
                                      </p:cBhvr>
                                      <p:to>
                                        <p:strVal val="visible"/>
                                      </p:to>
                                    </p:set>
                                    <p:animEffect transition="in" filter="fade">
                                      <p:cBhvr>
                                        <p:cTn id="187" dur="250"/>
                                        <p:tgtEl>
                                          <p:spTgt spid="2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4"/>
                                        </p:tgtEl>
                                        <p:attrNameLst>
                                          <p:attrName>style.visibility</p:attrName>
                                        </p:attrNameLst>
                                      </p:cBhvr>
                                      <p:to>
                                        <p:strVal val="visible"/>
                                      </p:to>
                                    </p:set>
                                    <p:animEffect transition="in" filter="fade">
                                      <p:cBhvr>
                                        <p:cTn id="190" dur="250"/>
                                        <p:tgtEl>
                                          <p:spTgt spid="14"/>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5"/>
                                        </p:tgtEl>
                                        <p:attrNameLst>
                                          <p:attrName>style.visibility</p:attrName>
                                        </p:attrNameLst>
                                      </p:cBhvr>
                                      <p:to>
                                        <p:strVal val="visible"/>
                                      </p:to>
                                    </p:set>
                                    <p:animEffect transition="in" filter="fade">
                                      <p:cBhvr>
                                        <p:cTn id="193" dur="250"/>
                                        <p:tgtEl>
                                          <p:spTgt spid="1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6"/>
                                        </p:tgtEl>
                                        <p:attrNameLst>
                                          <p:attrName>style.visibility</p:attrName>
                                        </p:attrNameLst>
                                      </p:cBhvr>
                                      <p:to>
                                        <p:strVal val="visible"/>
                                      </p:to>
                                    </p:set>
                                    <p:animEffect transition="in" filter="fade">
                                      <p:cBhvr>
                                        <p:cTn id="196" dur="250"/>
                                        <p:tgtEl>
                                          <p:spTgt spid="1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7"/>
                                        </p:tgtEl>
                                        <p:attrNameLst>
                                          <p:attrName>style.visibility</p:attrName>
                                        </p:attrNameLst>
                                      </p:cBhvr>
                                      <p:to>
                                        <p:strVal val="visible"/>
                                      </p:to>
                                    </p:set>
                                    <p:animEffect transition="in" filter="fade">
                                      <p:cBhvr>
                                        <p:cTn id="199" dur="250"/>
                                        <p:tgtEl>
                                          <p:spTgt spid="1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8"/>
                                        </p:tgtEl>
                                        <p:attrNameLst>
                                          <p:attrName>style.visibility</p:attrName>
                                        </p:attrNameLst>
                                      </p:cBhvr>
                                      <p:to>
                                        <p:strVal val="visible"/>
                                      </p:to>
                                    </p:set>
                                    <p:animEffect transition="in" filter="fade">
                                      <p:cBhvr>
                                        <p:cTn id="202" dur="250"/>
                                        <p:tgtEl>
                                          <p:spTgt spid="18"/>
                                        </p:tgtEl>
                                      </p:cBhvr>
                                    </p:animEffect>
                                  </p:childTnLst>
                                </p:cTn>
                              </p:par>
                              <p:par>
                                <p:cTn id="203" presetID="10" presetClass="entr" presetSubtype="0" fill="hold" nodeType="withEffect">
                                  <p:stCondLst>
                                    <p:cond delay="0"/>
                                  </p:stCondLst>
                                  <p:childTnLst>
                                    <p:set>
                                      <p:cBhvr>
                                        <p:cTn id="204" dur="1" fill="hold">
                                          <p:stCondLst>
                                            <p:cond delay="0"/>
                                          </p:stCondLst>
                                        </p:cTn>
                                        <p:tgtEl>
                                          <p:spTgt spid="19"/>
                                        </p:tgtEl>
                                        <p:attrNameLst>
                                          <p:attrName>style.visibility</p:attrName>
                                        </p:attrNameLst>
                                      </p:cBhvr>
                                      <p:to>
                                        <p:strVal val="visible"/>
                                      </p:to>
                                    </p:set>
                                    <p:animEffect transition="in" filter="fade">
                                      <p:cBhvr>
                                        <p:cTn id="205" dur="250"/>
                                        <p:tgtEl>
                                          <p:spTgt spid="19"/>
                                        </p:tgtEl>
                                      </p:cBhvr>
                                    </p:animEffect>
                                  </p:childTnLst>
                                </p:cTn>
                              </p:par>
                              <p:par>
                                <p:cTn id="206" presetID="10" presetClass="entr" presetSubtype="0" fill="hold" nodeType="withEffect">
                                  <p:stCondLst>
                                    <p:cond delay="0"/>
                                  </p:stCondLst>
                                  <p:childTnLst>
                                    <p:set>
                                      <p:cBhvr>
                                        <p:cTn id="207" dur="1" fill="hold">
                                          <p:stCondLst>
                                            <p:cond delay="0"/>
                                          </p:stCondLst>
                                        </p:cTn>
                                        <p:tgtEl>
                                          <p:spTgt spid="20"/>
                                        </p:tgtEl>
                                        <p:attrNameLst>
                                          <p:attrName>style.visibility</p:attrName>
                                        </p:attrNameLst>
                                      </p:cBhvr>
                                      <p:to>
                                        <p:strVal val="visible"/>
                                      </p:to>
                                    </p:set>
                                    <p:animEffect transition="in" filter="fade">
                                      <p:cBhvr>
                                        <p:cTn id="208"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p:bldP spid="14" grpId="0" animBg="1"/>
      <p:bldP spid="15" grpId="0" animBg="1"/>
      <p:bldP spid="16" grpId="0" animBg="1"/>
      <p:bldP spid="17" grpId="0" animBg="1"/>
      <p:bldP spid="18" grpId="0" animBg="1"/>
      <p:bldP spid="21" grpId="0"/>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6" grpId="0" animBg="1"/>
      <p:bldP spid="37" grpId="0" animBg="1"/>
      <p:bldP spid="38" grpId="0" animBg="1"/>
      <p:bldP spid="39" grpId="0" animBg="1"/>
      <p:bldP spid="40" grpId="0" animBg="1"/>
      <p:bldP spid="44" grpId="0" animBg="1"/>
      <p:bldP spid="45" grpId="0" animBg="1"/>
      <p:bldP spid="46" grpId="0" animBg="1"/>
      <p:bldP spid="47" grpId="0" animBg="1"/>
      <p:bldP spid="48" grpId="0" animBg="1"/>
      <p:bldP spid="51" grpId="0" animBg="1"/>
      <p:bldP spid="52" grpId="0" animBg="1"/>
      <p:bldP spid="53" grpId="0" animBg="1"/>
      <p:bldP spid="54" grpId="0" animBg="1"/>
      <p:bldP spid="55"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91D-2658-4B2F-875B-5DB017409D95}"/>
              </a:ext>
            </a:extLst>
          </p:cNvPr>
          <p:cNvSpPr>
            <a:spLocks noGrp="1"/>
          </p:cNvSpPr>
          <p:nvPr>
            <p:ph type="title"/>
          </p:nvPr>
        </p:nvSpPr>
        <p:spPr/>
        <p:txBody>
          <a:bodyPr/>
          <a:lstStyle/>
          <a:p>
            <a:r>
              <a:rPr lang="en-US"/>
              <a:t>Experimental Results:</a:t>
            </a:r>
            <a:br>
              <a:rPr lang="en-US"/>
            </a:br>
            <a:r>
              <a:rPr lang="en-US"/>
              <a:t>Kernel Occupancy Boost</a:t>
            </a:r>
            <a:endParaRPr lang="en-US" dirty="0"/>
          </a:p>
        </p:txBody>
      </p:sp>
      <p:sp>
        <p:nvSpPr>
          <p:cNvPr id="3" name="Content Placeholder 2">
            <a:extLst>
              <a:ext uri="{FF2B5EF4-FFF2-40B4-BE49-F238E27FC236}">
                <a16:creationId xmlns:a16="http://schemas.microsoft.com/office/drawing/2014/main" id="{F4F33D64-8B41-44CA-8081-CF1ED4C50F1E}"/>
              </a:ext>
            </a:extLst>
          </p:cNvPr>
          <p:cNvSpPr>
            <a:spLocks noGrp="1"/>
          </p:cNvSpPr>
          <p:nvPr>
            <p:ph idx="1"/>
          </p:nvPr>
        </p:nvSpPr>
        <p:spPr>
          <a:xfrm>
            <a:off x="6952673" y="613569"/>
            <a:ext cx="4814453" cy="828674"/>
          </a:xfrm>
          <a:ln>
            <a:solidFill>
              <a:schemeClr val="tx2">
                <a:lumMod val="40000"/>
                <a:lumOff val="60000"/>
              </a:schemeClr>
            </a:solidFill>
          </a:ln>
        </p:spPr>
        <p:txBody>
          <a:bodyPr>
            <a:normAutofit/>
          </a:bodyPr>
          <a:lstStyle/>
          <a:p>
            <a:r>
              <a:rPr lang="en-US" sz="1100" i="1"/>
              <a:t>GPGPU-Sim v 3.2.2 - </a:t>
            </a:r>
            <a:r>
              <a:rPr lang="en-US" sz="1100"/>
              <a:t>GTX480 specifications with 15 SMs and </a:t>
            </a:r>
            <a:r>
              <a:rPr lang="en-US" sz="1100" b="1"/>
              <a:t>128 KB regs/SM</a:t>
            </a:r>
          </a:p>
          <a:p>
            <a:r>
              <a:rPr lang="en-US" sz="1100"/>
              <a:t>8 apps from Rodinia, Parboil, and Nvidia CUDA SDK</a:t>
            </a:r>
          </a:p>
          <a:p>
            <a:r>
              <a:rPr lang="en-US" sz="1100"/>
              <a:t>Compilation with NVCC 4.0, GCC 4.6 with -O3, and CC 1.3</a:t>
            </a:r>
          </a:p>
          <a:p>
            <a:endParaRPr lang="en-US" sz="1100"/>
          </a:p>
        </p:txBody>
      </p:sp>
      <p:sp>
        <p:nvSpPr>
          <p:cNvPr id="4" name="Slide Number Placeholder 3">
            <a:extLst>
              <a:ext uri="{FF2B5EF4-FFF2-40B4-BE49-F238E27FC236}">
                <a16:creationId xmlns:a16="http://schemas.microsoft.com/office/drawing/2014/main" id="{411071D4-AA6B-4CE8-8FFC-B05A401B48FC}"/>
              </a:ext>
            </a:extLst>
          </p:cNvPr>
          <p:cNvSpPr>
            <a:spLocks noGrp="1"/>
          </p:cNvSpPr>
          <p:nvPr>
            <p:ph type="sldNum" sz="quarter" idx="12"/>
          </p:nvPr>
        </p:nvSpPr>
        <p:spPr/>
        <p:txBody>
          <a:bodyPr/>
          <a:lstStyle/>
          <a:p>
            <a:fld id="{2014EE8E-AE06-4085-B58B-05AC59AB1BA9}" type="slidenum">
              <a:rPr lang="en-US" smtClean="0"/>
              <a:t>16</a:t>
            </a:fld>
            <a:endParaRPr lang="en-US"/>
          </a:p>
        </p:txBody>
      </p:sp>
      <p:graphicFrame>
        <p:nvGraphicFramePr>
          <p:cNvPr id="5" name="Chart 4">
            <a:extLst>
              <a:ext uri="{FF2B5EF4-FFF2-40B4-BE49-F238E27FC236}">
                <a16:creationId xmlns:a16="http://schemas.microsoft.com/office/drawing/2014/main" id="{DA64002B-D8B9-4B7F-AB6D-C8FC5D3B4E07}"/>
              </a:ext>
            </a:extLst>
          </p:cNvPr>
          <p:cNvGraphicFramePr>
            <a:graphicFrameLocks/>
          </p:cNvGraphicFramePr>
          <p:nvPr>
            <p:extLst>
              <p:ext uri="{D42A27DB-BD31-4B8C-83A1-F6EECF244321}">
                <p14:modId xmlns:p14="http://schemas.microsoft.com/office/powerpoint/2010/main" val="4284069795"/>
              </p:ext>
            </p:extLst>
          </p:nvPr>
        </p:nvGraphicFramePr>
        <p:xfrm>
          <a:off x="5320145" y="1939132"/>
          <a:ext cx="6563591" cy="4073741"/>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CB089564-D1FE-4E66-86A7-DA5EC22820D1}"/>
              </a:ext>
            </a:extLst>
          </p:cNvPr>
          <p:cNvSpPr txBox="1">
            <a:spLocks/>
          </p:cNvSpPr>
          <p:nvPr/>
        </p:nvSpPr>
        <p:spPr>
          <a:xfrm>
            <a:off x="838200" y="1825625"/>
            <a:ext cx="3873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Occupancy is limited by excessive </a:t>
            </a:r>
            <a:r>
              <a:rPr lang="en-US"/>
              <a:t>reg usage</a:t>
            </a:r>
            <a:endParaRPr lang="en-US" dirty="0"/>
          </a:p>
          <a:p>
            <a:r>
              <a:rPr lang="en-US" dirty="0"/>
              <a:t>Average execution cycle reduction of </a:t>
            </a:r>
            <a:r>
              <a:rPr lang="en-US"/>
              <a:t>13%</a:t>
            </a:r>
            <a:endParaRPr lang="en-US" dirty="0"/>
          </a:p>
          <a:p>
            <a:endParaRPr lang="en-US" dirty="0"/>
          </a:p>
          <a:p>
            <a:endParaRPr lang="en-US" dirty="0"/>
          </a:p>
        </p:txBody>
      </p:sp>
    </p:spTree>
    <p:extLst>
      <p:ext uri="{BB962C8B-B14F-4D97-AF65-F5344CB8AC3E}">
        <p14:creationId xmlns:p14="http://schemas.microsoft.com/office/powerpoint/2010/main" val="41548695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91D-2658-4B2F-875B-5DB017409D95}"/>
              </a:ext>
            </a:extLst>
          </p:cNvPr>
          <p:cNvSpPr>
            <a:spLocks noGrp="1"/>
          </p:cNvSpPr>
          <p:nvPr>
            <p:ph type="title"/>
          </p:nvPr>
        </p:nvSpPr>
        <p:spPr/>
        <p:txBody>
          <a:bodyPr/>
          <a:lstStyle/>
          <a:p>
            <a:r>
              <a:rPr lang="en-US"/>
              <a:t>Experimental Results:</a:t>
            </a:r>
            <a:br>
              <a:rPr lang="en-US"/>
            </a:br>
            <a:r>
              <a:rPr lang="en-US"/>
              <a:t>RF Size Reduction</a:t>
            </a:r>
            <a:endParaRPr lang="en-US" dirty="0"/>
          </a:p>
        </p:txBody>
      </p:sp>
      <p:sp>
        <p:nvSpPr>
          <p:cNvPr id="4" name="Slide Number Placeholder 3">
            <a:extLst>
              <a:ext uri="{FF2B5EF4-FFF2-40B4-BE49-F238E27FC236}">
                <a16:creationId xmlns:a16="http://schemas.microsoft.com/office/drawing/2014/main" id="{411071D4-AA6B-4CE8-8FFC-B05A401B48FC}"/>
              </a:ext>
            </a:extLst>
          </p:cNvPr>
          <p:cNvSpPr>
            <a:spLocks noGrp="1"/>
          </p:cNvSpPr>
          <p:nvPr>
            <p:ph type="sldNum" sz="quarter" idx="12"/>
          </p:nvPr>
        </p:nvSpPr>
        <p:spPr/>
        <p:txBody>
          <a:bodyPr/>
          <a:lstStyle/>
          <a:p>
            <a:fld id="{2014EE8E-AE06-4085-B58B-05AC59AB1BA9}" type="slidenum">
              <a:rPr lang="en-US" smtClean="0"/>
              <a:t>17</a:t>
            </a:fld>
            <a:endParaRPr lang="en-US"/>
          </a:p>
        </p:txBody>
      </p:sp>
      <p:sp>
        <p:nvSpPr>
          <p:cNvPr id="5" name="Content Placeholder 2">
            <a:extLst>
              <a:ext uri="{FF2B5EF4-FFF2-40B4-BE49-F238E27FC236}">
                <a16:creationId xmlns:a16="http://schemas.microsoft.com/office/drawing/2014/main" id="{A8C925EA-175F-4CAB-96C0-F278FF604842}"/>
              </a:ext>
            </a:extLst>
          </p:cNvPr>
          <p:cNvSpPr txBox="1">
            <a:spLocks/>
          </p:cNvSpPr>
          <p:nvPr/>
        </p:nvSpPr>
        <p:spPr>
          <a:xfrm>
            <a:off x="6952673" y="613569"/>
            <a:ext cx="4814453" cy="828674"/>
          </a:xfrm>
          <a:prstGeom prst="rect">
            <a:avLst/>
          </a:prstGeom>
          <a:ln>
            <a:solidFill>
              <a:schemeClr val="tx2">
                <a:lumMod val="40000"/>
                <a:lumOff val="6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i="1"/>
              <a:t>GPGPU-Sim v 3.2.2 - </a:t>
            </a:r>
            <a:r>
              <a:rPr lang="en-US" sz="1100"/>
              <a:t>GTX480 specifications with 15 SMs and </a:t>
            </a:r>
            <a:r>
              <a:rPr lang="en-US" sz="1100" b="1">
                <a:solidFill>
                  <a:srgbClr val="FF0000"/>
                </a:solidFill>
              </a:rPr>
              <a:t>64 KB regs/SM</a:t>
            </a:r>
          </a:p>
          <a:p>
            <a:r>
              <a:rPr lang="en-US" sz="1100"/>
              <a:t>Another 8 apps from Rodinia, Parboil, and Nvidia CUDA SDK</a:t>
            </a:r>
          </a:p>
          <a:p>
            <a:r>
              <a:rPr lang="en-US" sz="1100"/>
              <a:t>Compilation with NVCC 4.0, GCC 4.6 with -O3, and CC 1.3</a:t>
            </a:r>
          </a:p>
          <a:p>
            <a:endParaRPr lang="en-US" sz="1100"/>
          </a:p>
        </p:txBody>
      </p:sp>
      <p:sp>
        <p:nvSpPr>
          <p:cNvPr id="6" name="Content Placeholder 2">
            <a:extLst>
              <a:ext uri="{FF2B5EF4-FFF2-40B4-BE49-F238E27FC236}">
                <a16:creationId xmlns:a16="http://schemas.microsoft.com/office/drawing/2014/main" id="{909264D8-B316-48A6-866A-F06E1F893E83}"/>
              </a:ext>
            </a:extLst>
          </p:cNvPr>
          <p:cNvSpPr txBox="1">
            <a:spLocks/>
          </p:cNvSpPr>
          <p:nvPr/>
        </p:nvSpPr>
        <p:spPr>
          <a:xfrm>
            <a:off x="838200" y="1825625"/>
            <a:ext cx="3873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Occupancy is limited by excessive reg usage on the new arch. spec</a:t>
            </a:r>
            <a:endParaRPr lang="en-US" dirty="0"/>
          </a:p>
          <a:p>
            <a:r>
              <a:rPr lang="en-US"/>
              <a:t>Without RegMutex: 23% execution cycle increase</a:t>
            </a:r>
          </a:p>
          <a:p>
            <a:r>
              <a:rPr lang="en-US"/>
              <a:t>With RegMutex: 9 % execution cycle increase </a:t>
            </a:r>
          </a:p>
          <a:p>
            <a:endParaRPr lang="en-US"/>
          </a:p>
        </p:txBody>
      </p:sp>
      <p:graphicFrame>
        <p:nvGraphicFramePr>
          <p:cNvPr id="7" name="Chart 6">
            <a:extLst>
              <a:ext uri="{FF2B5EF4-FFF2-40B4-BE49-F238E27FC236}">
                <a16:creationId xmlns:a16="http://schemas.microsoft.com/office/drawing/2014/main" id="{159D8ED3-26BE-4206-9FA7-037F5523E90C}"/>
              </a:ext>
            </a:extLst>
          </p:cNvPr>
          <p:cNvGraphicFramePr>
            <a:graphicFrameLocks/>
          </p:cNvGraphicFramePr>
          <p:nvPr>
            <p:extLst>
              <p:ext uri="{D42A27DB-BD31-4B8C-83A1-F6EECF244321}">
                <p14:modId xmlns:p14="http://schemas.microsoft.com/office/powerpoint/2010/main" val="784487774"/>
              </p:ext>
            </p:extLst>
          </p:nvPr>
        </p:nvGraphicFramePr>
        <p:xfrm>
          <a:off x="5327904" y="1939132"/>
          <a:ext cx="6565392" cy="4078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90297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91D-2658-4B2F-875B-5DB017409D95}"/>
              </a:ext>
            </a:extLst>
          </p:cNvPr>
          <p:cNvSpPr>
            <a:spLocks noGrp="1"/>
          </p:cNvSpPr>
          <p:nvPr>
            <p:ph type="title"/>
          </p:nvPr>
        </p:nvSpPr>
        <p:spPr/>
        <p:txBody>
          <a:bodyPr/>
          <a:lstStyle/>
          <a:p>
            <a:r>
              <a:rPr lang="en-US"/>
              <a:t>Experimental Results:</a:t>
            </a:r>
            <a:br>
              <a:rPr lang="en-US"/>
            </a:br>
            <a:r>
              <a:rPr lang="en-US"/>
              <a:t>Performance Comparison</a:t>
            </a:r>
            <a:endParaRPr lang="en-US" dirty="0"/>
          </a:p>
        </p:txBody>
      </p:sp>
      <p:sp>
        <p:nvSpPr>
          <p:cNvPr id="4" name="Slide Number Placeholder 3">
            <a:extLst>
              <a:ext uri="{FF2B5EF4-FFF2-40B4-BE49-F238E27FC236}">
                <a16:creationId xmlns:a16="http://schemas.microsoft.com/office/drawing/2014/main" id="{411071D4-AA6B-4CE8-8FFC-B05A401B48FC}"/>
              </a:ext>
            </a:extLst>
          </p:cNvPr>
          <p:cNvSpPr>
            <a:spLocks noGrp="1"/>
          </p:cNvSpPr>
          <p:nvPr>
            <p:ph type="sldNum" sz="quarter" idx="12"/>
          </p:nvPr>
        </p:nvSpPr>
        <p:spPr/>
        <p:txBody>
          <a:bodyPr/>
          <a:lstStyle/>
          <a:p>
            <a:fld id="{2014EE8E-AE06-4085-B58B-05AC59AB1BA9}" type="slidenum">
              <a:rPr lang="en-US" smtClean="0"/>
              <a:t>18</a:t>
            </a:fld>
            <a:endParaRPr lang="en-US"/>
          </a:p>
        </p:txBody>
      </p:sp>
      <p:graphicFrame>
        <p:nvGraphicFramePr>
          <p:cNvPr id="5" name="Chart 4">
            <a:extLst>
              <a:ext uri="{FF2B5EF4-FFF2-40B4-BE49-F238E27FC236}">
                <a16:creationId xmlns:a16="http://schemas.microsoft.com/office/drawing/2014/main" id="{6057430C-8A62-4C2F-8433-8E91F9238531}"/>
              </a:ext>
            </a:extLst>
          </p:cNvPr>
          <p:cNvGraphicFramePr>
            <a:graphicFrameLocks/>
          </p:cNvGraphicFramePr>
          <p:nvPr>
            <p:extLst>
              <p:ext uri="{D42A27DB-BD31-4B8C-83A1-F6EECF244321}">
                <p14:modId xmlns:p14="http://schemas.microsoft.com/office/powerpoint/2010/main" val="4124129384"/>
              </p:ext>
            </p:extLst>
          </p:nvPr>
        </p:nvGraphicFramePr>
        <p:xfrm>
          <a:off x="5329382" y="1962182"/>
          <a:ext cx="6388608" cy="4078224"/>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072E2444-34D2-4098-9181-C1950E5F4031}"/>
              </a:ext>
            </a:extLst>
          </p:cNvPr>
          <p:cNvSpPr txBox="1">
            <a:spLocks/>
          </p:cNvSpPr>
          <p:nvPr/>
        </p:nvSpPr>
        <p:spPr>
          <a:xfrm>
            <a:off x="838200" y="1825625"/>
            <a:ext cx="3873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OWF: Owner Warp First [HPDC’16] </a:t>
            </a:r>
          </a:p>
          <a:p>
            <a:r>
              <a:rPr lang="en-US"/>
              <a:t>RFV: Register File Virt. [MICRO’15]</a:t>
            </a:r>
          </a:p>
          <a:p>
            <a:r>
              <a:rPr lang="en-US"/>
              <a:t>On average: OWF 1.9%, RFV 16.2%, RegMutex 12.8%</a:t>
            </a:r>
          </a:p>
          <a:p>
            <a:r>
              <a:rPr lang="en-US"/>
              <a:t>RFV demands 31 kilobits while RegMutex needs 384 bits (~81x)</a:t>
            </a:r>
          </a:p>
          <a:p>
            <a:endParaRPr lang="en-US"/>
          </a:p>
        </p:txBody>
      </p:sp>
      <p:sp>
        <p:nvSpPr>
          <p:cNvPr id="7" name="Content Placeholder 2">
            <a:extLst>
              <a:ext uri="{FF2B5EF4-FFF2-40B4-BE49-F238E27FC236}">
                <a16:creationId xmlns:a16="http://schemas.microsoft.com/office/drawing/2014/main" id="{60AF5E4C-BA6E-4BB1-B7BA-C1984F915069}"/>
              </a:ext>
            </a:extLst>
          </p:cNvPr>
          <p:cNvSpPr>
            <a:spLocks noGrp="1"/>
          </p:cNvSpPr>
          <p:nvPr>
            <p:ph idx="1"/>
          </p:nvPr>
        </p:nvSpPr>
        <p:spPr>
          <a:xfrm>
            <a:off x="6952673" y="613569"/>
            <a:ext cx="4814453" cy="828674"/>
          </a:xfrm>
          <a:ln>
            <a:solidFill>
              <a:schemeClr val="tx2">
                <a:lumMod val="40000"/>
                <a:lumOff val="60000"/>
              </a:schemeClr>
            </a:solidFill>
          </a:ln>
        </p:spPr>
        <p:txBody>
          <a:bodyPr>
            <a:normAutofit/>
          </a:bodyPr>
          <a:lstStyle/>
          <a:p>
            <a:r>
              <a:rPr lang="en-US" sz="1100" i="1"/>
              <a:t>GPGPU-Sim v 3.2.2 - </a:t>
            </a:r>
            <a:r>
              <a:rPr lang="en-US" sz="1100"/>
              <a:t>GTX480 specifications with 15 SMs and </a:t>
            </a:r>
            <a:r>
              <a:rPr lang="en-US" sz="1100" b="1"/>
              <a:t>128 KB regs/SM</a:t>
            </a:r>
          </a:p>
          <a:p>
            <a:r>
              <a:rPr lang="en-US" sz="1100"/>
              <a:t>8 apps from Rodinia, Parboil, and Nvidia CUDA SDK</a:t>
            </a:r>
          </a:p>
          <a:p>
            <a:r>
              <a:rPr lang="en-US" sz="1100"/>
              <a:t>Compilation with NVCC 4.0, GCC 4.6 with -O3, and CC 1.3</a:t>
            </a:r>
          </a:p>
          <a:p>
            <a:endParaRPr lang="en-US" sz="1100"/>
          </a:p>
        </p:txBody>
      </p:sp>
    </p:spTree>
    <p:extLst>
      <p:ext uri="{BB962C8B-B14F-4D97-AF65-F5344CB8AC3E}">
        <p14:creationId xmlns:p14="http://schemas.microsoft.com/office/powerpoint/2010/main" val="8153735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91D-2658-4B2F-875B-5DB017409D9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4F33D64-8B41-44CA-8081-CF1ED4C50F1E}"/>
              </a:ext>
            </a:extLst>
          </p:cNvPr>
          <p:cNvSpPr>
            <a:spLocks noGrp="1"/>
          </p:cNvSpPr>
          <p:nvPr>
            <p:ph idx="1"/>
          </p:nvPr>
        </p:nvSpPr>
        <p:spPr>
          <a:xfrm>
            <a:off x="838199" y="1825625"/>
            <a:ext cx="10677525" cy="4351338"/>
          </a:xfrm>
        </p:spPr>
        <p:txBody>
          <a:bodyPr>
            <a:normAutofit/>
          </a:bodyPr>
          <a:lstStyle/>
          <a:p>
            <a:r>
              <a:rPr lang="en-US" dirty="0"/>
              <a:t>Static and exclusive register allocation on GPUs </a:t>
            </a:r>
            <a:r>
              <a:rPr lang="en-US"/>
              <a:t>wastes resources</a:t>
            </a:r>
            <a:endParaRPr lang="en-US" dirty="0"/>
          </a:p>
          <a:p>
            <a:r>
              <a:rPr lang="en-US" b="1" i="1" dirty="0" err="1"/>
              <a:t>RegMutex</a:t>
            </a:r>
            <a:r>
              <a:rPr lang="en-US" dirty="0"/>
              <a:t> offers a synergistic compiler-architecture technique to improve GPU </a:t>
            </a:r>
            <a:r>
              <a:rPr lang="en-US"/>
              <a:t>register utilization</a:t>
            </a:r>
          </a:p>
          <a:p>
            <a:r>
              <a:rPr lang="en-US"/>
              <a:t>Marks regions of the high register consumption and takes a communal approach on allocating physical registers for such regions</a:t>
            </a:r>
          </a:p>
          <a:p>
            <a:r>
              <a:rPr lang="en-US"/>
              <a:t>Improves occupancy when it is limited by register usage</a:t>
            </a:r>
          </a:p>
          <a:p>
            <a:r>
              <a:rPr lang="en-US"/>
              <a:t>Provides application resilience with smaller RF size</a:t>
            </a:r>
          </a:p>
          <a:p>
            <a:r>
              <a:rPr lang="en-US"/>
              <a:t>Lower hardware implementation complexity compared to counterparts </a:t>
            </a:r>
          </a:p>
          <a:p>
            <a:r>
              <a:rPr lang="en-US"/>
              <a:t>Reduces execution cycles by up to 23%</a:t>
            </a:r>
            <a:endParaRPr lang="en-US" dirty="0"/>
          </a:p>
        </p:txBody>
      </p:sp>
      <p:sp>
        <p:nvSpPr>
          <p:cNvPr id="4" name="Slide Number Placeholder 3">
            <a:extLst>
              <a:ext uri="{FF2B5EF4-FFF2-40B4-BE49-F238E27FC236}">
                <a16:creationId xmlns:a16="http://schemas.microsoft.com/office/drawing/2014/main" id="{411071D4-AA6B-4CE8-8FFC-B05A401B48FC}"/>
              </a:ext>
            </a:extLst>
          </p:cNvPr>
          <p:cNvSpPr>
            <a:spLocks noGrp="1"/>
          </p:cNvSpPr>
          <p:nvPr>
            <p:ph type="sldNum" sz="quarter" idx="12"/>
          </p:nvPr>
        </p:nvSpPr>
        <p:spPr/>
        <p:txBody>
          <a:bodyPr/>
          <a:lstStyle/>
          <a:p>
            <a:fld id="{2014EE8E-AE06-4085-B58B-05AC59AB1BA9}" type="slidenum">
              <a:rPr lang="en-US" smtClean="0"/>
              <a:t>19</a:t>
            </a:fld>
            <a:endParaRPr lang="en-US"/>
          </a:p>
        </p:txBody>
      </p:sp>
    </p:spTree>
    <p:extLst>
      <p:ext uri="{BB962C8B-B14F-4D97-AF65-F5344CB8AC3E}">
        <p14:creationId xmlns:p14="http://schemas.microsoft.com/office/powerpoint/2010/main" val="6729732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B661-A94C-4E02-9931-B771CFCAE166}"/>
              </a:ext>
            </a:extLst>
          </p:cNvPr>
          <p:cNvSpPr>
            <a:spLocks noGrp="1"/>
          </p:cNvSpPr>
          <p:nvPr>
            <p:ph type="title"/>
          </p:nvPr>
        </p:nvSpPr>
        <p:spPr>
          <a:xfrm>
            <a:off x="838200" y="365125"/>
            <a:ext cx="10515600" cy="1325563"/>
          </a:xfrm>
        </p:spPr>
        <p:txBody>
          <a:bodyPr/>
          <a:lstStyle/>
          <a:p>
            <a:r>
              <a:rPr lang="en-US" dirty="0"/>
              <a:t>GPU Register File</a:t>
            </a:r>
          </a:p>
        </p:txBody>
      </p:sp>
      <p:sp>
        <p:nvSpPr>
          <p:cNvPr id="3" name="Content Placeholder 2">
            <a:extLst>
              <a:ext uri="{FF2B5EF4-FFF2-40B4-BE49-F238E27FC236}">
                <a16:creationId xmlns:a16="http://schemas.microsoft.com/office/drawing/2014/main" id="{6A67BE92-26F8-4F0D-B93C-DC660BB059C4}"/>
              </a:ext>
            </a:extLst>
          </p:cNvPr>
          <p:cNvSpPr>
            <a:spLocks noGrp="1"/>
          </p:cNvSpPr>
          <p:nvPr>
            <p:ph idx="1"/>
          </p:nvPr>
        </p:nvSpPr>
        <p:spPr>
          <a:xfrm>
            <a:off x="838200" y="1825625"/>
            <a:ext cx="6672309" cy="4351338"/>
          </a:xfrm>
        </p:spPr>
        <p:txBody>
          <a:bodyPr/>
          <a:lstStyle/>
          <a:p>
            <a:r>
              <a:rPr lang="en-US" dirty="0"/>
              <a:t>The fastest and the most-expensive type of memory</a:t>
            </a:r>
          </a:p>
          <a:p>
            <a:r>
              <a:rPr lang="en-US" dirty="0"/>
              <a:t>To allow warp context-switching with minimal overhead, registers are:</a:t>
            </a:r>
          </a:p>
          <a:p>
            <a:pPr lvl="1"/>
            <a:r>
              <a:rPr lang="en-US" dirty="0"/>
              <a:t>Statically assigned</a:t>
            </a:r>
          </a:p>
          <a:p>
            <a:pPr lvl="1"/>
            <a:r>
              <a:rPr lang="en-US" dirty="0"/>
              <a:t>Exclusively dedicated</a:t>
            </a:r>
          </a:p>
          <a:p>
            <a:r>
              <a:rPr lang="en-US" dirty="0"/>
              <a:t>Largest on-chip resource to support up to 2048 resident threads</a:t>
            </a:r>
          </a:p>
          <a:p>
            <a:r>
              <a:rPr lang="en-US" dirty="0"/>
              <a:t>Accounts for a large fraction of chip area and power consumption</a:t>
            </a:r>
          </a:p>
          <a:p>
            <a:endParaRPr lang="en-US" dirty="0"/>
          </a:p>
        </p:txBody>
      </p:sp>
      <p:pic>
        <p:nvPicPr>
          <p:cNvPr id="4" name="Picture 3">
            <a:extLst>
              <a:ext uri="{FF2B5EF4-FFF2-40B4-BE49-F238E27FC236}">
                <a16:creationId xmlns:a16="http://schemas.microsoft.com/office/drawing/2014/main" id="{50A2AC10-DC77-4959-A717-402E2BD2524C}"/>
              </a:ext>
            </a:extLst>
          </p:cNvPr>
          <p:cNvPicPr>
            <a:picLocks noChangeAspect="1"/>
          </p:cNvPicPr>
          <p:nvPr/>
        </p:nvPicPr>
        <p:blipFill rotWithShape="1">
          <a:blip r:embed="rId2"/>
          <a:srcRect l="30510" t="8803" r="37233" b="14951"/>
          <a:stretch/>
        </p:blipFill>
        <p:spPr>
          <a:xfrm>
            <a:off x="8049086" y="1322774"/>
            <a:ext cx="3650943" cy="4854189"/>
          </a:xfrm>
          <a:prstGeom prst="rect">
            <a:avLst/>
          </a:prstGeom>
        </p:spPr>
      </p:pic>
      <p:sp>
        <p:nvSpPr>
          <p:cNvPr id="5" name="TextBox 4">
            <a:extLst>
              <a:ext uri="{FF2B5EF4-FFF2-40B4-BE49-F238E27FC236}">
                <a16:creationId xmlns:a16="http://schemas.microsoft.com/office/drawing/2014/main" id="{52D71E5E-19E0-45EA-A204-6B90AC7B8901}"/>
              </a:ext>
            </a:extLst>
          </p:cNvPr>
          <p:cNvSpPr txBox="1"/>
          <p:nvPr/>
        </p:nvSpPr>
        <p:spPr>
          <a:xfrm>
            <a:off x="8049086" y="6171182"/>
            <a:ext cx="3488925" cy="276999"/>
          </a:xfrm>
          <a:prstGeom prst="rect">
            <a:avLst/>
          </a:prstGeom>
          <a:noFill/>
        </p:spPr>
        <p:txBody>
          <a:bodyPr wrap="square" rtlCol="0">
            <a:spAutoFit/>
          </a:bodyPr>
          <a:lstStyle/>
          <a:p>
            <a:r>
              <a:rPr lang="en-US" sz="1200" dirty="0"/>
              <a:t>Picture from Nvidia Volta architecture whitepaper.</a:t>
            </a:r>
          </a:p>
        </p:txBody>
      </p:sp>
      <p:sp>
        <p:nvSpPr>
          <p:cNvPr id="6" name="Rectangle 5">
            <a:extLst>
              <a:ext uri="{FF2B5EF4-FFF2-40B4-BE49-F238E27FC236}">
                <a16:creationId xmlns:a16="http://schemas.microsoft.com/office/drawing/2014/main" id="{CF443B2D-05AC-4238-B550-29203A08ACFE}"/>
              </a:ext>
            </a:extLst>
          </p:cNvPr>
          <p:cNvSpPr/>
          <p:nvPr/>
        </p:nvSpPr>
        <p:spPr>
          <a:xfrm>
            <a:off x="7963270" y="1322774"/>
            <a:ext cx="3736759" cy="75460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63AB3D-0B16-49F1-966D-EED73B01C8B1}"/>
              </a:ext>
            </a:extLst>
          </p:cNvPr>
          <p:cNvSpPr/>
          <p:nvPr/>
        </p:nvSpPr>
        <p:spPr>
          <a:xfrm>
            <a:off x="7963269" y="2320925"/>
            <a:ext cx="3736759" cy="179831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6353A6-A777-414E-AED1-F2B25799EDE2}"/>
              </a:ext>
            </a:extLst>
          </p:cNvPr>
          <p:cNvSpPr/>
          <p:nvPr/>
        </p:nvSpPr>
        <p:spPr>
          <a:xfrm>
            <a:off x="8006177" y="4384675"/>
            <a:ext cx="3736759" cy="1775287"/>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53B3C11C-82D9-40A6-9709-16420BB887F0}"/>
              </a:ext>
            </a:extLst>
          </p:cNvPr>
          <p:cNvSpPr>
            <a:spLocks noGrp="1"/>
          </p:cNvSpPr>
          <p:nvPr>
            <p:ph type="sldNum" sz="quarter" idx="12"/>
          </p:nvPr>
        </p:nvSpPr>
        <p:spPr/>
        <p:txBody>
          <a:bodyPr/>
          <a:lstStyle/>
          <a:p>
            <a:fld id="{2014EE8E-AE06-4085-B58B-05AC59AB1BA9}" type="slidenum">
              <a:rPr lang="en-US" smtClean="0"/>
              <a:t>2</a:t>
            </a:fld>
            <a:endParaRPr lang="en-US"/>
          </a:p>
        </p:txBody>
      </p:sp>
    </p:spTree>
    <p:extLst>
      <p:ext uri="{BB962C8B-B14F-4D97-AF65-F5344CB8AC3E}">
        <p14:creationId xmlns:p14="http://schemas.microsoft.com/office/powerpoint/2010/main" val="8823312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2789-ECA2-4AA3-8CA5-7FA808428C23}"/>
              </a:ext>
            </a:extLst>
          </p:cNvPr>
          <p:cNvSpPr>
            <a:spLocks noGrp="1"/>
          </p:cNvSpPr>
          <p:nvPr>
            <p:ph type="ctrTitle"/>
          </p:nvPr>
        </p:nvSpPr>
        <p:spPr>
          <a:xfrm>
            <a:off x="405413" y="536529"/>
            <a:ext cx="11381173" cy="1655762"/>
          </a:xfrm>
        </p:spPr>
        <p:txBody>
          <a:bodyPr>
            <a:normAutofit fontScale="90000"/>
          </a:bodyPr>
          <a:lstStyle/>
          <a:p>
            <a:r>
              <a:rPr lang="en-US" dirty="0" err="1"/>
              <a:t>RegMutex</a:t>
            </a:r>
            <a:r>
              <a:rPr lang="en-US" dirty="0"/>
              <a:t>: </a:t>
            </a:r>
            <a:br>
              <a:rPr lang="en-US" dirty="0"/>
            </a:br>
            <a:r>
              <a:rPr lang="en-US" dirty="0"/>
              <a:t>Inter-Warp GPU Register Time-Sharing</a:t>
            </a:r>
          </a:p>
        </p:txBody>
      </p:sp>
      <p:grpSp>
        <p:nvGrpSpPr>
          <p:cNvPr id="16" name="Group 15">
            <a:extLst>
              <a:ext uri="{FF2B5EF4-FFF2-40B4-BE49-F238E27FC236}">
                <a16:creationId xmlns:a16="http://schemas.microsoft.com/office/drawing/2014/main" id="{5891B421-C777-45FF-A481-85073DCC15A3}"/>
              </a:ext>
            </a:extLst>
          </p:cNvPr>
          <p:cNvGrpSpPr/>
          <p:nvPr/>
        </p:nvGrpSpPr>
        <p:grpSpPr>
          <a:xfrm>
            <a:off x="3066807" y="6392481"/>
            <a:ext cx="6058383" cy="390562"/>
            <a:chOff x="2961331" y="6389292"/>
            <a:chExt cx="6058383" cy="390562"/>
          </a:xfrm>
        </p:grpSpPr>
        <p:sp>
          <p:nvSpPr>
            <p:cNvPr id="15" name="TextBox 14">
              <a:extLst>
                <a:ext uri="{FF2B5EF4-FFF2-40B4-BE49-F238E27FC236}">
                  <a16:creationId xmlns:a16="http://schemas.microsoft.com/office/drawing/2014/main" id="{36AB1D41-72AC-4127-BEC4-01DAF8872505}"/>
                </a:ext>
              </a:extLst>
            </p:cNvPr>
            <p:cNvSpPr txBox="1"/>
            <p:nvPr/>
          </p:nvSpPr>
          <p:spPr>
            <a:xfrm>
              <a:off x="3545316" y="6430684"/>
              <a:ext cx="5474398" cy="307777"/>
            </a:xfrm>
            <a:prstGeom prst="rect">
              <a:avLst/>
            </a:prstGeom>
            <a:noFill/>
          </p:spPr>
          <p:txBody>
            <a:bodyPr wrap="square" rtlCol="0">
              <a:spAutoFit/>
            </a:bodyPr>
            <a:lstStyle/>
            <a:p>
              <a:r>
                <a:rPr lang="en-US" sz="1400" dirty="0"/>
                <a:t>The 45</a:t>
              </a:r>
              <a:r>
                <a:rPr lang="en-US" sz="1400" baseline="30000" dirty="0"/>
                <a:t>th</a:t>
              </a:r>
              <a:r>
                <a:rPr lang="en-US" sz="1400" dirty="0"/>
                <a:t> International Symposium on Computer Architecture - ISCA 2018</a:t>
              </a:r>
            </a:p>
          </p:txBody>
        </p:sp>
        <p:pic>
          <p:nvPicPr>
            <p:cNvPr id="1028" name="Picture 4" descr="isca-logo">
              <a:extLst>
                <a:ext uri="{FF2B5EF4-FFF2-40B4-BE49-F238E27FC236}">
                  <a16:creationId xmlns:a16="http://schemas.microsoft.com/office/drawing/2014/main" id="{44465148-420F-4BCF-8A32-2CC685701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331" y="6389292"/>
              <a:ext cx="583984" cy="390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8FB833C3-FC0C-48DF-A58F-3A87D49E251C}"/>
              </a:ext>
            </a:extLst>
          </p:cNvPr>
          <p:cNvGrpSpPr/>
          <p:nvPr/>
        </p:nvGrpSpPr>
        <p:grpSpPr>
          <a:xfrm>
            <a:off x="2329881" y="4977799"/>
            <a:ext cx="7532239" cy="771038"/>
            <a:chOff x="1926118" y="4977799"/>
            <a:chExt cx="7532239" cy="771038"/>
          </a:xfrm>
        </p:grpSpPr>
        <p:pic>
          <p:nvPicPr>
            <p:cNvPr id="9" name="Picture 8">
              <a:extLst>
                <a:ext uri="{FF2B5EF4-FFF2-40B4-BE49-F238E27FC236}">
                  <a16:creationId xmlns:a16="http://schemas.microsoft.com/office/drawing/2014/main" id="{E1F41B14-329B-4DEB-BE16-6D76E78D4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43" y="4977799"/>
              <a:ext cx="2016983" cy="771038"/>
            </a:xfrm>
            <a:prstGeom prst="rect">
              <a:avLst/>
            </a:prstGeom>
          </p:spPr>
        </p:pic>
        <p:pic>
          <p:nvPicPr>
            <p:cNvPr id="11" name="Picture 10">
              <a:extLst>
                <a:ext uri="{FF2B5EF4-FFF2-40B4-BE49-F238E27FC236}">
                  <a16:creationId xmlns:a16="http://schemas.microsoft.com/office/drawing/2014/main" id="{060F252D-0D15-4E06-8981-74F3ED7D3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466" y="5142816"/>
              <a:ext cx="1837891" cy="441004"/>
            </a:xfrm>
            <a:prstGeom prst="rect">
              <a:avLst/>
            </a:prstGeom>
          </p:spPr>
        </p:pic>
        <p:pic>
          <p:nvPicPr>
            <p:cNvPr id="1030" name="Picture 6" descr="https://ucrtoday.ucr.edu/wp-content/uploads/2014/04/ucr_logo-603x361.jpg">
              <a:extLst>
                <a:ext uri="{FF2B5EF4-FFF2-40B4-BE49-F238E27FC236}">
                  <a16:creationId xmlns:a16="http://schemas.microsoft.com/office/drawing/2014/main" id="{2D17A6C5-1234-42BA-BD70-9CA9F78633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77" t="32487" r="7325" b="35965"/>
            <a:stretch/>
          </p:blipFill>
          <p:spPr bwMode="auto">
            <a:xfrm>
              <a:off x="5177055" y="5114033"/>
              <a:ext cx="2016983" cy="4886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6429D5C3-53FE-4FEC-BE34-7A22E52F27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118" y="5047481"/>
              <a:ext cx="396207" cy="621741"/>
            </a:xfrm>
            <a:prstGeom prst="rect">
              <a:avLst/>
            </a:prstGeom>
          </p:spPr>
        </p:pic>
      </p:grpSp>
      <p:sp>
        <p:nvSpPr>
          <p:cNvPr id="14" name="Subtitle 2">
            <a:extLst>
              <a:ext uri="{FF2B5EF4-FFF2-40B4-BE49-F238E27FC236}">
                <a16:creationId xmlns:a16="http://schemas.microsoft.com/office/drawing/2014/main" id="{C9306A78-7870-4DD9-B6EB-FA88A2A4BD23}"/>
              </a:ext>
            </a:extLst>
          </p:cNvPr>
          <p:cNvSpPr txBox="1">
            <a:spLocks/>
          </p:cNvSpPr>
          <p:nvPr/>
        </p:nvSpPr>
        <p:spPr>
          <a:xfrm>
            <a:off x="979055" y="2852537"/>
            <a:ext cx="10418618"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Farzad Khorasani*</a:t>
            </a:r>
            <a:r>
              <a:rPr lang="en-US" b="1"/>
              <a:t>       </a:t>
            </a:r>
            <a:r>
              <a:rPr lang="en-US"/>
              <a:t>Hodjat Asghari Esfeden       Amin Farmahini-Farahani</a:t>
            </a:r>
          </a:p>
          <a:p>
            <a:r>
              <a:rPr lang="en-US"/>
              <a:t>Nuwan Jayasena       Vivek Sarkar</a:t>
            </a:r>
          </a:p>
          <a:p>
            <a:endParaRPr lang="en-US"/>
          </a:p>
          <a:p>
            <a:r>
              <a:rPr lang="en-US" sz="2000" i="1"/>
              <a:t>*farkhor@gatech.edu </a:t>
            </a:r>
            <a:endParaRPr lang="en-US" sz="2000" i="1" dirty="0"/>
          </a:p>
        </p:txBody>
      </p:sp>
    </p:spTree>
    <p:extLst>
      <p:ext uri="{BB962C8B-B14F-4D97-AF65-F5344CB8AC3E}">
        <p14:creationId xmlns:p14="http://schemas.microsoft.com/office/powerpoint/2010/main" val="36806855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AE3E86-2A24-4ADA-B167-EAF39B1E698E}"/>
              </a:ext>
            </a:extLst>
          </p:cNvPr>
          <p:cNvSpPr>
            <a:spLocks noGrp="1"/>
          </p:cNvSpPr>
          <p:nvPr>
            <p:ph type="title"/>
          </p:nvPr>
        </p:nvSpPr>
        <p:spPr>
          <a:xfrm>
            <a:off x="1798637" y="485775"/>
            <a:ext cx="7680325" cy="474662"/>
          </a:xfrm>
        </p:spPr>
        <p:txBody>
          <a:bodyPr>
            <a:normAutofit fontScale="90000"/>
          </a:bodyPr>
          <a:lstStyle/>
          <a:p>
            <a:pPr eaLnBrk="1" hangingPunct="1">
              <a:defRPr/>
            </a:pPr>
            <a:r>
              <a:rPr lang="en-US" dirty="0">
                <a:latin typeface="+mn-lt"/>
              </a:rPr>
              <a:t>Disclaimer &amp; Attribution</a:t>
            </a:r>
          </a:p>
        </p:txBody>
      </p:sp>
      <p:sp>
        <p:nvSpPr>
          <p:cNvPr id="5" name="Content Placeholder 2">
            <a:extLst>
              <a:ext uri="{FF2B5EF4-FFF2-40B4-BE49-F238E27FC236}">
                <a16:creationId xmlns:a16="http://schemas.microsoft.com/office/drawing/2014/main" id="{579DC858-5E0A-4933-92BC-5511B0849102}"/>
              </a:ext>
            </a:extLst>
          </p:cNvPr>
          <p:cNvSpPr>
            <a:spLocks noGrp="1"/>
          </p:cNvSpPr>
          <p:nvPr>
            <p:ph idx="1"/>
          </p:nvPr>
        </p:nvSpPr>
        <p:spPr>
          <a:xfrm>
            <a:off x="1798637" y="960437"/>
            <a:ext cx="8594725" cy="4937125"/>
          </a:xfrm>
        </p:spPr>
        <p:txBody>
          <a:bodyPr anchor="b"/>
          <a:lstStyle/>
          <a:p>
            <a:pPr marL="0" indent="0" defTabSz="652463" eaLnBrk="1" hangingPunct="1">
              <a:buFont typeface="Wingdings 3" panose="05040102010807070707" pitchFamily="18" charset="2"/>
              <a:buNone/>
            </a:pPr>
            <a:r>
              <a:rPr lang="en-US" altLang="en-US" sz="1200" dirty="0"/>
              <a:t>The information presented in this document is for informational purposes only and may contain technical inaccuracies, omissions and typographical errors.</a:t>
            </a:r>
            <a:br>
              <a:rPr lang="en-US" altLang="en-US" sz="1200" dirty="0"/>
            </a:br>
            <a:endParaRPr lang="en-US" altLang="en-US" sz="1200" dirty="0"/>
          </a:p>
          <a:p>
            <a:pPr marL="0" indent="0" defTabSz="652463" eaLnBrk="1" hangingPunct="1">
              <a:buFont typeface="Wingdings 3" panose="05040102010807070707" pitchFamily="18" charset="2"/>
              <a:buNone/>
            </a:pPr>
            <a:r>
              <a:rPr lang="en-US" alt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altLang="en-US" sz="1200" dirty="0"/>
            </a:br>
            <a:endParaRPr lang="en-US" altLang="en-US" sz="1200" dirty="0"/>
          </a:p>
          <a:p>
            <a:pPr marL="0" indent="0" defTabSz="652463" eaLnBrk="1" hangingPunct="1">
              <a:buFont typeface="Wingdings 3" panose="05040102010807070707" pitchFamily="18" charset="2"/>
              <a:buNone/>
            </a:pPr>
            <a:r>
              <a:rPr lang="en-US" altLang="en-US" sz="1200" dirty="0"/>
              <a:t>AMD MAKES NO REPRESENTATIONS OR WARRANTIES WITH RESPECT TO THE CONTENTS HEREOF AND ASSUMES NO RESPONSIBILITY FOR ANY INACCURACIES, ERRORS OR OMISSIONS THAT MAY APPEAR IN THIS INFORMATION.</a:t>
            </a:r>
            <a:br>
              <a:rPr lang="en-US" altLang="en-US" sz="1200" dirty="0"/>
            </a:br>
            <a:endParaRPr lang="en-US" altLang="en-US" sz="1200" dirty="0"/>
          </a:p>
          <a:p>
            <a:pPr marL="0" indent="0" defTabSz="652463" eaLnBrk="1" hangingPunct="1">
              <a:buFont typeface="Wingdings 3" panose="05040102010807070707" pitchFamily="18" charset="2"/>
              <a:buNone/>
            </a:pPr>
            <a:r>
              <a:rPr lang="en-US" alt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eaLnBrk="1" hangingPunct="1">
              <a:buFont typeface="Wingdings 3" panose="05040102010807070707" pitchFamily="18" charset="2"/>
              <a:buNone/>
            </a:pPr>
            <a:endParaRPr lang="en-US" altLang="en-US" sz="1200" b="1" u="sng" dirty="0"/>
          </a:p>
          <a:p>
            <a:pPr marL="0" indent="0" algn="just" defTabSz="652463" eaLnBrk="1" hangingPunct="1">
              <a:buFont typeface="Wingdings 3" panose="05040102010807070707" pitchFamily="18" charset="2"/>
              <a:buNone/>
            </a:pPr>
            <a:r>
              <a:rPr lang="en-US" altLang="en-US" sz="1200" b="1" u="sng" dirty="0"/>
              <a:t>ATTRIBUTION</a:t>
            </a:r>
          </a:p>
          <a:p>
            <a:pPr marL="0" indent="0" fontAlgn="auto">
              <a:buNone/>
            </a:pPr>
            <a:r>
              <a:rPr lang="en-US" sz="1200" dirty="0"/>
              <a:t>© 2018 Advanced Micro Devices, Inc. All rights reserved. AMD, the AMD Arrow logo</a:t>
            </a:r>
            <a:r>
              <a:rPr lang="en-CA" sz="1200" dirty="0"/>
              <a:t> </a:t>
            </a:r>
            <a:r>
              <a:rPr lang="en-US" sz="1200" dirty="0"/>
              <a:t>and combinations thereof are trademarks of Advanced Micro Devices, Inc. in the United States and/or other jurisdictions. </a:t>
            </a:r>
            <a:r>
              <a:rPr lang="en-US" sz="1200"/>
              <a:t>Other names are for informational purposes only and may be trademarks of their respective owners.</a:t>
            </a:r>
            <a:endParaRPr lang="en-US" sz="1200" dirty="0"/>
          </a:p>
        </p:txBody>
      </p:sp>
    </p:spTree>
    <p:extLst>
      <p:ext uri="{BB962C8B-B14F-4D97-AF65-F5344CB8AC3E}">
        <p14:creationId xmlns:p14="http://schemas.microsoft.com/office/powerpoint/2010/main" val="402517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2BFBB9-E23C-4326-BAA3-6B198025F093}"/>
              </a:ext>
            </a:extLst>
          </p:cNvPr>
          <p:cNvPicPr>
            <a:picLocks noChangeAspect="1"/>
          </p:cNvPicPr>
          <p:nvPr/>
        </p:nvPicPr>
        <p:blipFill rotWithShape="1">
          <a:blip r:embed="rId3"/>
          <a:srcRect l="14271" t="18148" r="40611" b="13704"/>
          <a:stretch/>
        </p:blipFill>
        <p:spPr>
          <a:xfrm>
            <a:off x="5854700" y="1157288"/>
            <a:ext cx="5918200" cy="5019675"/>
          </a:xfrm>
          <a:prstGeom prst="rect">
            <a:avLst/>
          </a:prstGeom>
        </p:spPr>
      </p:pic>
      <p:sp>
        <p:nvSpPr>
          <p:cNvPr id="2" name="Title 1">
            <a:extLst>
              <a:ext uri="{FF2B5EF4-FFF2-40B4-BE49-F238E27FC236}">
                <a16:creationId xmlns:a16="http://schemas.microsoft.com/office/drawing/2014/main" id="{4986B8F2-2481-415E-B5B4-8E9E0E8026D7}"/>
              </a:ext>
            </a:extLst>
          </p:cNvPr>
          <p:cNvSpPr>
            <a:spLocks noGrp="1"/>
          </p:cNvSpPr>
          <p:nvPr>
            <p:ph type="title"/>
          </p:nvPr>
        </p:nvSpPr>
        <p:spPr>
          <a:xfrm>
            <a:off x="838200" y="365125"/>
            <a:ext cx="4399625" cy="1325563"/>
          </a:xfrm>
        </p:spPr>
        <p:txBody>
          <a:bodyPr/>
          <a:lstStyle/>
          <a:p>
            <a:r>
              <a:rPr lang="en-US" dirty="0"/>
              <a:t>GPU Register File</a:t>
            </a:r>
          </a:p>
        </p:txBody>
      </p:sp>
      <p:sp>
        <p:nvSpPr>
          <p:cNvPr id="3" name="Content Placeholder 2">
            <a:extLst>
              <a:ext uri="{FF2B5EF4-FFF2-40B4-BE49-F238E27FC236}">
                <a16:creationId xmlns:a16="http://schemas.microsoft.com/office/drawing/2014/main" id="{309179B8-754C-43CB-9287-96E321253E18}"/>
              </a:ext>
            </a:extLst>
          </p:cNvPr>
          <p:cNvSpPr>
            <a:spLocks noGrp="1"/>
          </p:cNvSpPr>
          <p:nvPr>
            <p:ph idx="1"/>
          </p:nvPr>
        </p:nvSpPr>
        <p:spPr>
          <a:xfrm>
            <a:off x="838200" y="1825625"/>
            <a:ext cx="4904860" cy="4351338"/>
          </a:xfrm>
        </p:spPr>
        <p:txBody>
          <a:bodyPr/>
          <a:lstStyle/>
          <a:p>
            <a:r>
              <a:rPr lang="en-US" dirty="0"/>
              <a:t>Static assignment</a:t>
            </a:r>
          </a:p>
          <a:p>
            <a:pPr lvl="1"/>
            <a:r>
              <a:rPr lang="en-US" dirty="0"/>
              <a:t>A fixed number of </a:t>
            </a:r>
            <a:r>
              <a:rPr lang="en-US"/>
              <a:t>registers per thread are </a:t>
            </a:r>
            <a:r>
              <a:rPr lang="en-US" dirty="0"/>
              <a:t>requested throughout </a:t>
            </a:r>
            <a:r>
              <a:rPr lang="en-US"/>
              <a:t>kernel execution</a:t>
            </a:r>
            <a:endParaRPr lang="en-US" dirty="0"/>
          </a:p>
          <a:p>
            <a:r>
              <a:rPr lang="en-US"/>
              <a:t>Exclusive allocation</a:t>
            </a:r>
            <a:endParaRPr lang="en-US" dirty="0"/>
          </a:p>
          <a:p>
            <a:pPr lvl="1"/>
            <a:r>
              <a:rPr lang="en-US" dirty="0"/>
              <a:t>Allocated physical registers cannot be used by </a:t>
            </a:r>
            <a:r>
              <a:rPr lang="en-US"/>
              <a:t>other warps</a:t>
            </a:r>
            <a:endParaRPr lang="en-US" dirty="0"/>
          </a:p>
        </p:txBody>
      </p:sp>
      <p:sp>
        <p:nvSpPr>
          <p:cNvPr id="5" name="TextBox 4">
            <a:extLst>
              <a:ext uri="{FF2B5EF4-FFF2-40B4-BE49-F238E27FC236}">
                <a16:creationId xmlns:a16="http://schemas.microsoft.com/office/drawing/2014/main" id="{8AE1ABEB-B82D-422C-AF84-23CB9B1DD1FA}"/>
              </a:ext>
            </a:extLst>
          </p:cNvPr>
          <p:cNvSpPr txBox="1"/>
          <p:nvPr/>
        </p:nvSpPr>
        <p:spPr>
          <a:xfrm>
            <a:off x="5854700" y="6176963"/>
            <a:ext cx="5035320" cy="646331"/>
          </a:xfrm>
          <a:prstGeom prst="rect">
            <a:avLst/>
          </a:prstGeom>
          <a:noFill/>
        </p:spPr>
        <p:txBody>
          <a:bodyPr wrap="square" rtlCol="0">
            <a:spAutoFit/>
          </a:bodyPr>
          <a:lstStyle/>
          <a:p>
            <a:r>
              <a:rPr lang="en-US" sz="1200" dirty="0"/>
              <a:t>Example from </a:t>
            </a:r>
            <a:r>
              <a:rPr lang="en-US" sz="1200" i="1" dirty="0" err="1"/>
              <a:t>nvdisasm</a:t>
            </a:r>
            <a:r>
              <a:rPr lang="en-US" sz="1200" dirty="0"/>
              <a:t> CUDA binary </a:t>
            </a:r>
            <a:r>
              <a:rPr lang="en-US" sz="1200"/>
              <a:t>utility documentation</a:t>
            </a:r>
          </a:p>
          <a:p>
            <a:r>
              <a:rPr lang="en-US" sz="1200"/>
              <a:t>(</a:t>
            </a:r>
            <a:r>
              <a:rPr lang="en-US" sz="1200">
                <a:hlinkClick r:id="rId4"/>
              </a:rPr>
              <a:t>https://docs.nvidia.com/cuda/cuda-binary-utilities/index.html#nvdisasm</a:t>
            </a:r>
            <a:r>
              <a:rPr lang="en-US" sz="1200"/>
              <a:t>)</a:t>
            </a:r>
          </a:p>
          <a:p>
            <a:endParaRPr lang="en-US" sz="1200" dirty="0"/>
          </a:p>
        </p:txBody>
      </p:sp>
      <p:sp>
        <p:nvSpPr>
          <p:cNvPr id="6" name="Slide Number Placeholder 5">
            <a:extLst>
              <a:ext uri="{FF2B5EF4-FFF2-40B4-BE49-F238E27FC236}">
                <a16:creationId xmlns:a16="http://schemas.microsoft.com/office/drawing/2014/main" id="{B464BF6D-13F5-42CC-8219-E5140B43E1E7}"/>
              </a:ext>
            </a:extLst>
          </p:cNvPr>
          <p:cNvSpPr>
            <a:spLocks noGrp="1"/>
          </p:cNvSpPr>
          <p:nvPr>
            <p:ph type="sldNum" sz="quarter" idx="12"/>
          </p:nvPr>
        </p:nvSpPr>
        <p:spPr/>
        <p:txBody>
          <a:bodyPr/>
          <a:lstStyle/>
          <a:p>
            <a:fld id="{2014EE8E-AE06-4085-B58B-05AC59AB1BA9}" type="slidenum">
              <a:rPr lang="en-US" smtClean="0"/>
              <a:t>3</a:t>
            </a:fld>
            <a:endParaRPr lang="en-US"/>
          </a:p>
        </p:txBody>
      </p:sp>
      <p:grpSp>
        <p:nvGrpSpPr>
          <p:cNvPr id="551" name="Group 550">
            <a:extLst>
              <a:ext uri="{FF2B5EF4-FFF2-40B4-BE49-F238E27FC236}">
                <a16:creationId xmlns:a16="http://schemas.microsoft.com/office/drawing/2014/main" id="{A1A2331B-90B4-4FE5-9C88-09BD92B57365}"/>
              </a:ext>
            </a:extLst>
          </p:cNvPr>
          <p:cNvGrpSpPr/>
          <p:nvPr/>
        </p:nvGrpSpPr>
        <p:grpSpPr>
          <a:xfrm>
            <a:off x="10702175" y="1193801"/>
            <a:ext cx="959085" cy="91440"/>
            <a:chOff x="10263187" y="1193801"/>
            <a:chExt cx="959085" cy="91440"/>
          </a:xfrm>
        </p:grpSpPr>
        <p:sp>
          <p:nvSpPr>
            <p:cNvPr id="7" name="Rectangle 6">
              <a:extLst>
                <a:ext uri="{FF2B5EF4-FFF2-40B4-BE49-F238E27FC236}">
                  <a16:creationId xmlns:a16="http://schemas.microsoft.com/office/drawing/2014/main" id="{0529F8ED-97EE-4316-B131-11C09E980C20}"/>
                </a:ext>
              </a:extLst>
            </p:cNvPr>
            <p:cNvSpPr/>
            <p:nvPr/>
          </p:nvSpPr>
          <p:spPr>
            <a:xfrm>
              <a:off x="10263187" y="1193801"/>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4E080671-8470-4E7B-8A35-50BFA5BAC893}"/>
                </a:ext>
              </a:extLst>
            </p:cNvPr>
            <p:cNvSpPr/>
            <p:nvPr/>
          </p:nvSpPr>
          <p:spPr>
            <a:xfrm>
              <a:off x="1035959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A46D8183-89BC-4B3C-922A-0C5861FE5E2B}"/>
                </a:ext>
              </a:extLst>
            </p:cNvPr>
            <p:cNvSpPr/>
            <p:nvPr/>
          </p:nvSpPr>
          <p:spPr>
            <a:xfrm>
              <a:off x="1045599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A0C56DE-1266-4C16-A407-E408132D418B}"/>
                </a:ext>
              </a:extLst>
            </p:cNvPr>
            <p:cNvSpPr/>
            <p:nvPr/>
          </p:nvSpPr>
          <p:spPr>
            <a:xfrm>
              <a:off x="1055240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6FFBE89-FDB1-4E74-BEC0-E8C8AB2A277E}"/>
                </a:ext>
              </a:extLst>
            </p:cNvPr>
            <p:cNvSpPr/>
            <p:nvPr/>
          </p:nvSpPr>
          <p:spPr>
            <a:xfrm>
              <a:off x="1064880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43E097A-C3A5-465E-8BBE-D93BEF2C8653}"/>
                </a:ext>
              </a:extLst>
            </p:cNvPr>
            <p:cNvSpPr/>
            <p:nvPr/>
          </p:nvSpPr>
          <p:spPr>
            <a:xfrm>
              <a:off x="1074521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45ADB1F-8DCC-41C5-A903-882DB5CBFE31}"/>
                </a:ext>
              </a:extLst>
            </p:cNvPr>
            <p:cNvSpPr/>
            <p:nvPr/>
          </p:nvSpPr>
          <p:spPr>
            <a:xfrm>
              <a:off x="1084161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931A0F0-252E-4987-A5C9-C1243D676313}"/>
                </a:ext>
              </a:extLst>
            </p:cNvPr>
            <p:cNvSpPr/>
            <p:nvPr/>
          </p:nvSpPr>
          <p:spPr>
            <a:xfrm>
              <a:off x="1093802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CB397752-3943-40F6-B135-DE47DAB6BB1D}"/>
                </a:ext>
              </a:extLst>
            </p:cNvPr>
            <p:cNvSpPr/>
            <p:nvPr/>
          </p:nvSpPr>
          <p:spPr>
            <a:xfrm>
              <a:off x="1103442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AF5D42BA-ACB5-46A8-890E-CB90DED6B827}"/>
                </a:ext>
              </a:extLst>
            </p:cNvPr>
            <p:cNvSpPr/>
            <p:nvPr/>
          </p:nvSpPr>
          <p:spPr>
            <a:xfrm>
              <a:off x="1113083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C77A4168-7827-468A-8B86-96A73A1C55FE}"/>
              </a:ext>
            </a:extLst>
          </p:cNvPr>
          <p:cNvGrpSpPr/>
          <p:nvPr/>
        </p:nvGrpSpPr>
        <p:grpSpPr>
          <a:xfrm>
            <a:off x="10702175" y="1309856"/>
            <a:ext cx="959085" cy="91440"/>
            <a:chOff x="10263187" y="1316584"/>
            <a:chExt cx="959085" cy="91440"/>
          </a:xfrm>
        </p:grpSpPr>
        <p:sp>
          <p:nvSpPr>
            <p:cNvPr id="55" name="Rectangle 54">
              <a:extLst>
                <a:ext uri="{FF2B5EF4-FFF2-40B4-BE49-F238E27FC236}">
                  <a16:creationId xmlns:a16="http://schemas.microsoft.com/office/drawing/2014/main" id="{ABF63B8B-95B7-4F4B-B8A0-A9FAE07A2A18}"/>
                </a:ext>
              </a:extLst>
            </p:cNvPr>
            <p:cNvSpPr/>
            <p:nvPr/>
          </p:nvSpPr>
          <p:spPr>
            <a:xfrm>
              <a:off x="10263187" y="1316584"/>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F579CA2C-0424-41BD-A3A7-2132F33B8120}"/>
                </a:ext>
              </a:extLst>
            </p:cNvPr>
            <p:cNvSpPr/>
            <p:nvPr/>
          </p:nvSpPr>
          <p:spPr>
            <a:xfrm>
              <a:off x="10359592" y="1316584"/>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8772209-9110-48AE-8ACD-05936775D8C0}"/>
                </a:ext>
              </a:extLst>
            </p:cNvPr>
            <p:cNvSpPr/>
            <p:nvPr/>
          </p:nvSpPr>
          <p:spPr>
            <a:xfrm>
              <a:off x="10455997" y="1316584"/>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D596EBA1-4C0D-4A98-AC90-8B4A09822E91}"/>
                </a:ext>
              </a:extLst>
            </p:cNvPr>
            <p:cNvSpPr/>
            <p:nvPr/>
          </p:nvSpPr>
          <p:spPr>
            <a:xfrm>
              <a:off x="10552402" y="1316584"/>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B917CAE-00EC-49EA-92A9-A9697198C0C6}"/>
                </a:ext>
              </a:extLst>
            </p:cNvPr>
            <p:cNvSpPr/>
            <p:nvPr/>
          </p:nvSpPr>
          <p:spPr>
            <a:xfrm>
              <a:off x="10648807" y="1316584"/>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C2E7EE93-2523-483D-9683-0033C9F3167C}"/>
                </a:ext>
              </a:extLst>
            </p:cNvPr>
            <p:cNvSpPr/>
            <p:nvPr/>
          </p:nvSpPr>
          <p:spPr>
            <a:xfrm>
              <a:off x="10745212" y="1316584"/>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C25E319-4CDC-458C-8E06-1895E51FFD29}"/>
                </a:ext>
              </a:extLst>
            </p:cNvPr>
            <p:cNvSpPr/>
            <p:nvPr/>
          </p:nvSpPr>
          <p:spPr>
            <a:xfrm>
              <a:off x="10841617" y="1316584"/>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510D6EFE-9F35-448A-8F5C-29EE49B90D79}"/>
                </a:ext>
              </a:extLst>
            </p:cNvPr>
            <p:cNvSpPr/>
            <p:nvPr/>
          </p:nvSpPr>
          <p:spPr>
            <a:xfrm>
              <a:off x="10938022" y="1316584"/>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769F0C2-12B2-4910-B2E0-6AA2DF4F5FF2}"/>
                </a:ext>
              </a:extLst>
            </p:cNvPr>
            <p:cNvSpPr/>
            <p:nvPr/>
          </p:nvSpPr>
          <p:spPr>
            <a:xfrm>
              <a:off x="11034427" y="1316584"/>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BAD1424F-63B7-4588-B54C-1B1529450809}"/>
                </a:ext>
              </a:extLst>
            </p:cNvPr>
            <p:cNvSpPr/>
            <p:nvPr/>
          </p:nvSpPr>
          <p:spPr>
            <a:xfrm>
              <a:off x="11130832" y="1316584"/>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F3BEE36C-27C8-413F-A9A9-B8C5FB601C9D}"/>
              </a:ext>
            </a:extLst>
          </p:cNvPr>
          <p:cNvGrpSpPr/>
          <p:nvPr/>
        </p:nvGrpSpPr>
        <p:grpSpPr>
          <a:xfrm>
            <a:off x="10702175" y="1425911"/>
            <a:ext cx="959085" cy="91440"/>
            <a:chOff x="10263187" y="1439367"/>
            <a:chExt cx="959085" cy="91440"/>
          </a:xfrm>
        </p:grpSpPr>
        <p:sp>
          <p:nvSpPr>
            <p:cNvPr id="65" name="Rectangle 64">
              <a:extLst>
                <a:ext uri="{FF2B5EF4-FFF2-40B4-BE49-F238E27FC236}">
                  <a16:creationId xmlns:a16="http://schemas.microsoft.com/office/drawing/2014/main" id="{4BD1D19F-EB5D-4478-8E5B-3A34725294AC}"/>
                </a:ext>
              </a:extLst>
            </p:cNvPr>
            <p:cNvSpPr/>
            <p:nvPr/>
          </p:nvSpPr>
          <p:spPr>
            <a:xfrm>
              <a:off x="10263187" y="1439367"/>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6" name="Rectangle 65">
              <a:extLst>
                <a:ext uri="{FF2B5EF4-FFF2-40B4-BE49-F238E27FC236}">
                  <a16:creationId xmlns:a16="http://schemas.microsoft.com/office/drawing/2014/main" id="{2BFB51B9-7631-476C-BBE3-0EF7980591C8}"/>
                </a:ext>
              </a:extLst>
            </p:cNvPr>
            <p:cNvSpPr/>
            <p:nvPr/>
          </p:nvSpPr>
          <p:spPr>
            <a:xfrm>
              <a:off x="10359592" y="1439367"/>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Rectangle 66">
              <a:extLst>
                <a:ext uri="{FF2B5EF4-FFF2-40B4-BE49-F238E27FC236}">
                  <a16:creationId xmlns:a16="http://schemas.microsoft.com/office/drawing/2014/main" id="{B6DB4015-5005-48A3-B709-0AA3FE616A63}"/>
                </a:ext>
              </a:extLst>
            </p:cNvPr>
            <p:cNvSpPr/>
            <p:nvPr/>
          </p:nvSpPr>
          <p:spPr>
            <a:xfrm>
              <a:off x="10455997" y="1439367"/>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8" name="Rectangle 67">
              <a:extLst>
                <a:ext uri="{FF2B5EF4-FFF2-40B4-BE49-F238E27FC236}">
                  <a16:creationId xmlns:a16="http://schemas.microsoft.com/office/drawing/2014/main" id="{78BE29AF-9A9B-47A6-9006-9A826CBE1EFA}"/>
                </a:ext>
              </a:extLst>
            </p:cNvPr>
            <p:cNvSpPr/>
            <p:nvPr/>
          </p:nvSpPr>
          <p:spPr>
            <a:xfrm>
              <a:off x="10552402" y="1439367"/>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9" name="Rectangle 68">
              <a:extLst>
                <a:ext uri="{FF2B5EF4-FFF2-40B4-BE49-F238E27FC236}">
                  <a16:creationId xmlns:a16="http://schemas.microsoft.com/office/drawing/2014/main" id="{680DA499-2C2F-4D72-8907-129D9CD6332A}"/>
                </a:ext>
              </a:extLst>
            </p:cNvPr>
            <p:cNvSpPr/>
            <p:nvPr/>
          </p:nvSpPr>
          <p:spPr>
            <a:xfrm>
              <a:off x="10648807" y="1439367"/>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Rectangle 69">
              <a:extLst>
                <a:ext uri="{FF2B5EF4-FFF2-40B4-BE49-F238E27FC236}">
                  <a16:creationId xmlns:a16="http://schemas.microsoft.com/office/drawing/2014/main" id="{222D6969-D9A1-419E-A98E-89194D4C031B}"/>
                </a:ext>
              </a:extLst>
            </p:cNvPr>
            <p:cNvSpPr/>
            <p:nvPr/>
          </p:nvSpPr>
          <p:spPr>
            <a:xfrm>
              <a:off x="10745212" y="1439367"/>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1" name="Rectangle 70">
              <a:extLst>
                <a:ext uri="{FF2B5EF4-FFF2-40B4-BE49-F238E27FC236}">
                  <a16:creationId xmlns:a16="http://schemas.microsoft.com/office/drawing/2014/main" id="{08974AEB-53EE-4ED4-9C10-90F4985167F5}"/>
                </a:ext>
              </a:extLst>
            </p:cNvPr>
            <p:cNvSpPr/>
            <p:nvPr/>
          </p:nvSpPr>
          <p:spPr>
            <a:xfrm>
              <a:off x="10841617" y="1439367"/>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2" name="Rectangle 71">
              <a:extLst>
                <a:ext uri="{FF2B5EF4-FFF2-40B4-BE49-F238E27FC236}">
                  <a16:creationId xmlns:a16="http://schemas.microsoft.com/office/drawing/2014/main" id="{C678F92F-FD7A-4D96-BEA9-59971BA67D74}"/>
                </a:ext>
              </a:extLst>
            </p:cNvPr>
            <p:cNvSpPr/>
            <p:nvPr/>
          </p:nvSpPr>
          <p:spPr>
            <a:xfrm>
              <a:off x="10938022" y="1439367"/>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3" name="Rectangle 72">
              <a:extLst>
                <a:ext uri="{FF2B5EF4-FFF2-40B4-BE49-F238E27FC236}">
                  <a16:creationId xmlns:a16="http://schemas.microsoft.com/office/drawing/2014/main" id="{286438CE-39C4-4E6F-BED5-76ADDB97E2A9}"/>
                </a:ext>
              </a:extLst>
            </p:cNvPr>
            <p:cNvSpPr/>
            <p:nvPr/>
          </p:nvSpPr>
          <p:spPr>
            <a:xfrm>
              <a:off x="11034427" y="1439367"/>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4" name="Rectangle 73">
              <a:extLst>
                <a:ext uri="{FF2B5EF4-FFF2-40B4-BE49-F238E27FC236}">
                  <a16:creationId xmlns:a16="http://schemas.microsoft.com/office/drawing/2014/main" id="{CA013B0F-1869-4B27-9D84-B8C95B99A6C0}"/>
                </a:ext>
              </a:extLst>
            </p:cNvPr>
            <p:cNvSpPr/>
            <p:nvPr/>
          </p:nvSpPr>
          <p:spPr>
            <a:xfrm>
              <a:off x="11130832" y="1439367"/>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96" name="Group 95">
            <a:extLst>
              <a:ext uri="{FF2B5EF4-FFF2-40B4-BE49-F238E27FC236}">
                <a16:creationId xmlns:a16="http://schemas.microsoft.com/office/drawing/2014/main" id="{7947CD87-D445-4078-8144-55EE83154404}"/>
              </a:ext>
            </a:extLst>
          </p:cNvPr>
          <p:cNvGrpSpPr/>
          <p:nvPr/>
        </p:nvGrpSpPr>
        <p:grpSpPr>
          <a:xfrm>
            <a:off x="10702175" y="1541966"/>
            <a:ext cx="959085" cy="91440"/>
            <a:chOff x="10263187" y="1562150"/>
            <a:chExt cx="959085" cy="91440"/>
          </a:xfrm>
        </p:grpSpPr>
        <p:sp>
          <p:nvSpPr>
            <p:cNvPr id="75" name="Rectangle 74">
              <a:extLst>
                <a:ext uri="{FF2B5EF4-FFF2-40B4-BE49-F238E27FC236}">
                  <a16:creationId xmlns:a16="http://schemas.microsoft.com/office/drawing/2014/main" id="{4A8CF111-0920-4224-A85F-B89D0BDF7133}"/>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AA54D81C-647F-493A-A2B1-B9DDBFF507A4}"/>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2B231DD-5B93-4B7D-B12D-0B00A01EA295}"/>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8665D2FF-25F9-4B17-9627-D4B747B7AC7B}"/>
                </a:ext>
              </a:extLst>
            </p:cNvPr>
            <p:cNvSpPr/>
            <p:nvPr/>
          </p:nvSpPr>
          <p:spPr>
            <a:xfrm>
              <a:off x="1055240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F452A204-920D-45BB-86DA-16658A7A926C}"/>
                </a:ext>
              </a:extLst>
            </p:cNvPr>
            <p:cNvSpPr/>
            <p:nvPr/>
          </p:nvSpPr>
          <p:spPr>
            <a:xfrm>
              <a:off x="1064880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B24C4968-FFCA-46C7-8C19-BCDC54ADD16D}"/>
                </a:ext>
              </a:extLst>
            </p:cNvPr>
            <p:cNvSpPr/>
            <p:nvPr/>
          </p:nvSpPr>
          <p:spPr>
            <a:xfrm>
              <a:off x="1074521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9AC9BA6-24EA-4157-BE2A-AD92E441CC40}"/>
                </a:ext>
              </a:extLst>
            </p:cNvPr>
            <p:cNvSpPr/>
            <p:nvPr/>
          </p:nvSpPr>
          <p:spPr>
            <a:xfrm>
              <a:off x="1084161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DF257FD-E1A3-4377-AEC2-58FA7C652CC9}"/>
                </a:ext>
              </a:extLst>
            </p:cNvPr>
            <p:cNvSpPr/>
            <p:nvPr/>
          </p:nvSpPr>
          <p:spPr>
            <a:xfrm>
              <a:off x="1093802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1087BA1B-178B-4D77-98F6-45F06236AFA9}"/>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A9854C7B-7A68-4890-8946-661117D5C3A0}"/>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a:extLst>
              <a:ext uri="{FF2B5EF4-FFF2-40B4-BE49-F238E27FC236}">
                <a16:creationId xmlns:a16="http://schemas.microsoft.com/office/drawing/2014/main" id="{05BA3636-73BB-41C6-A219-8E2F43558719}"/>
              </a:ext>
            </a:extLst>
          </p:cNvPr>
          <p:cNvGrpSpPr/>
          <p:nvPr/>
        </p:nvGrpSpPr>
        <p:grpSpPr>
          <a:xfrm>
            <a:off x="10702175" y="1658021"/>
            <a:ext cx="959085" cy="91440"/>
            <a:chOff x="10263187" y="1684933"/>
            <a:chExt cx="959085" cy="91440"/>
          </a:xfrm>
        </p:grpSpPr>
        <p:sp>
          <p:nvSpPr>
            <p:cNvPr id="85" name="Rectangle 84">
              <a:extLst>
                <a:ext uri="{FF2B5EF4-FFF2-40B4-BE49-F238E27FC236}">
                  <a16:creationId xmlns:a16="http://schemas.microsoft.com/office/drawing/2014/main" id="{7F0BF079-2A56-43AF-8628-BC9BD2314DB1}"/>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0462F9EB-94DE-47BE-90C3-80E0A6B1DED4}"/>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91302461-1DDD-4975-A0AE-C85BE424E675}"/>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DE77DA14-F80D-41FC-B5AA-4FE6EADB4393}"/>
                </a:ext>
              </a:extLst>
            </p:cNvPr>
            <p:cNvSpPr/>
            <p:nvPr/>
          </p:nvSpPr>
          <p:spPr>
            <a:xfrm>
              <a:off x="1055240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EB94C326-E098-4EFB-A5B9-9CAEC9CF178F}"/>
                </a:ext>
              </a:extLst>
            </p:cNvPr>
            <p:cNvSpPr/>
            <p:nvPr/>
          </p:nvSpPr>
          <p:spPr>
            <a:xfrm>
              <a:off x="1064880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C382DE3F-F4C2-4A81-9808-1DD05E7A6AE6}"/>
                </a:ext>
              </a:extLst>
            </p:cNvPr>
            <p:cNvSpPr/>
            <p:nvPr/>
          </p:nvSpPr>
          <p:spPr>
            <a:xfrm>
              <a:off x="1074521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9AAE319E-0491-45B2-A010-90C012847A92}"/>
                </a:ext>
              </a:extLst>
            </p:cNvPr>
            <p:cNvSpPr/>
            <p:nvPr/>
          </p:nvSpPr>
          <p:spPr>
            <a:xfrm>
              <a:off x="1084161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ECE4EE60-FE57-486D-97F8-FA5DE36CCA80}"/>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103FBA97-91C4-420A-924A-33D1B37DE65B}"/>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23D3874A-76A7-47C9-B9C7-57DFBCACD381}"/>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BE23B818-1736-4AD1-98A4-031CEA744B88}"/>
              </a:ext>
            </a:extLst>
          </p:cNvPr>
          <p:cNvGrpSpPr/>
          <p:nvPr/>
        </p:nvGrpSpPr>
        <p:grpSpPr>
          <a:xfrm>
            <a:off x="10702175" y="1774076"/>
            <a:ext cx="959085" cy="91440"/>
            <a:chOff x="10263187" y="1562150"/>
            <a:chExt cx="959085" cy="91440"/>
          </a:xfrm>
        </p:grpSpPr>
        <p:sp>
          <p:nvSpPr>
            <p:cNvPr id="101" name="Rectangle 100">
              <a:extLst>
                <a:ext uri="{FF2B5EF4-FFF2-40B4-BE49-F238E27FC236}">
                  <a16:creationId xmlns:a16="http://schemas.microsoft.com/office/drawing/2014/main" id="{7ED6BAE2-3560-49AC-8234-AEDAAD41934A}"/>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2B95FCE-D7C9-4B49-B76E-68F2FB1C5A99}"/>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D5C2657A-C07B-482C-9172-CE4AE9C5F15D}"/>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7EA8009D-A7A8-40AC-A8DC-B344617CAD83}"/>
                </a:ext>
              </a:extLst>
            </p:cNvPr>
            <p:cNvSpPr/>
            <p:nvPr/>
          </p:nvSpPr>
          <p:spPr>
            <a:xfrm>
              <a:off x="1055240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0590B849-C864-4E3A-AA09-1B83C7ED2F09}"/>
                </a:ext>
              </a:extLst>
            </p:cNvPr>
            <p:cNvSpPr/>
            <p:nvPr/>
          </p:nvSpPr>
          <p:spPr>
            <a:xfrm>
              <a:off x="1064880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4CAEC701-3719-4ECA-87FE-045ADC3BD2B8}"/>
                </a:ext>
              </a:extLst>
            </p:cNvPr>
            <p:cNvSpPr/>
            <p:nvPr/>
          </p:nvSpPr>
          <p:spPr>
            <a:xfrm>
              <a:off x="1074521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CA51C200-D9D3-4F39-A4EF-75DAC0D6DF58}"/>
                </a:ext>
              </a:extLst>
            </p:cNvPr>
            <p:cNvSpPr/>
            <p:nvPr/>
          </p:nvSpPr>
          <p:spPr>
            <a:xfrm>
              <a:off x="1084161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7B12B732-20A5-4474-BA04-32991602A6C1}"/>
                </a:ext>
              </a:extLst>
            </p:cNvPr>
            <p:cNvSpPr/>
            <p:nvPr/>
          </p:nvSpPr>
          <p:spPr>
            <a:xfrm>
              <a:off x="1093802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9FECBAF3-4C39-4368-A74C-56D39C991922}"/>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34E13327-FB46-45F3-8635-9D203D60F843}"/>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02809AB5-0914-4DC3-94DF-3FB94908929E}"/>
              </a:ext>
            </a:extLst>
          </p:cNvPr>
          <p:cNvGrpSpPr/>
          <p:nvPr/>
        </p:nvGrpSpPr>
        <p:grpSpPr>
          <a:xfrm>
            <a:off x="10702175" y="1890131"/>
            <a:ext cx="959085" cy="91440"/>
            <a:chOff x="10263187" y="1684933"/>
            <a:chExt cx="959085" cy="91440"/>
          </a:xfrm>
        </p:grpSpPr>
        <p:sp>
          <p:nvSpPr>
            <p:cNvPr id="112" name="Rectangle 111">
              <a:extLst>
                <a:ext uri="{FF2B5EF4-FFF2-40B4-BE49-F238E27FC236}">
                  <a16:creationId xmlns:a16="http://schemas.microsoft.com/office/drawing/2014/main" id="{5B0F0BE4-F749-446E-B826-ECE0E0456C1D}"/>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8FF89CDB-2696-4791-A2DA-EAA1CC7818DE}"/>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D9B5BE7F-83CD-4EBE-96BA-2479673F991B}"/>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C5CB0EA5-4B07-425B-A5E1-8F14A572F664}"/>
                </a:ext>
              </a:extLst>
            </p:cNvPr>
            <p:cNvSpPr/>
            <p:nvPr/>
          </p:nvSpPr>
          <p:spPr>
            <a:xfrm>
              <a:off x="1055240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486216F8-1B47-4BAA-9DAA-7FBD5D10737A}"/>
                </a:ext>
              </a:extLst>
            </p:cNvPr>
            <p:cNvSpPr/>
            <p:nvPr/>
          </p:nvSpPr>
          <p:spPr>
            <a:xfrm>
              <a:off x="1064880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EDC49768-2D19-4971-B53A-CBE5348CE608}"/>
                </a:ext>
              </a:extLst>
            </p:cNvPr>
            <p:cNvSpPr/>
            <p:nvPr/>
          </p:nvSpPr>
          <p:spPr>
            <a:xfrm>
              <a:off x="1074521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DCC6E6F0-5F35-4FB2-B364-3A061EEDC9A8}"/>
                </a:ext>
              </a:extLst>
            </p:cNvPr>
            <p:cNvSpPr/>
            <p:nvPr/>
          </p:nvSpPr>
          <p:spPr>
            <a:xfrm>
              <a:off x="1084161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8E6E9AF5-6A5E-400F-8950-2149DD0A3F06}"/>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1787B018-7310-448A-9BCC-C6F4F2577E85}"/>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20487BCD-5C30-40AB-B3D3-DA8424D13F7B}"/>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2" name="Group 121">
            <a:extLst>
              <a:ext uri="{FF2B5EF4-FFF2-40B4-BE49-F238E27FC236}">
                <a16:creationId xmlns:a16="http://schemas.microsoft.com/office/drawing/2014/main" id="{27C6AA6C-9B42-4437-9800-584AB6E73B8D}"/>
              </a:ext>
            </a:extLst>
          </p:cNvPr>
          <p:cNvGrpSpPr/>
          <p:nvPr/>
        </p:nvGrpSpPr>
        <p:grpSpPr>
          <a:xfrm>
            <a:off x="10702175" y="2006186"/>
            <a:ext cx="959085" cy="91440"/>
            <a:chOff x="10263187" y="1562150"/>
            <a:chExt cx="959085" cy="91440"/>
          </a:xfrm>
        </p:grpSpPr>
        <p:sp>
          <p:nvSpPr>
            <p:cNvPr id="123" name="Rectangle 122">
              <a:extLst>
                <a:ext uri="{FF2B5EF4-FFF2-40B4-BE49-F238E27FC236}">
                  <a16:creationId xmlns:a16="http://schemas.microsoft.com/office/drawing/2014/main" id="{1E000B9F-9545-4CC5-B6D3-FBC807FF517C}"/>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63F530B4-9B75-4A51-80E8-91A858FE5392}"/>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B35EF9D0-AB85-4615-BCDF-FF9F895F239F}"/>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F5B1B7-6AED-4437-A677-D0E6D8E3548E}"/>
                </a:ext>
              </a:extLst>
            </p:cNvPr>
            <p:cNvSpPr/>
            <p:nvPr/>
          </p:nvSpPr>
          <p:spPr>
            <a:xfrm>
              <a:off x="1055240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F995EFD9-FC32-47A6-A119-515578810A58}"/>
                </a:ext>
              </a:extLst>
            </p:cNvPr>
            <p:cNvSpPr/>
            <p:nvPr/>
          </p:nvSpPr>
          <p:spPr>
            <a:xfrm>
              <a:off x="1064880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76DBC22B-F508-48B5-8668-68A4D43EAB08}"/>
                </a:ext>
              </a:extLst>
            </p:cNvPr>
            <p:cNvSpPr/>
            <p:nvPr/>
          </p:nvSpPr>
          <p:spPr>
            <a:xfrm>
              <a:off x="1074521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D97A98B2-6C25-4426-B54F-E3CEF8ED1ED9}"/>
                </a:ext>
              </a:extLst>
            </p:cNvPr>
            <p:cNvSpPr/>
            <p:nvPr/>
          </p:nvSpPr>
          <p:spPr>
            <a:xfrm>
              <a:off x="1084161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92F93849-7792-4E35-9D9C-74E340C577E6}"/>
                </a:ext>
              </a:extLst>
            </p:cNvPr>
            <p:cNvSpPr/>
            <p:nvPr/>
          </p:nvSpPr>
          <p:spPr>
            <a:xfrm>
              <a:off x="1093802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C81C0671-B63B-4892-94B0-DE84C4726381}"/>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5B9F7B1C-3732-4063-B800-6C5BFB9E3675}"/>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3" name="Group 132">
            <a:extLst>
              <a:ext uri="{FF2B5EF4-FFF2-40B4-BE49-F238E27FC236}">
                <a16:creationId xmlns:a16="http://schemas.microsoft.com/office/drawing/2014/main" id="{7C193A9B-A9BF-4B81-AD59-7DFE7F8D822F}"/>
              </a:ext>
            </a:extLst>
          </p:cNvPr>
          <p:cNvGrpSpPr/>
          <p:nvPr/>
        </p:nvGrpSpPr>
        <p:grpSpPr>
          <a:xfrm>
            <a:off x="10702175" y="2122241"/>
            <a:ext cx="959085" cy="91440"/>
            <a:chOff x="10263187" y="1684933"/>
            <a:chExt cx="959085" cy="91440"/>
          </a:xfrm>
        </p:grpSpPr>
        <p:sp>
          <p:nvSpPr>
            <p:cNvPr id="134" name="Rectangle 133">
              <a:extLst>
                <a:ext uri="{FF2B5EF4-FFF2-40B4-BE49-F238E27FC236}">
                  <a16:creationId xmlns:a16="http://schemas.microsoft.com/office/drawing/2014/main" id="{2487AC21-0EDB-4967-AD0C-5267FB49C366}"/>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163C64EB-D89C-4186-BA59-0F4B6E7ADA31}"/>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A4386797-E3BB-438F-A73C-C9CB3A21DB06}"/>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5E1ABD26-7019-48A5-845F-0F865FBCAD09}"/>
                </a:ext>
              </a:extLst>
            </p:cNvPr>
            <p:cNvSpPr/>
            <p:nvPr/>
          </p:nvSpPr>
          <p:spPr>
            <a:xfrm>
              <a:off x="1055240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30B28CEC-6290-4CB0-9AE3-2D8CE86134BA}"/>
                </a:ext>
              </a:extLst>
            </p:cNvPr>
            <p:cNvSpPr/>
            <p:nvPr/>
          </p:nvSpPr>
          <p:spPr>
            <a:xfrm>
              <a:off x="1064880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857508F3-5BFD-4DE8-AEE0-0561FFBD4778}"/>
                </a:ext>
              </a:extLst>
            </p:cNvPr>
            <p:cNvSpPr/>
            <p:nvPr/>
          </p:nvSpPr>
          <p:spPr>
            <a:xfrm>
              <a:off x="1074521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47017B5D-34DF-4F4A-AE9F-B6C855E4DA47}"/>
                </a:ext>
              </a:extLst>
            </p:cNvPr>
            <p:cNvSpPr/>
            <p:nvPr/>
          </p:nvSpPr>
          <p:spPr>
            <a:xfrm>
              <a:off x="1084161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EBEA39FB-A231-42FE-A2CC-A2D43AD559A6}"/>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399BBBEB-A281-41CF-A73C-4A9AFDC7E23F}"/>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7514D2AB-E15D-4BB8-AF8F-85483B53541A}"/>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B14A3F2-FEFC-45E9-B804-D91BDFD29355}"/>
              </a:ext>
            </a:extLst>
          </p:cNvPr>
          <p:cNvGrpSpPr/>
          <p:nvPr/>
        </p:nvGrpSpPr>
        <p:grpSpPr>
          <a:xfrm>
            <a:off x="10702175" y="2238296"/>
            <a:ext cx="959085" cy="91440"/>
            <a:chOff x="10263187" y="1562150"/>
            <a:chExt cx="959085" cy="91440"/>
          </a:xfrm>
        </p:grpSpPr>
        <p:sp>
          <p:nvSpPr>
            <p:cNvPr id="145" name="Rectangle 144">
              <a:extLst>
                <a:ext uri="{FF2B5EF4-FFF2-40B4-BE49-F238E27FC236}">
                  <a16:creationId xmlns:a16="http://schemas.microsoft.com/office/drawing/2014/main" id="{901623CF-07B1-41A4-AC38-1C068647279A}"/>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E5C24D69-9F77-4D3D-86E1-81B3399CCA5E}"/>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FFE93D3F-6C2B-4D66-BCA9-3242AADAD184}"/>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CD198A88-B5DD-4277-81B9-8FB7C6ED272F}"/>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5D7CDBE-1776-425D-A221-EEB808E9679D}"/>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CAF82C52-D38B-4CB7-9E01-BFB2635E4B80}"/>
                </a:ext>
              </a:extLst>
            </p:cNvPr>
            <p:cNvSpPr/>
            <p:nvPr/>
          </p:nvSpPr>
          <p:spPr>
            <a:xfrm>
              <a:off x="1074521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085267CB-A7C0-46E3-AC8B-D9BAEFDF9F8E}"/>
                </a:ext>
              </a:extLst>
            </p:cNvPr>
            <p:cNvSpPr/>
            <p:nvPr/>
          </p:nvSpPr>
          <p:spPr>
            <a:xfrm>
              <a:off x="1084161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9B15467F-C15F-41E2-81D3-8BA7D8E930A1}"/>
                </a:ext>
              </a:extLst>
            </p:cNvPr>
            <p:cNvSpPr/>
            <p:nvPr/>
          </p:nvSpPr>
          <p:spPr>
            <a:xfrm>
              <a:off x="1093802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5F5C0C01-7C81-459D-B6BB-CEC61B0D5735}"/>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extLst>
                <a:ext uri="{FF2B5EF4-FFF2-40B4-BE49-F238E27FC236}">
                  <a16:creationId xmlns:a16="http://schemas.microsoft.com/office/drawing/2014/main" id="{65730B8A-E198-4A4E-BEB5-57A31003A3DA}"/>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5" name="Group 154">
            <a:extLst>
              <a:ext uri="{FF2B5EF4-FFF2-40B4-BE49-F238E27FC236}">
                <a16:creationId xmlns:a16="http://schemas.microsoft.com/office/drawing/2014/main" id="{2D959C0E-4022-4F09-8A96-30E386D4D224}"/>
              </a:ext>
            </a:extLst>
          </p:cNvPr>
          <p:cNvGrpSpPr/>
          <p:nvPr/>
        </p:nvGrpSpPr>
        <p:grpSpPr>
          <a:xfrm>
            <a:off x="10702175" y="2354351"/>
            <a:ext cx="959085" cy="91440"/>
            <a:chOff x="10263187" y="1684933"/>
            <a:chExt cx="959085" cy="91440"/>
          </a:xfrm>
        </p:grpSpPr>
        <p:sp>
          <p:nvSpPr>
            <p:cNvPr id="156" name="Rectangle 155">
              <a:extLst>
                <a:ext uri="{FF2B5EF4-FFF2-40B4-BE49-F238E27FC236}">
                  <a16:creationId xmlns:a16="http://schemas.microsoft.com/office/drawing/2014/main" id="{28565B8E-085D-4EFC-A818-F0F80F1F3842}"/>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980EC7C3-7311-4B11-A6AE-ABEEA49D296D}"/>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23ED5957-D2D0-423C-92D3-67CB97A9AE71}"/>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DAE48435-8F58-4DEE-8ACB-BC65DE196A9E}"/>
                </a:ext>
              </a:extLst>
            </p:cNvPr>
            <p:cNvSpPr/>
            <p:nvPr/>
          </p:nvSpPr>
          <p:spPr>
            <a:xfrm>
              <a:off x="1055240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36CBD9E3-65FB-4ADB-B995-84B5760F9419}"/>
                </a:ext>
              </a:extLst>
            </p:cNvPr>
            <p:cNvSpPr/>
            <p:nvPr/>
          </p:nvSpPr>
          <p:spPr>
            <a:xfrm>
              <a:off x="1064880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E728DEFA-C65D-4C4A-A56A-F42F4BE4D655}"/>
                </a:ext>
              </a:extLst>
            </p:cNvPr>
            <p:cNvSpPr/>
            <p:nvPr/>
          </p:nvSpPr>
          <p:spPr>
            <a:xfrm>
              <a:off x="1074521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3084F6BE-C59E-444A-B7DF-153AE4FF1548}"/>
                </a:ext>
              </a:extLst>
            </p:cNvPr>
            <p:cNvSpPr/>
            <p:nvPr/>
          </p:nvSpPr>
          <p:spPr>
            <a:xfrm>
              <a:off x="1084161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1A9B909E-1F3D-414D-BBE5-F3FAB9A53303}"/>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D8262C30-F88F-4131-8E3D-9FB7248B0F3E}"/>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402CDAD0-2C81-47D3-A570-B43D58C51E6C}"/>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8449184F-78C3-47FA-9A05-27F3EA7DD1AA}"/>
              </a:ext>
            </a:extLst>
          </p:cNvPr>
          <p:cNvGrpSpPr/>
          <p:nvPr/>
        </p:nvGrpSpPr>
        <p:grpSpPr>
          <a:xfrm>
            <a:off x="10702175" y="2470406"/>
            <a:ext cx="959085" cy="91440"/>
            <a:chOff x="10263187" y="1562150"/>
            <a:chExt cx="959085" cy="91440"/>
          </a:xfrm>
        </p:grpSpPr>
        <p:sp>
          <p:nvSpPr>
            <p:cNvPr id="167" name="Rectangle 166">
              <a:extLst>
                <a:ext uri="{FF2B5EF4-FFF2-40B4-BE49-F238E27FC236}">
                  <a16:creationId xmlns:a16="http://schemas.microsoft.com/office/drawing/2014/main" id="{928E1C02-CDC3-4A08-AD13-BF3373BE6651}"/>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A4FC675-9E67-477F-9D93-ED02382619EB}"/>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a:extLst>
                <a:ext uri="{FF2B5EF4-FFF2-40B4-BE49-F238E27FC236}">
                  <a16:creationId xmlns:a16="http://schemas.microsoft.com/office/drawing/2014/main" id="{54101808-C67F-4422-83F1-9DE94F132F71}"/>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a:extLst>
                <a:ext uri="{FF2B5EF4-FFF2-40B4-BE49-F238E27FC236}">
                  <a16:creationId xmlns:a16="http://schemas.microsoft.com/office/drawing/2014/main" id="{148B6126-E524-4125-A9C5-83EF77CDD1A7}"/>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a:extLst>
                <a:ext uri="{FF2B5EF4-FFF2-40B4-BE49-F238E27FC236}">
                  <a16:creationId xmlns:a16="http://schemas.microsoft.com/office/drawing/2014/main" id="{178F5765-890E-4B80-B536-DD9AB8AA0DE6}"/>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a:extLst>
                <a:ext uri="{FF2B5EF4-FFF2-40B4-BE49-F238E27FC236}">
                  <a16:creationId xmlns:a16="http://schemas.microsoft.com/office/drawing/2014/main" id="{4E389013-B432-402A-AA50-08BEC20532A0}"/>
                </a:ext>
              </a:extLst>
            </p:cNvPr>
            <p:cNvSpPr/>
            <p:nvPr/>
          </p:nvSpPr>
          <p:spPr>
            <a:xfrm>
              <a:off x="1074521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a:extLst>
                <a:ext uri="{FF2B5EF4-FFF2-40B4-BE49-F238E27FC236}">
                  <a16:creationId xmlns:a16="http://schemas.microsoft.com/office/drawing/2014/main" id="{7B80981E-DEE7-4680-A870-8586ADF1D09E}"/>
                </a:ext>
              </a:extLst>
            </p:cNvPr>
            <p:cNvSpPr/>
            <p:nvPr/>
          </p:nvSpPr>
          <p:spPr>
            <a:xfrm>
              <a:off x="1084161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a:extLst>
                <a:ext uri="{FF2B5EF4-FFF2-40B4-BE49-F238E27FC236}">
                  <a16:creationId xmlns:a16="http://schemas.microsoft.com/office/drawing/2014/main" id="{7DADE395-4CC8-4C45-8382-6455AFAE5B58}"/>
                </a:ext>
              </a:extLst>
            </p:cNvPr>
            <p:cNvSpPr/>
            <p:nvPr/>
          </p:nvSpPr>
          <p:spPr>
            <a:xfrm>
              <a:off x="1093802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a:extLst>
                <a:ext uri="{FF2B5EF4-FFF2-40B4-BE49-F238E27FC236}">
                  <a16:creationId xmlns:a16="http://schemas.microsoft.com/office/drawing/2014/main" id="{2CF70ACA-8BBA-498B-A09C-F74A7C5C180B}"/>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8C69B769-5683-4B3A-A557-E066BD3A4D15}"/>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7" name="Group 176">
            <a:extLst>
              <a:ext uri="{FF2B5EF4-FFF2-40B4-BE49-F238E27FC236}">
                <a16:creationId xmlns:a16="http://schemas.microsoft.com/office/drawing/2014/main" id="{54F746A8-B1EA-47B6-9280-B109DE537D45}"/>
              </a:ext>
            </a:extLst>
          </p:cNvPr>
          <p:cNvGrpSpPr/>
          <p:nvPr/>
        </p:nvGrpSpPr>
        <p:grpSpPr>
          <a:xfrm>
            <a:off x="10702175" y="2586461"/>
            <a:ext cx="959085" cy="91440"/>
            <a:chOff x="10263187" y="1684933"/>
            <a:chExt cx="959085" cy="91440"/>
          </a:xfrm>
        </p:grpSpPr>
        <p:sp>
          <p:nvSpPr>
            <p:cNvPr id="178" name="Rectangle 177">
              <a:extLst>
                <a:ext uri="{FF2B5EF4-FFF2-40B4-BE49-F238E27FC236}">
                  <a16:creationId xmlns:a16="http://schemas.microsoft.com/office/drawing/2014/main" id="{F623A6C7-54C3-411E-A894-4491DB495816}"/>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AD54D81E-7FBD-4109-B635-CDB45BB7A326}"/>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a:extLst>
                <a:ext uri="{FF2B5EF4-FFF2-40B4-BE49-F238E27FC236}">
                  <a16:creationId xmlns:a16="http://schemas.microsoft.com/office/drawing/2014/main" id="{417D728E-0A8C-4052-A073-FF725AE70A6F}"/>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a:extLst>
                <a:ext uri="{FF2B5EF4-FFF2-40B4-BE49-F238E27FC236}">
                  <a16:creationId xmlns:a16="http://schemas.microsoft.com/office/drawing/2014/main" id="{8E5C79A9-82E6-466D-AC88-55D53CD25281}"/>
                </a:ext>
              </a:extLst>
            </p:cNvPr>
            <p:cNvSpPr/>
            <p:nvPr/>
          </p:nvSpPr>
          <p:spPr>
            <a:xfrm>
              <a:off x="1055240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81">
              <a:extLst>
                <a:ext uri="{FF2B5EF4-FFF2-40B4-BE49-F238E27FC236}">
                  <a16:creationId xmlns:a16="http://schemas.microsoft.com/office/drawing/2014/main" id="{C66A6D9B-8F38-4A82-B674-FB00D7797EBC}"/>
                </a:ext>
              </a:extLst>
            </p:cNvPr>
            <p:cNvSpPr/>
            <p:nvPr/>
          </p:nvSpPr>
          <p:spPr>
            <a:xfrm>
              <a:off x="1064880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182">
              <a:extLst>
                <a:ext uri="{FF2B5EF4-FFF2-40B4-BE49-F238E27FC236}">
                  <a16:creationId xmlns:a16="http://schemas.microsoft.com/office/drawing/2014/main" id="{82A875E8-9D42-4FAF-A79F-71D0C49BA378}"/>
                </a:ext>
              </a:extLst>
            </p:cNvPr>
            <p:cNvSpPr/>
            <p:nvPr/>
          </p:nvSpPr>
          <p:spPr>
            <a:xfrm>
              <a:off x="1074521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a:extLst>
                <a:ext uri="{FF2B5EF4-FFF2-40B4-BE49-F238E27FC236}">
                  <a16:creationId xmlns:a16="http://schemas.microsoft.com/office/drawing/2014/main" id="{9B8F99C4-D6FC-43EE-9D10-FE4EBA5B0DD8}"/>
                </a:ext>
              </a:extLst>
            </p:cNvPr>
            <p:cNvSpPr/>
            <p:nvPr/>
          </p:nvSpPr>
          <p:spPr>
            <a:xfrm>
              <a:off x="1084161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extLst>
                <a:ext uri="{FF2B5EF4-FFF2-40B4-BE49-F238E27FC236}">
                  <a16:creationId xmlns:a16="http://schemas.microsoft.com/office/drawing/2014/main" id="{99B9E6ED-90ED-43E6-831F-7CC22019E442}"/>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a:extLst>
                <a:ext uri="{FF2B5EF4-FFF2-40B4-BE49-F238E27FC236}">
                  <a16:creationId xmlns:a16="http://schemas.microsoft.com/office/drawing/2014/main" id="{DEE8A3DC-C06D-439F-938D-F11AE7E2A3E2}"/>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extLst>
                <a:ext uri="{FF2B5EF4-FFF2-40B4-BE49-F238E27FC236}">
                  <a16:creationId xmlns:a16="http://schemas.microsoft.com/office/drawing/2014/main" id="{D66FA322-084A-4A97-AE22-182ACA4DF114}"/>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8" name="Group 187">
            <a:extLst>
              <a:ext uri="{FF2B5EF4-FFF2-40B4-BE49-F238E27FC236}">
                <a16:creationId xmlns:a16="http://schemas.microsoft.com/office/drawing/2014/main" id="{AB76942D-A11B-42D5-A479-EBB9A5E7A841}"/>
              </a:ext>
            </a:extLst>
          </p:cNvPr>
          <p:cNvGrpSpPr/>
          <p:nvPr/>
        </p:nvGrpSpPr>
        <p:grpSpPr>
          <a:xfrm>
            <a:off x="10702175" y="2702516"/>
            <a:ext cx="959085" cy="91440"/>
            <a:chOff x="10263187" y="1562150"/>
            <a:chExt cx="959085" cy="91440"/>
          </a:xfrm>
        </p:grpSpPr>
        <p:sp>
          <p:nvSpPr>
            <p:cNvPr id="189" name="Rectangle 188">
              <a:extLst>
                <a:ext uri="{FF2B5EF4-FFF2-40B4-BE49-F238E27FC236}">
                  <a16:creationId xmlns:a16="http://schemas.microsoft.com/office/drawing/2014/main" id="{77D4E847-D5A0-47A2-A1C3-71C5581E8CDE}"/>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a:extLst>
                <a:ext uri="{FF2B5EF4-FFF2-40B4-BE49-F238E27FC236}">
                  <a16:creationId xmlns:a16="http://schemas.microsoft.com/office/drawing/2014/main" id="{0B0C6D0B-E849-4C26-A3CE-429A710D77E2}"/>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extLst>
                <a:ext uri="{FF2B5EF4-FFF2-40B4-BE49-F238E27FC236}">
                  <a16:creationId xmlns:a16="http://schemas.microsoft.com/office/drawing/2014/main" id="{A72ED508-0048-4F47-8C01-471C5FEC9AE7}"/>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a:extLst>
                <a:ext uri="{FF2B5EF4-FFF2-40B4-BE49-F238E27FC236}">
                  <a16:creationId xmlns:a16="http://schemas.microsoft.com/office/drawing/2014/main" id="{3A74BA34-50B7-4B6B-B7C1-DBDE352E5684}"/>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F840C3A1-7260-4C3A-A276-1076B879C852}"/>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FFFE83D1-CCE8-4940-AA3F-6464CF95FAA1}"/>
                </a:ext>
              </a:extLst>
            </p:cNvPr>
            <p:cNvSpPr/>
            <p:nvPr/>
          </p:nvSpPr>
          <p:spPr>
            <a:xfrm>
              <a:off x="1074521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extLst>
                <a:ext uri="{FF2B5EF4-FFF2-40B4-BE49-F238E27FC236}">
                  <a16:creationId xmlns:a16="http://schemas.microsoft.com/office/drawing/2014/main" id="{5EF8B7A1-9101-4FB1-8F12-FC94C8BB9936}"/>
                </a:ext>
              </a:extLst>
            </p:cNvPr>
            <p:cNvSpPr/>
            <p:nvPr/>
          </p:nvSpPr>
          <p:spPr>
            <a:xfrm>
              <a:off x="1084161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a16="http://schemas.microsoft.com/office/drawing/2014/main" id="{BF0F1C1C-BCF7-4F0B-9BD4-446E01CCFB30}"/>
                </a:ext>
              </a:extLst>
            </p:cNvPr>
            <p:cNvSpPr/>
            <p:nvPr/>
          </p:nvSpPr>
          <p:spPr>
            <a:xfrm>
              <a:off x="1093802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a:extLst>
                <a:ext uri="{FF2B5EF4-FFF2-40B4-BE49-F238E27FC236}">
                  <a16:creationId xmlns:a16="http://schemas.microsoft.com/office/drawing/2014/main" id="{165B9682-3DF7-401E-90F0-6EF1D89022D6}"/>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a:extLst>
                <a:ext uri="{FF2B5EF4-FFF2-40B4-BE49-F238E27FC236}">
                  <a16:creationId xmlns:a16="http://schemas.microsoft.com/office/drawing/2014/main" id="{D1CED586-A1D6-4EF0-A6E4-1A9B4A6C04CB}"/>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9" name="Group 198">
            <a:extLst>
              <a:ext uri="{FF2B5EF4-FFF2-40B4-BE49-F238E27FC236}">
                <a16:creationId xmlns:a16="http://schemas.microsoft.com/office/drawing/2014/main" id="{02DD38A6-6E38-43E5-8902-F5BE84CF31A9}"/>
              </a:ext>
            </a:extLst>
          </p:cNvPr>
          <p:cNvGrpSpPr/>
          <p:nvPr/>
        </p:nvGrpSpPr>
        <p:grpSpPr>
          <a:xfrm>
            <a:off x="10702175" y="2818571"/>
            <a:ext cx="959085" cy="91440"/>
            <a:chOff x="10263187" y="1684933"/>
            <a:chExt cx="959085" cy="91440"/>
          </a:xfrm>
        </p:grpSpPr>
        <p:sp>
          <p:nvSpPr>
            <p:cNvPr id="200" name="Rectangle 199">
              <a:extLst>
                <a:ext uri="{FF2B5EF4-FFF2-40B4-BE49-F238E27FC236}">
                  <a16:creationId xmlns:a16="http://schemas.microsoft.com/office/drawing/2014/main" id="{914EBAB5-9C4C-4965-85F0-8FCC77449EF1}"/>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a:extLst>
                <a:ext uri="{FF2B5EF4-FFF2-40B4-BE49-F238E27FC236}">
                  <a16:creationId xmlns:a16="http://schemas.microsoft.com/office/drawing/2014/main" id="{906E0C43-C767-484A-BDFA-3D258C846C89}"/>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a:extLst>
                <a:ext uri="{FF2B5EF4-FFF2-40B4-BE49-F238E27FC236}">
                  <a16:creationId xmlns:a16="http://schemas.microsoft.com/office/drawing/2014/main" id="{1747B112-65FD-4FF3-BE10-BF98447EC014}"/>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202">
              <a:extLst>
                <a:ext uri="{FF2B5EF4-FFF2-40B4-BE49-F238E27FC236}">
                  <a16:creationId xmlns:a16="http://schemas.microsoft.com/office/drawing/2014/main" id="{95124A17-9A18-4517-B915-C48F25FBDE39}"/>
                </a:ext>
              </a:extLst>
            </p:cNvPr>
            <p:cNvSpPr/>
            <p:nvPr/>
          </p:nvSpPr>
          <p:spPr>
            <a:xfrm>
              <a:off x="1055240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a:extLst>
                <a:ext uri="{FF2B5EF4-FFF2-40B4-BE49-F238E27FC236}">
                  <a16:creationId xmlns:a16="http://schemas.microsoft.com/office/drawing/2014/main" id="{05753855-6E5E-4E94-8711-64CF89153336}"/>
                </a:ext>
              </a:extLst>
            </p:cNvPr>
            <p:cNvSpPr/>
            <p:nvPr/>
          </p:nvSpPr>
          <p:spPr>
            <a:xfrm>
              <a:off x="1064880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a:extLst>
                <a:ext uri="{FF2B5EF4-FFF2-40B4-BE49-F238E27FC236}">
                  <a16:creationId xmlns:a16="http://schemas.microsoft.com/office/drawing/2014/main" id="{F82AB77E-4C4D-4A89-84E8-9140BBED8F6E}"/>
                </a:ext>
              </a:extLst>
            </p:cNvPr>
            <p:cNvSpPr/>
            <p:nvPr/>
          </p:nvSpPr>
          <p:spPr>
            <a:xfrm>
              <a:off x="1074521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a:extLst>
                <a:ext uri="{FF2B5EF4-FFF2-40B4-BE49-F238E27FC236}">
                  <a16:creationId xmlns:a16="http://schemas.microsoft.com/office/drawing/2014/main" id="{EB2ACF96-F2A6-43BA-A501-9784803E711E}"/>
                </a:ext>
              </a:extLst>
            </p:cNvPr>
            <p:cNvSpPr/>
            <p:nvPr/>
          </p:nvSpPr>
          <p:spPr>
            <a:xfrm>
              <a:off x="1084161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206">
              <a:extLst>
                <a:ext uri="{FF2B5EF4-FFF2-40B4-BE49-F238E27FC236}">
                  <a16:creationId xmlns:a16="http://schemas.microsoft.com/office/drawing/2014/main" id="{2CFEEB3A-7971-4E08-A8D7-7F9CFE93D4AE}"/>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207">
              <a:extLst>
                <a:ext uri="{FF2B5EF4-FFF2-40B4-BE49-F238E27FC236}">
                  <a16:creationId xmlns:a16="http://schemas.microsoft.com/office/drawing/2014/main" id="{C159A802-EE99-42A5-9E2D-B30CA0EF3007}"/>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208">
              <a:extLst>
                <a:ext uri="{FF2B5EF4-FFF2-40B4-BE49-F238E27FC236}">
                  <a16:creationId xmlns:a16="http://schemas.microsoft.com/office/drawing/2014/main" id="{40162549-934E-4E32-B5C4-4DC87060C502}"/>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0" name="Group 209">
            <a:extLst>
              <a:ext uri="{FF2B5EF4-FFF2-40B4-BE49-F238E27FC236}">
                <a16:creationId xmlns:a16="http://schemas.microsoft.com/office/drawing/2014/main" id="{F3315C9D-24EC-4560-B1F7-4FD4C4A89C1A}"/>
              </a:ext>
            </a:extLst>
          </p:cNvPr>
          <p:cNvGrpSpPr/>
          <p:nvPr/>
        </p:nvGrpSpPr>
        <p:grpSpPr>
          <a:xfrm>
            <a:off x="10702175" y="2934626"/>
            <a:ext cx="959085" cy="91440"/>
            <a:chOff x="10263187" y="1562150"/>
            <a:chExt cx="959085" cy="91440"/>
          </a:xfrm>
        </p:grpSpPr>
        <p:sp>
          <p:nvSpPr>
            <p:cNvPr id="211" name="Rectangle 210">
              <a:extLst>
                <a:ext uri="{FF2B5EF4-FFF2-40B4-BE49-F238E27FC236}">
                  <a16:creationId xmlns:a16="http://schemas.microsoft.com/office/drawing/2014/main" id="{52B64E4F-00D3-4D4A-B6BF-FC8131750BFA}"/>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211">
              <a:extLst>
                <a:ext uri="{FF2B5EF4-FFF2-40B4-BE49-F238E27FC236}">
                  <a16:creationId xmlns:a16="http://schemas.microsoft.com/office/drawing/2014/main" id="{06272B39-E388-4099-90D3-9D3F5903E97E}"/>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a:extLst>
                <a:ext uri="{FF2B5EF4-FFF2-40B4-BE49-F238E27FC236}">
                  <a16:creationId xmlns:a16="http://schemas.microsoft.com/office/drawing/2014/main" id="{C83E67BA-EC26-4A69-97BC-3B7AF8746CA0}"/>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213">
              <a:extLst>
                <a:ext uri="{FF2B5EF4-FFF2-40B4-BE49-F238E27FC236}">
                  <a16:creationId xmlns:a16="http://schemas.microsoft.com/office/drawing/2014/main" id="{2603AE2D-FE34-4945-9F31-AE7E150D79A5}"/>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a:extLst>
                <a:ext uri="{FF2B5EF4-FFF2-40B4-BE49-F238E27FC236}">
                  <a16:creationId xmlns:a16="http://schemas.microsoft.com/office/drawing/2014/main" id="{ED7632B6-C6C0-4801-A931-B79A005FFEB9}"/>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a:extLst>
                <a:ext uri="{FF2B5EF4-FFF2-40B4-BE49-F238E27FC236}">
                  <a16:creationId xmlns:a16="http://schemas.microsoft.com/office/drawing/2014/main" id="{B35DF719-2D0C-40E4-99BF-52C267D28B14}"/>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a:extLst>
                <a:ext uri="{FF2B5EF4-FFF2-40B4-BE49-F238E27FC236}">
                  <a16:creationId xmlns:a16="http://schemas.microsoft.com/office/drawing/2014/main" id="{83615078-DA97-4218-849C-2036447DF28F}"/>
                </a:ext>
              </a:extLst>
            </p:cNvPr>
            <p:cNvSpPr/>
            <p:nvPr/>
          </p:nvSpPr>
          <p:spPr>
            <a:xfrm>
              <a:off x="1084161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a:extLst>
                <a:ext uri="{FF2B5EF4-FFF2-40B4-BE49-F238E27FC236}">
                  <a16:creationId xmlns:a16="http://schemas.microsoft.com/office/drawing/2014/main" id="{CFBDFE1C-742F-42AD-ABF6-41D1E4C093D9}"/>
                </a:ext>
              </a:extLst>
            </p:cNvPr>
            <p:cNvSpPr/>
            <p:nvPr/>
          </p:nvSpPr>
          <p:spPr>
            <a:xfrm>
              <a:off x="1093802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a:extLst>
                <a:ext uri="{FF2B5EF4-FFF2-40B4-BE49-F238E27FC236}">
                  <a16:creationId xmlns:a16="http://schemas.microsoft.com/office/drawing/2014/main" id="{69C242B5-CDBF-47E0-88EB-C7D5362E343C}"/>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a:extLst>
                <a:ext uri="{FF2B5EF4-FFF2-40B4-BE49-F238E27FC236}">
                  <a16:creationId xmlns:a16="http://schemas.microsoft.com/office/drawing/2014/main" id="{64443305-A55A-44D1-AAEB-B8BC9D16539E}"/>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1" name="Group 220">
            <a:extLst>
              <a:ext uri="{FF2B5EF4-FFF2-40B4-BE49-F238E27FC236}">
                <a16:creationId xmlns:a16="http://schemas.microsoft.com/office/drawing/2014/main" id="{532709A2-8088-4DA7-AF4E-9134611A15A1}"/>
              </a:ext>
            </a:extLst>
          </p:cNvPr>
          <p:cNvGrpSpPr/>
          <p:nvPr/>
        </p:nvGrpSpPr>
        <p:grpSpPr>
          <a:xfrm>
            <a:off x="10702175" y="3050681"/>
            <a:ext cx="959085" cy="91440"/>
            <a:chOff x="10263187" y="1684933"/>
            <a:chExt cx="959085" cy="91440"/>
          </a:xfrm>
        </p:grpSpPr>
        <p:sp>
          <p:nvSpPr>
            <p:cNvPr id="222" name="Rectangle 221">
              <a:extLst>
                <a:ext uri="{FF2B5EF4-FFF2-40B4-BE49-F238E27FC236}">
                  <a16:creationId xmlns:a16="http://schemas.microsoft.com/office/drawing/2014/main" id="{44728800-00A5-4D48-A48D-DA9EA6620C0E}"/>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extLst>
                <a:ext uri="{FF2B5EF4-FFF2-40B4-BE49-F238E27FC236}">
                  <a16:creationId xmlns:a16="http://schemas.microsoft.com/office/drawing/2014/main" id="{21FD3509-984D-4CAE-83DA-C6180B367652}"/>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a:extLst>
                <a:ext uri="{FF2B5EF4-FFF2-40B4-BE49-F238E27FC236}">
                  <a16:creationId xmlns:a16="http://schemas.microsoft.com/office/drawing/2014/main" id="{82E6DF86-5CC7-4908-B808-DCB4D0930815}"/>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a:extLst>
                <a:ext uri="{FF2B5EF4-FFF2-40B4-BE49-F238E27FC236}">
                  <a16:creationId xmlns:a16="http://schemas.microsoft.com/office/drawing/2014/main" id="{6BC350B3-8E0B-422B-AB21-7D204A8B8692}"/>
                </a:ext>
              </a:extLst>
            </p:cNvPr>
            <p:cNvSpPr/>
            <p:nvPr/>
          </p:nvSpPr>
          <p:spPr>
            <a:xfrm>
              <a:off x="1055240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extLst>
                <a:ext uri="{FF2B5EF4-FFF2-40B4-BE49-F238E27FC236}">
                  <a16:creationId xmlns:a16="http://schemas.microsoft.com/office/drawing/2014/main" id="{1A7D5517-8407-4A13-955B-401DDF04244B}"/>
                </a:ext>
              </a:extLst>
            </p:cNvPr>
            <p:cNvSpPr/>
            <p:nvPr/>
          </p:nvSpPr>
          <p:spPr>
            <a:xfrm>
              <a:off x="1064880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a:extLst>
                <a:ext uri="{FF2B5EF4-FFF2-40B4-BE49-F238E27FC236}">
                  <a16:creationId xmlns:a16="http://schemas.microsoft.com/office/drawing/2014/main" id="{3DB940E8-B5BB-4A77-8A03-1FF1ADE15DC4}"/>
                </a:ext>
              </a:extLst>
            </p:cNvPr>
            <p:cNvSpPr/>
            <p:nvPr/>
          </p:nvSpPr>
          <p:spPr>
            <a:xfrm>
              <a:off x="1074521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a:extLst>
                <a:ext uri="{FF2B5EF4-FFF2-40B4-BE49-F238E27FC236}">
                  <a16:creationId xmlns:a16="http://schemas.microsoft.com/office/drawing/2014/main" id="{863EA59F-9A94-413C-B025-AA8BA0C44FFB}"/>
                </a:ext>
              </a:extLst>
            </p:cNvPr>
            <p:cNvSpPr/>
            <p:nvPr/>
          </p:nvSpPr>
          <p:spPr>
            <a:xfrm>
              <a:off x="1084161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a:extLst>
                <a:ext uri="{FF2B5EF4-FFF2-40B4-BE49-F238E27FC236}">
                  <a16:creationId xmlns:a16="http://schemas.microsoft.com/office/drawing/2014/main" id="{8B912FAB-733C-4C3B-9D8E-0B60EE32A2A6}"/>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ectangle 229">
              <a:extLst>
                <a:ext uri="{FF2B5EF4-FFF2-40B4-BE49-F238E27FC236}">
                  <a16:creationId xmlns:a16="http://schemas.microsoft.com/office/drawing/2014/main" id="{232D36FD-AD5E-4A19-BB68-7847EA2A0D30}"/>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Rectangle 230">
              <a:extLst>
                <a:ext uri="{FF2B5EF4-FFF2-40B4-BE49-F238E27FC236}">
                  <a16:creationId xmlns:a16="http://schemas.microsoft.com/office/drawing/2014/main" id="{AAAFED59-F848-4EB6-94F0-4F439DB06B41}"/>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2" name="Group 231">
            <a:extLst>
              <a:ext uri="{FF2B5EF4-FFF2-40B4-BE49-F238E27FC236}">
                <a16:creationId xmlns:a16="http://schemas.microsoft.com/office/drawing/2014/main" id="{789C48F9-12AA-4CD7-88DA-5E0BC42AC19D}"/>
              </a:ext>
            </a:extLst>
          </p:cNvPr>
          <p:cNvGrpSpPr/>
          <p:nvPr/>
        </p:nvGrpSpPr>
        <p:grpSpPr>
          <a:xfrm>
            <a:off x="10702175" y="3166736"/>
            <a:ext cx="959085" cy="91440"/>
            <a:chOff x="10263187" y="1562150"/>
            <a:chExt cx="959085" cy="91440"/>
          </a:xfrm>
        </p:grpSpPr>
        <p:sp>
          <p:nvSpPr>
            <p:cNvPr id="233" name="Rectangle 232">
              <a:extLst>
                <a:ext uri="{FF2B5EF4-FFF2-40B4-BE49-F238E27FC236}">
                  <a16:creationId xmlns:a16="http://schemas.microsoft.com/office/drawing/2014/main" id="{1ED424C7-F897-40AE-9099-BC0557A2EF8A}"/>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233">
              <a:extLst>
                <a:ext uri="{FF2B5EF4-FFF2-40B4-BE49-F238E27FC236}">
                  <a16:creationId xmlns:a16="http://schemas.microsoft.com/office/drawing/2014/main" id="{D59EA0EA-AA88-4799-AF02-ED2BFA775E97}"/>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34">
              <a:extLst>
                <a:ext uri="{FF2B5EF4-FFF2-40B4-BE49-F238E27FC236}">
                  <a16:creationId xmlns:a16="http://schemas.microsoft.com/office/drawing/2014/main" id="{4941BD60-9EA8-4670-8E22-E75E51C3E037}"/>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Rectangle 235">
              <a:extLst>
                <a:ext uri="{FF2B5EF4-FFF2-40B4-BE49-F238E27FC236}">
                  <a16:creationId xmlns:a16="http://schemas.microsoft.com/office/drawing/2014/main" id="{CFFE73BB-9EEF-4058-966D-91A19E5EE5FA}"/>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Rectangle 236">
              <a:extLst>
                <a:ext uri="{FF2B5EF4-FFF2-40B4-BE49-F238E27FC236}">
                  <a16:creationId xmlns:a16="http://schemas.microsoft.com/office/drawing/2014/main" id="{5300D213-7CE9-4E8D-9E14-305D5830779E}"/>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ectangle 237">
              <a:extLst>
                <a:ext uri="{FF2B5EF4-FFF2-40B4-BE49-F238E27FC236}">
                  <a16:creationId xmlns:a16="http://schemas.microsoft.com/office/drawing/2014/main" id="{672A9CAF-B61D-43A2-9529-BC60D517C8A0}"/>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Rectangle 238">
              <a:extLst>
                <a:ext uri="{FF2B5EF4-FFF2-40B4-BE49-F238E27FC236}">
                  <a16:creationId xmlns:a16="http://schemas.microsoft.com/office/drawing/2014/main" id="{5FAEF060-82DF-404D-B802-107CACB183ED}"/>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ectangle 239">
              <a:extLst>
                <a:ext uri="{FF2B5EF4-FFF2-40B4-BE49-F238E27FC236}">
                  <a16:creationId xmlns:a16="http://schemas.microsoft.com/office/drawing/2014/main" id="{E5C00285-B7B8-4025-8470-BC96177A206C}"/>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a:extLst>
                <a:ext uri="{FF2B5EF4-FFF2-40B4-BE49-F238E27FC236}">
                  <a16:creationId xmlns:a16="http://schemas.microsoft.com/office/drawing/2014/main" id="{29690CF2-C91D-4772-814E-93B9FEB56408}"/>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Rectangle 241">
              <a:extLst>
                <a:ext uri="{FF2B5EF4-FFF2-40B4-BE49-F238E27FC236}">
                  <a16:creationId xmlns:a16="http://schemas.microsoft.com/office/drawing/2014/main" id="{B2BD810E-8368-4937-AD5B-0B0AB855B604}"/>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3" name="Group 242">
            <a:extLst>
              <a:ext uri="{FF2B5EF4-FFF2-40B4-BE49-F238E27FC236}">
                <a16:creationId xmlns:a16="http://schemas.microsoft.com/office/drawing/2014/main" id="{B43DEC7F-C6A2-4CC9-96F8-3BEFE93630A9}"/>
              </a:ext>
            </a:extLst>
          </p:cNvPr>
          <p:cNvGrpSpPr/>
          <p:nvPr/>
        </p:nvGrpSpPr>
        <p:grpSpPr>
          <a:xfrm>
            <a:off x="10702175" y="3282791"/>
            <a:ext cx="959085" cy="91440"/>
            <a:chOff x="10263187" y="1684933"/>
            <a:chExt cx="959085" cy="91440"/>
          </a:xfrm>
        </p:grpSpPr>
        <p:sp>
          <p:nvSpPr>
            <p:cNvPr id="244" name="Rectangle 243">
              <a:extLst>
                <a:ext uri="{FF2B5EF4-FFF2-40B4-BE49-F238E27FC236}">
                  <a16:creationId xmlns:a16="http://schemas.microsoft.com/office/drawing/2014/main" id="{180581BC-0DB3-4D07-B21B-0E2A44AABA76}"/>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a:extLst>
                <a:ext uri="{FF2B5EF4-FFF2-40B4-BE49-F238E27FC236}">
                  <a16:creationId xmlns:a16="http://schemas.microsoft.com/office/drawing/2014/main" id="{51400296-7A77-4D65-AD2A-1585F9CEDB0F}"/>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Rectangle 245">
              <a:extLst>
                <a:ext uri="{FF2B5EF4-FFF2-40B4-BE49-F238E27FC236}">
                  <a16:creationId xmlns:a16="http://schemas.microsoft.com/office/drawing/2014/main" id="{FC2B05B6-C993-498E-9E40-A5EC6630095E}"/>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246">
              <a:extLst>
                <a:ext uri="{FF2B5EF4-FFF2-40B4-BE49-F238E27FC236}">
                  <a16:creationId xmlns:a16="http://schemas.microsoft.com/office/drawing/2014/main" id="{F65E5623-7BBA-42E0-9A24-8FC2707234C0}"/>
                </a:ext>
              </a:extLst>
            </p:cNvPr>
            <p:cNvSpPr/>
            <p:nvPr/>
          </p:nvSpPr>
          <p:spPr>
            <a:xfrm>
              <a:off x="1055240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ectangle 247">
              <a:extLst>
                <a:ext uri="{FF2B5EF4-FFF2-40B4-BE49-F238E27FC236}">
                  <a16:creationId xmlns:a16="http://schemas.microsoft.com/office/drawing/2014/main" id="{1358F1FE-7A92-4B59-9BBF-BDCAAE8B7895}"/>
                </a:ext>
              </a:extLst>
            </p:cNvPr>
            <p:cNvSpPr/>
            <p:nvPr/>
          </p:nvSpPr>
          <p:spPr>
            <a:xfrm>
              <a:off x="1064880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248">
              <a:extLst>
                <a:ext uri="{FF2B5EF4-FFF2-40B4-BE49-F238E27FC236}">
                  <a16:creationId xmlns:a16="http://schemas.microsoft.com/office/drawing/2014/main" id="{F83BAAF5-C8CF-4ED4-99FF-4F9D87244DC9}"/>
                </a:ext>
              </a:extLst>
            </p:cNvPr>
            <p:cNvSpPr/>
            <p:nvPr/>
          </p:nvSpPr>
          <p:spPr>
            <a:xfrm>
              <a:off x="1074521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Rectangle 249">
              <a:extLst>
                <a:ext uri="{FF2B5EF4-FFF2-40B4-BE49-F238E27FC236}">
                  <a16:creationId xmlns:a16="http://schemas.microsoft.com/office/drawing/2014/main" id="{10CEFCF7-4016-4534-8E77-56A15F3E158F}"/>
                </a:ext>
              </a:extLst>
            </p:cNvPr>
            <p:cNvSpPr/>
            <p:nvPr/>
          </p:nvSpPr>
          <p:spPr>
            <a:xfrm>
              <a:off x="1084161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a:extLst>
                <a:ext uri="{FF2B5EF4-FFF2-40B4-BE49-F238E27FC236}">
                  <a16:creationId xmlns:a16="http://schemas.microsoft.com/office/drawing/2014/main" id="{CD354EE1-0236-4800-A541-00EBF3742322}"/>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a:extLst>
                <a:ext uri="{FF2B5EF4-FFF2-40B4-BE49-F238E27FC236}">
                  <a16:creationId xmlns:a16="http://schemas.microsoft.com/office/drawing/2014/main" id="{B9847D3E-61BA-4BEB-9556-8791E148AF6E}"/>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a:extLst>
                <a:ext uri="{FF2B5EF4-FFF2-40B4-BE49-F238E27FC236}">
                  <a16:creationId xmlns:a16="http://schemas.microsoft.com/office/drawing/2014/main" id="{EB0B67EB-4714-4A3B-8BB2-93E97CD252D2}"/>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6" name="Group 275">
            <a:extLst>
              <a:ext uri="{FF2B5EF4-FFF2-40B4-BE49-F238E27FC236}">
                <a16:creationId xmlns:a16="http://schemas.microsoft.com/office/drawing/2014/main" id="{B4272980-4738-4D53-8D0C-2998F3FF540D}"/>
              </a:ext>
            </a:extLst>
          </p:cNvPr>
          <p:cNvGrpSpPr/>
          <p:nvPr/>
        </p:nvGrpSpPr>
        <p:grpSpPr>
          <a:xfrm>
            <a:off x="10702175" y="3398846"/>
            <a:ext cx="959085" cy="91440"/>
            <a:chOff x="10263187" y="1684933"/>
            <a:chExt cx="959085" cy="91440"/>
          </a:xfrm>
        </p:grpSpPr>
        <p:sp>
          <p:nvSpPr>
            <p:cNvPr id="277" name="Rectangle 276">
              <a:extLst>
                <a:ext uri="{FF2B5EF4-FFF2-40B4-BE49-F238E27FC236}">
                  <a16:creationId xmlns:a16="http://schemas.microsoft.com/office/drawing/2014/main" id="{ED5FBE28-A3FE-40B1-ABF3-A0F63BE216FE}"/>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a:extLst>
                <a:ext uri="{FF2B5EF4-FFF2-40B4-BE49-F238E27FC236}">
                  <a16:creationId xmlns:a16="http://schemas.microsoft.com/office/drawing/2014/main" id="{5B588AC0-9B35-42FF-8AA0-74C92822EC11}"/>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278">
              <a:extLst>
                <a:ext uri="{FF2B5EF4-FFF2-40B4-BE49-F238E27FC236}">
                  <a16:creationId xmlns:a16="http://schemas.microsoft.com/office/drawing/2014/main" id="{1B5B4996-D71B-416E-AAFD-4C5D0A3EE0DB}"/>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a:extLst>
                <a:ext uri="{FF2B5EF4-FFF2-40B4-BE49-F238E27FC236}">
                  <a16:creationId xmlns:a16="http://schemas.microsoft.com/office/drawing/2014/main" id="{F4AD7F54-90B4-4644-BFBC-A8B91385499C}"/>
                </a:ext>
              </a:extLst>
            </p:cNvPr>
            <p:cNvSpPr/>
            <p:nvPr/>
          </p:nvSpPr>
          <p:spPr>
            <a:xfrm>
              <a:off x="1055240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a:extLst>
                <a:ext uri="{FF2B5EF4-FFF2-40B4-BE49-F238E27FC236}">
                  <a16:creationId xmlns:a16="http://schemas.microsoft.com/office/drawing/2014/main" id="{112FF4E5-A099-4EA0-9FD4-82FB9CC18AD9}"/>
                </a:ext>
              </a:extLst>
            </p:cNvPr>
            <p:cNvSpPr/>
            <p:nvPr/>
          </p:nvSpPr>
          <p:spPr>
            <a:xfrm>
              <a:off x="1064880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a:extLst>
                <a:ext uri="{FF2B5EF4-FFF2-40B4-BE49-F238E27FC236}">
                  <a16:creationId xmlns:a16="http://schemas.microsoft.com/office/drawing/2014/main" id="{72C064E0-A94B-4B0D-9D83-051DB3E688E7}"/>
                </a:ext>
              </a:extLst>
            </p:cNvPr>
            <p:cNvSpPr/>
            <p:nvPr/>
          </p:nvSpPr>
          <p:spPr>
            <a:xfrm>
              <a:off x="1074521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a:extLst>
                <a:ext uri="{FF2B5EF4-FFF2-40B4-BE49-F238E27FC236}">
                  <a16:creationId xmlns:a16="http://schemas.microsoft.com/office/drawing/2014/main" id="{A7C14EE7-DDD5-4067-BC1B-918381A255A4}"/>
                </a:ext>
              </a:extLst>
            </p:cNvPr>
            <p:cNvSpPr/>
            <p:nvPr/>
          </p:nvSpPr>
          <p:spPr>
            <a:xfrm>
              <a:off x="1084161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a:extLst>
                <a:ext uri="{FF2B5EF4-FFF2-40B4-BE49-F238E27FC236}">
                  <a16:creationId xmlns:a16="http://schemas.microsoft.com/office/drawing/2014/main" id="{5974FC12-A7D7-4883-8472-1D3090A81ACC}"/>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Rectangle 284">
              <a:extLst>
                <a:ext uri="{FF2B5EF4-FFF2-40B4-BE49-F238E27FC236}">
                  <a16:creationId xmlns:a16="http://schemas.microsoft.com/office/drawing/2014/main" id="{291FB314-6EAF-4024-89A9-FA496F06E6F3}"/>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ectangle 285">
              <a:extLst>
                <a:ext uri="{FF2B5EF4-FFF2-40B4-BE49-F238E27FC236}">
                  <a16:creationId xmlns:a16="http://schemas.microsoft.com/office/drawing/2014/main" id="{9342302D-B821-463A-8093-78BF7D149EA7}"/>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7" name="Group 286">
            <a:extLst>
              <a:ext uri="{FF2B5EF4-FFF2-40B4-BE49-F238E27FC236}">
                <a16:creationId xmlns:a16="http://schemas.microsoft.com/office/drawing/2014/main" id="{C50624AE-3AB0-40F0-88EA-07C928768571}"/>
              </a:ext>
            </a:extLst>
          </p:cNvPr>
          <p:cNvGrpSpPr/>
          <p:nvPr/>
        </p:nvGrpSpPr>
        <p:grpSpPr>
          <a:xfrm>
            <a:off x="10702175" y="3514901"/>
            <a:ext cx="959085" cy="91440"/>
            <a:chOff x="10263187" y="1684933"/>
            <a:chExt cx="959085" cy="91440"/>
          </a:xfrm>
        </p:grpSpPr>
        <p:sp>
          <p:nvSpPr>
            <p:cNvPr id="288" name="Rectangle 287">
              <a:extLst>
                <a:ext uri="{FF2B5EF4-FFF2-40B4-BE49-F238E27FC236}">
                  <a16:creationId xmlns:a16="http://schemas.microsoft.com/office/drawing/2014/main" id="{301F2A91-CCC0-4508-9463-261742A83C33}"/>
                </a:ext>
              </a:extLst>
            </p:cNvPr>
            <p:cNvSpPr/>
            <p:nvPr/>
          </p:nvSpPr>
          <p:spPr>
            <a:xfrm>
              <a:off x="10263187" y="1684933"/>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Rectangle 288">
              <a:extLst>
                <a:ext uri="{FF2B5EF4-FFF2-40B4-BE49-F238E27FC236}">
                  <a16:creationId xmlns:a16="http://schemas.microsoft.com/office/drawing/2014/main" id="{611EC443-74B0-4344-9CCB-414FB049108F}"/>
                </a:ext>
              </a:extLst>
            </p:cNvPr>
            <p:cNvSpPr/>
            <p:nvPr/>
          </p:nvSpPr>
          <p:spPr>
            <a:xfrm>
              <a:off x="1035959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Rectangle 289">
              <a:extLst>
                <a:ext uri="{FF2B5EF4-FFF2-40B4-BE49-F238E27FC236}">
                  <a16:creationId xmlns:a16="http://schemas.microsoft.com/office/drawing/2014/main" id="{40C120EC-AD71-4D57-86B2-C2BC4B17B161}"/>
                </a:ext>
              </a:extLst>
            </p:cNvPr>
            <p:cNvSpPr/>
            <p:nvPr/>
          </p:nvSpPr>
          <p:spPr>
            <a:xfrm>
              <a:off x="1045599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D5FF4612-CD72-4961-839A-6F285F24B292}"/>
                </a:ext>
              </a:extLst>
            </p:cNvPr>
            <p:cNvSpPr/>
            <p:nvPr/>
          </p:nvSpPr>
          <p:spPr>
            <a:xfrm>
              <a:off x="1055240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a:extLst>
                <a:ext uri="{FF2B5EF4-FFF2-40B4-BE49-F238E27FC236}">
                  <a16:creationId xmlns:a16="http://schemas.microsoft.com/office/drawing/2014/main" id="{D7B88A48-9136-4013-9B40-8928C666168F}"/>
                </a:ext>
              </a:extLst>
            </p:cNvPr>
            <p:cNvSpPr/>
            <p:nvPr/>
          </p:nvSpPr>
          <p:spPr>
            <a:xfrm>
              <a:off x="1064880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ectangle 292">
              <a:extLst>
                <a:ext uri="{FF2B5EF4-FFF2-40B4-BE49-F238E27FC236}">
                  <a16:creationId xmlns:a16="http://schemas.microsoft.com/office/drawing/2014/main" id="{B01BBE96-B246-47F0-AC1C-CD2215D5B658}"/>
                </a:ext>
              </a:extLst>
            </p:cNvPr>
            <p:cNvSpPr/>
            <p:nvPr/>
          </p:nvSpPr>
          <p:spPr>
            <a:xfrm>
              <a:off x="10745212"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a:extLst>
                <a:ext uri="{FF2B5EF4-FFF2-40B4-BE49-F238E27FC236}">
                  <a16:creationId xmlns:a16="http://schemas.microsoft.com/office/drawing/2014/main" id="{65DF9D9B-9E5D-4917-9FCE-09D120FB3DEF}"/>
                </a:ext>
              </a:extLst>
            </p:cNvPr>
            <p:cNvSpPr/>
            <p:nvPr/>
          </p:nvSpPr>
          <p:spPr>
            <a:xfrm>
              <a:off x="10841617" y="1684933"/>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a:extLst>
                <a:ext uri="{FF2B5EF4-FFF2-40B4-BE49-F238E27FC236}">
                  <a16:creationId xmlns:a16="http://schemas.microsoft.com/office/drawing/2014/main" id="{BA4712F2-2888-447A-8692-20E66EAA3637}"/>
                </a:ext>
              </a:extLst>
            </p:cNvPr>
            <p:cNvSpPr/>
            <p:nvPr/>
          </p:nvSpPr>
          <p:spPr>
            <a:xfrm>
              <a:off x="1093802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a:extLst>
                <a:ext uri="{FF2B5EF4-FFF2-40B4-BE49-F238E27FC236}">
                  <a16:creationId xmlns:a16="http://schemas.microsoft.com/office/drawing/2014/main" id="{72C59F9E-9D66-4B7C-B7E4-C19015255FA9}"/>
                </a:ext>
              </a:extLst>
            </p:cNvPr>
            <p:cNvSpPr/>
            <p:nvPr/>
          </p:nvSpPr>
          <p:spPr>
            <a:xfrm>
              <a:off x="11034427"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a:extLst>
                <a:ext uri="{FF2B5EF4-FFF2-40B4-BE49-F238E27FC236}">
                  <a16:creationId xmlns:a16="http://schemas.microsoft.com/office/drawing/2014/main" id="{A47092A5-D62B-4349-B291-EC6D54C20608}"/>
                </a:ext>
              </a:extLst>
            </p:cNvPr>
            <p:cNvSpPr/>
            <p:nvPr/>
          </p:nvSpPr>
          <p:spPr>
            <a:xfrm>
              <a:off x="11130832" y="1684933"/>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8" name="Group 297">
            <a:extLst>
              <a:ext uri="{FF2B5EF4-FFF2-40B4-BE49-F238E27FC236}">
                <a16:creationId xmlns:a16="http://schemas.microsoft.com/office/drawing/2014/main" id="{3538C5AA-E3D0-43D7-BB9F-1F91B14316C5}"/>
              </a:ext>
            </a:extLst>
          </p:cNvPr>
          <p:cNvGrpSpPr/>
          <p:nvPr/>
        </p:nvGrpSpPr>
        <p:grpSpPr>
          <a:xfrm>
            <a:off x="10702175" y="3630956"/>
            <a:ext cx="959085" cy="91440"/>
            <a:chOff x="10263187" y="1562150"/>
            <a:chExt cx="959085" cy="91440"/>
          </a:xfrm>
        </p:grpSpPr>
        <p:sp>
          <p:nvSpPr>
            <p:cNvPr id="299" name="Rectangle 298">
              <a:extLst>
                <a:ext uri="{FF2B5EF4-FFF2-40B4-BE49-F238E27FC236}">
                  <a16:creationId xmlns:a16="http://schemas.microsoft.com/office/drawing/2014/main" id="{307662FF-CC27-4C50-9F88-132A06599CF0}"/>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a:extLst>
                <a:ext uri="{FF2B5EF4-FFF2-40B4-BE49-F238E27FC236}">
                  <a16:creationId xmlns:a16="http://schemas.microsoft.com/office/drawing/2014/main" id="{AAFAB9C2-7D56-44BE-8C07-755AB2608D4A}"/>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a:extLst>
                <a:ext uri="{FF2B5EF4-FFF2-40B4-BE49-F238E27FC236}">
                  <a16:creationId xmlns:a16="http://schemas.microsoft.com/office/drawing/2014/main" id="{43860FE8-52C3-4573-8261-E21B3E6DDC3F}"/>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301">
              <a:extLst>
                <a:ext uri="{FF2B5EF4-FFF2-40B4-BE49-F238E27FC236}">
                  <a16:creationId xmlns:a16="http://schemas.microsoft.com/office/drawing/2014/main" id="{0F59C48C-8DA7-45E9-88AF-7F4AE4739AEA}"/>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302">
              <a:extLst>
                <a:ext uri="{FF2B5EF4-FFF2-40B4-BE49-F238E27FC236}">
                  <a16:creationId xmlns:a16="http://schemas.microsoft.com/office/drawing/2014/main" id="{803881F7-8ECB-4894-AFDD-66C1B9030C41}"/>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a:extLst>
                <a:ext uri="{FF2B5EF4-FFF2-40B4-BE49-F238E27FC236}">
                  <a16:creationId xmlns:a16="http://schemas.microsoft.com/office/drawing/2014/main" id="{F3F95570-3AD7-4CB7-ABC5-BB84C6DFCA8D}"/>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a:extLst>
                <a:ext uri="{FF2B5EF4-FFF2-40B4-BE49-F238E27FC236}">
                  <a16:creationId xmlns:a16="http://schemas.microsoft.com/office/drawing/2014/main" id="{A40BE10D-0E2B-4818-A877-3D0165B2188F}"/>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ectangle 305">
              <a:extLst>
                <a:ext uri="{FF2B5EF4-FFF2-40B4-BE49-F238E27FC236}">
                  <a16:creationId xmlns:a16="http://schemas.microsoft.com/office/drawing/2014/main" id="{E8DF4232-064D-4114-85F7-62AFE27F4649}"/>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a:extLst>
                <a:ext uri="{FF2B5EF4-FFF2-40B4-BE49-F238E27FC236}">
                  <a16:creationId xmlns:a16="http://schemas.microsoft.com/office/drawing/2014/main" id="{5D112B09-E533-4DF9-A6F9-C12A5BA23BE1}"/>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307">
              <a:extLst>
                <a:ext uri="{FF2B5EF4-FFF2-40B4-BE49-F238E27FC236}">
                  <a16:creationId xmlns:a16="http://schemas.microsoft.com/office/drawing/2014/main" id="{A0CA13B5-BCF3-4122-9857-2930830AA372}"/>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9" name="Group 308">
            <a:extLst>
              <a:ext uri="{FF2B5EF4-FFF2-40B4-BE49-F238E27FC236}">
                <a16:creationId xmlns:a16="http://schemas.microsoft.com/office/drawing/2014/main" id="{D9D4B082-4A52-4EC1-9718-4D52252D09DD}"/>
              </a:ext>
            </a:extLst>
          </p:cNvPr>
          <p:cNvGrpSpPr/>
          <p:nvPr/>
        </p:nvGrpSpPr>
        <p:grpSpPr>
          <a:xfrm>
            <a:off x="10702175" y="3747011"/>
            <a:ext cx="959085" cy="91440"/>
            <a:chOff x="10263187" y="1562150"/>
            <a:chExt cx="959085" cy="91440"/>
          </a:xfrm>
        </p:grpSpPr>
        <p:sp>
          <p:nvSpPr>
            <p:cNvPr id="310" name="Rectangle 309">
              <a:extLst>
                <a:ext uri="{FF2B5EF4-FFF2-40B4-BE49-F238E27FC236}">
                  <a16:creationId xmlns:a16="http://schemas.microsoft.com/office/drawing/2014/main" id="{04AF9922-9077-4E4F-A8B4-C9FCDE841300}"/>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a:extLst>
                <a:ext uri="{FF2B5EF4-FFF2-40B4-BE49-F238E27FC236}">
                  <a16:creationId xmlns:a16="http://schemas.microsoft.com/office/drawing/2014/main" id="{2BCF678A-7055-4B96-9F13-123C338F0113}"/>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Rectangle 311">
              <a:extLst>
                <a:ext uri="{FF2B5EF4-FFF2-40B4-BE49-F238E27FC236}">
                  <a16:creationId xmlns:a16="http://schemas.microsoft.com/office/drawing/2014/main" id="{B8421F1E-8045-4CFE-B982-7A330C89D364}"/>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312">
              <a:extLst>
                <a:ext uri="{FF2B5EF4-FFF2-40B4-BE49-F238E27FC236}">
                  <a16:creationId xmlns:a16="http://schemas.microsoft.com/office/drawing/2014/main" id="{C9BB30D0-6B4F-48B2-8F7E-CE5D464F4490}"/>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a:extLst>
                <a:ext uri="{FF2B5EF4-FFF2-40B4-BE49-F238E27FC236}">
                  <a16:creationId xmlns:a16="http://schemas.microsoft.com/office/drawing/2014/main" id="{C67798A7-D82A-4726-99E5-7D82B7365E39}"/>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Rectangle 314">
              <a:extLst>
                <a:ext uri="{FF2B5EF4-FFF2-40B4-BE49-F238E27FC236}">
                  <a16:creationId xmlns:a16="http://schemas.microsoft.com/office/drawing/2014/main" id="{0EF5E13D-5F91-42E1-9DDE-9C889C36B62D}"/>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315">
              <a:extLst>
                <a:ext uri="{FF2B5EF4-FFF2-40B4-BE49-F238E27FC236}">
                  <a16:creationId xmlns:a16="http://schemas.microsoft.com/office/drawing/2014/main" id="{1246F296-2661-47F8-A03E-0EDCEE6FF51D}"/>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ectangle 316">
              <a:extLst>
                <a:ext uri="{FF2B5EF4-FFF2-40B4-BE49-F238E27FC236}">
                  <a16:creationId xmlns:a16="http://schemas.microsoft.com/office/drawing/2014/main" id="{182D4468-1B97-41E1-98F0-95221C28DDD3}"/>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Rectangle 317">
              <a:extLst>
                <a:ext uri="{FF2B5EF4-FFF2-40B4-BE49-F238E27FC236}">
                  <a16:creationId xmlns:a16="http://schemas.microsoft.com/office/drawing/2014/main" id="{1CD23A18-1C69-4838-BFEF-A58D78565B82}"/>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a:extLst>
                <a:ext uri="{FF2B5EF4-FFF2-40B4-BE49-F238E27FC236}">
                  <a16:creationId xmlns:a16="http://schemas.microsoft.com/office/drawing/2014/main" id="{FB8220BE-139E-4DAF-B94B-DF5EE5B80A84}"/>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0" name="Group 319">
            <a:extLst>
              <a:ext uri="{FF2B5EF4-FFF2-40B4-BE49-F238E27FC236}">
                <a16:creationId xmlns:a16="http://schemas.microsoft.com/office/drawing/2014/main" id="{CB241276-7C16-40AE-8865-43F990DE9261}"/>
              </a:ext>
            </a:extLst>
          </p:cNvPr>
          <p:cNvGrpSpPr/>
          <p:nvPr/>
        </p:nvGrpSpPr>
        <p:grpSpPr>
          <a:xfrm>
            <a:off x="10702175" y="3863066"/>
            <a:ext cx="959085" cy="91440"/>
            <a:chOff x="10263187" y="1562150"/>
            <a:chExt cx="959085" cy="91440"/>
          </a:xfrm>
        </p:grpSpPr>
        <p:sp>
          <p:nvSpPr>
            <p:cNvPr id="321" name="Rectangle 320">
              <a:extLst>
                <a:ext uri="{FF2B5EF4-FFF2-40B4-BE49-F238E27FC236}">
                  <a16:creationId xmlns:a16="http://schemas.microsoft.com/office/drawing/2014/main" id="{A95C5ADB-15B8-47B6-B317-7A09CB977680}"/>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Rectangle 321">
              <a:extLst>
                <a:ext uri="{FF2B5EF4-FFF2-40B4-BE49-F238E27FC236}">
                  <a16:creationId xmlns:a16="http://schemas.microsoft.com/office/drawing/2014/main" id="{519B328F-8BBC-446F-83DE-84EEA6BF7CD2}"/>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322">
              <a:extLst>
                <a:ext uri="{FF2B5EF4-FFF2-40B4-BE49-F238E27FC236}">
                  <a16:creationId xmlns:a16="http://schemas.microsoft.com/office/drawing/2014/main" id="{1E8FD14B-CE22-462D-9167-BD745046E59C}"/>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323">
              <a:extLst>
                <a:ext uri="{FF2B5EF4-FFF2-40B4-BE49-F238E27FC236}">
                  <a16:creationId xmlns:a16="http://schemas.microsoft.com/office/drawing/2014/main" id="{5332B609-4777-4C27-97EF-5F5ABC58A6F5}"/>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Rectangle 324">
              <a:extLst>
                <a:ext uri="{FF2B5EF4-FFF2-40B4-BE49-F238E27FC236}">
                  <a16:creationId xmlns:a16="http://schemas.microsoft.com/office/drawing/2014/main" id="{E32209F7-CB0C-4069-BFAB-9D5EEC595C78}"/>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Rectangle 325">
              <a:extLst>
                <a:ext uri="{FF2B5EF4-FFF2-40B4-BE49-F238E27FC236}">
                  <a16:creationId xmlns:a16="http://schemas.microsoft.com/office/drawing/2014/main" id="{F056EA99-2194-491C-845E-773C7A9156F3}"/>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Rectangle 326">
              <a:extLst>
                <a:ext uri="{FF2B5EF4-FFF2-40B4-BE49-F238E27FC236}">
                  <a16:creationId xmlns:a16="http://schemas.microsoft.com/office/drawing/2014/main" id="{C34E6803-E575-4D01-8239-4568C55D4361}"/>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a:extLst>
                <a:ext uri="{FF2B5EF4-FFF2-40B4-BE49-F238E27FC236}">
                  <a16:creationId xmlns:a16="http://schemas.microsoft.com/office/drawing/2014/main" id="{4A203B11-CD5D-4C5C-A133-152A35AA59C5}"/>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328">
              <a:extLst>
                <a:ext uri="{FF2B5EF4-FFF2-40B4-BE49-F238E27FC236}">
                  <a16:creationId xmlns:a16="http://schemas.microsoft.com/office/drawing/2014/main" id="{70976D3C-6521-45C2-85EA-9F30D2AD1ADA}"/>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329">
              <a:extLst>
                <a:ext uri="{FF2B5EF4-FFF2-40B4-BE49-F238E27FC236}">
                  <a16:creationId xmlns:a16="http://schemas.microsoft.com/office/drawing/2014/main" id="{6EE526DC-3338-4E34-94B0-8AD91418B55F}"/>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1" name="Group 330">
            <a:extLst>
              <a:ext uri="{FF2B5EF4-FFF2-40B4-BE49-F238E27FC236}">
                <a16:creationId xmlns:a16="http://schemas.microsoft.com/office/drawing/2014/main" id="{0EEA69B7-568C-479E-9407-AC3F5324211B}"/>
              </a:ext>
            </a:extLst>
          </p:cNvPr>
          <p:cNvGrpSpPr/>
          <p:nvPr/>
        </p:nvGrpSpPr>
        <p:grpSpPr>
          <a:xfrm>
            <a:off x="10702175" y="3979121"/>
            <a:ext cx="959085" cy="91440"/>
            <a:chOff x="10263187" y="1562150"/>
            <a:chExt cx="959085" cy="91440"/>
          </a:xfrm>
        </p:grpSpPr>
        <p:sp>
          <p:nvSpPr>
            <p:cNvPr id="332" name="Rectangle 331">
              <a:extLst>
                <a:ext uri="{FF2B5EF4-FFF2-40B4-BE49-F238E27FC236}">
                  <a16:creationId xmlns:a16="http://schemas.microsoft.com/office/drawing/2014/main" id="{7DFE8947-D07D-41B4-9414-28A5EB10DBDF}"/>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ectangle 332">
              <a:extLst>
                <a:ext uri="{FF2B5EF4-FFF2-40B4-BE49-F238E27FC236}">
                  <a16:creationId xmlns:a16="http://schemas.microsoft.com/office/drawing/2014/main" id="{D2B53238-931D-42C6-AE1D-89EA0B17932D}"/>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333">
              <a:extLst>
                <a:ext uri="{FF2B5EF4-FFF2-40B4-BE49-F238E27FC236}">
                  <a16:creationId xmlns:a16="http://schemas.microsoft.com/office/drawing/2014/main" id="{FB126488-0787-41B4-8096-F1670ECD077D}"/>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334">
              <a:extLst>
                <a:ext uri="{FF2B5EF4-FFF2-40B4-BE49-F238E27FC236}">
                  <a16:creationId xmlns:a16="http://schemas.microsoft.com/office/drawing/2014/main" id="{7A6668A9-639C-442F-86D3-19F6A801F6F9}"/>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Rectangle 335">
              <a:extLst>
                <a:ext uri="{FF2B5EF4-FFF2-40B4-BE49-F238E27FC236}">
                  <a16:creationId xmlns:a16="http://schemas.microsoft.com/office/drawing/2014/main" id="{3D0C1794-BC59-4C5D-BC1F-D0475C280712}"/>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a:extLst>
                <a:ext uri="{FF2B5EF4-FFF2-40B4-BE49-F238E27FC236}">
                  <a16:creationId xmlns:a16="http://schemas.microsoft.com/office/drawing/2014/main" id="{7DAB5CD9-A753-46F4-A909-D94B6A60B662}"/>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a:extLst>
                <a:ext uri="{FF2B5EF4-FFF2-40B4-BE49-F238E27FC236}">
                  <a16:creationId xmlns:a16="http://schemas.microsoft.com/office/drawing/2014/main" id="{F30A2916-9A94-4FF4-9855-201F2527F9E3}"/>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ectangle 338">
              <a:extLst>
                <a:ext uri="{FF2B5EF4-FFF2-40B4-BE49-F238E27FC236}">
                  <a16:creationId xmlns:a16="http://schemas.microsoft.com/office/drawing/2014/main" id="{4211BD1B-0710-47AE-8DC8-F1BF98B28DCA}"/>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ectangle 339">
              <a:extLst>
                <a:ext uri="{FF2B5EF4-FFF2-40B4-BE49-F238E27FC236}">
                  <a16:creationId xmlns:a16="http://schemas.microsoft.com/office/drawing/2014/main" id="{A7EB55C1-C413-4D71-A102-BD44403389EC}"/>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ectangle 340">
              <a:extLst>
                <a:ext uri="{FF2B5EF4-FFF2-40B4-BE49-F238E27FC236}">
                  <a16:creationId xmlns:a16="http://schemas.microsoft.com/office/drawing/2014/main" id="{2C8F33DB-15D7-49EF-BD0D-5B25109473C1}"/>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2" name="Group 341">
            <a:extLst>
              <a:ext uri="{FF2B5EF4-FFF2-40B4-BE49-F238E27FC236}">
                <a16:creationId xmlns:a16="http://schemas.microsoft.com/office/drawing/2014/main" id="{87E19BB8-F52A-4453-8018-DAED811A26D5}"/>
              </a:ext>
            </a:extLst>
          </p:cNvPr>
          <p:cNvGrpSpPr/>
          <p:nvPr/>
        </p:nvGrpSpPr>
        <p:grpSpPr>
          <a:xfrm>
            <a:off x="10702175" y="4095176"/>
            <a:ext cx="959085" cy="91440"/>
            <a:chOff x="10263187" y="1562150"/>
            <a:chExt cx="959085" cy="91440"/>
          </a:xfrm>
        </p:grpSpPr>
        <p:sp>
          <p:nvSpPr>
            <p:cNvPr id="343" name="Rectangle 342">
              <a:extLst>
                <a:ext uri="{FF2B5EF4-FFF2-40B4-BE49-F238E27FC236}">
                  <a16:creationId xmlns:a16="http://schemas.microsoft.com/office/drawing/2014/main" id="{FB00115C-1F66-4130-A68F-96D18416E293}"/>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a:extLst>
                <a:ext uri="{FF2B5EF4-FFF2-40B4-BE49-F238E27FC236}">
                  <a16:creationId xmlns:a16="http://schemas.microsoft.com/office/drawing/2014/main" id="{B531CFDF-9983-4CD8-85AB-8FA41FE2BC37}"/>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30D58C6C-53EF-4FBD-908B-0973B1C01246}"/>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a:extLst>
                <a:ext uri="{FF2B5EF4-FFF2-40B4-BE49-F238E27FC236}">
                  <a16:creationId xmlns:a16="http://schemas.microsoft.com/office/drawing/2014/main" id="{0F33246E-2717-4F17-9CE1-0A7F1EF5E850}"/>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ectangle 346">
              <a:extLst>
                <a:ext uri="{FF2B5EF4-FFF2-40B4-BE49-F238E27FC236}">
                  <a16:creationId xmlns:a16="http://schemas.microsoft.com/office/drawing/2014/main" id="{6BFB8C62-E3D0-4D37-8D20-12FE4AA956F2}"/>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Rectangle 347">
              <a:extLst>
                <a:ext uri="{FF2B5EF4-FFF2-40B4-BE49-F238E27FC236}">
                  <a16:creationId xmlns:a16="http://schemas.microsoft.com/office/drawing/2014/main" id="{C8E74167-123D-49CB-9E51-3B737DE2C91E}"/>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Rectangle 348">
              <a:extLst>
                <a:ext uri="{FF2B5EF4-FFF2-40B4-BE49-F238E27FC236}">
                  <a16:creationId xmlns:a16="http://schemas.microsoft.com/office/drawing/2014/main" id="{85980ACB-9A52-41A4-A93F-D4FC2C4D622C}"/>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Rectangle 349">
              <a:extLst>
                <a:ext uri="{FF2B5EF4-FFF2-40B4-BE49-F238E27FC236}">
                  <a16:creationId xmlns:a16="http://schemas.microsoft.com/office/drawing/2014/main" id="{5C34D91C-3F4E-4308-89C9-E07421B76FD6}"/>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Rectangle 350">
              <a:extLst>
                <a:ext uri="{FF2B5EF4-FFF2-40B4-BE49-F238E27FC236}">
                  <a16:creationId xmlns:a16="http://schemas.microsoft.com/office/drawing/2014/main" id="{7E9E91F0-CAC3-4B46-B90F-1D8DA735382A}"/>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a:extLst>
                <a:ext uri="{FF2B5EF4-FFF2-40B4-BE49-F238E27FC236}">
                  <a16:creationId xmlns:a16="http://schemas.microsoft.com/office/drawing/2014/main" id="{DCF950A7-B2E1-4A81-8E5B-DC3EB64DCEC3}"/>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3" name="Group 352">
            <a:extLst>
              <a:ext uri="{FF2B5EF4-FFF2-40B4-BE49-F238E27FC236}">
                <a16:creationId xmlns:a16="http://schemas.microsoft.com/office/drawing/2014/main" id="{C6F1F2E2-5AA6-4B31-8171-40325B613426}"/>
              </a:ext>
            </a:extLst>
          </p:cNvPr>
          <p:cNvGrpSpPr/>
          <p:nvPr/>
        </p:nvGrpSpPr>
        <p:grpSpPr>
          <a:xfrm>
            <a:off x="10702175" y="4211231"/>
            <a:ext cx="959085" cy="91440"/>
            <a:chOff x="10263187" y="1562150"/>
            <a:chExt cx="959085" cy="91440"/>
          </a:xfrm>
        </p:grpSpPr>
        <p:sp>
          <p:nvSpPr>
            <p:cNvPr id="354" name="Rectangle 353">
              <a:extLst>
                <a:ext uri="{FF2B5EF4-FFF2-40B4-BE49-F238E27FC236}">
                  <a16:creationId xmlns:a16="http://schemas.microsoft.com/office/drawing/2014/main" id="{53E9580B-14BB-4C49-A2A5-C7087C8BB5B2}"/>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a:extLst>
                <a:ext uri="{FF2B5EF4-FFF2-40B4-BE49-F238E27FC236}">
                  <a16:creationId xmlns:a16="http://schemas.microsoft.com/office/drawing/2014/main" id="{779FE798-0C10-4B46-905D-66C2C38FC315}"/>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Rectangle 355">
              <a:extLst>
                <a:ext uri="{FF2B5EF4-FFF2-40B4-BE49-F238E27FC236}">
                  <a16:creationId xmlns:a16="http://schemas.microsoft.com/office/drawing/2014/main" id="{AE9CCE1F-34FD-436B-8DCE-FF28FDDC9116}"/>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Rectangle 356">
              <a:extLst>
                <a:ext uri="{FF2B5EF4-FFF2-40B4-BE49-F238E27FC236}">
                  <a16:creationId xmlns:a16="http://schemas.microsoft.com/office/drawing/2014/main" id="{B0944B9E-99B4-46CD-B4EE-095DBFB6E969}"/>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Rectangle 357">
              <a:extLst>
                <a:ext uri="{FF2B5EF4-FFF2-40B4-BE49-F238E27FC236}">
                  <a16:creationId xmlns:a16="http://schemas.microsoft.com/office/drawing/2014/main" id="{83349F57-765F-4539-BEAF-552AC40AAA05}"/>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658BE4C9-9465-431B-A22C-FA3BB574E6F5}"/>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a:extLst>
                <a:ext uri="{FF2B5EF4-FFF2-40B4-BE49-F238E27FC236}">
                  <a16:creationId xmlns:a16="http://schemas.microsoft.com/office/drawing/2014/main" id="{5FC5F476-37ED-4E82-822E-C89E039EA679}"/>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ectangle 360">
              <a:extLst>
                <a:ext uri="{FF2B5EF4-FFF2-40B4-BE49-F238E27FC236}">
                  <a16:creationId xmlns:a16="http://schemas.microsoft.com/office/drawing/2014/main" id="{177661C3-4C1D-4345-82AC-F68FC537C88C}"/>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a:extLst>
                <a:ext uri="{FF2B5EF4-FFF2-40B4-BE49-F238E27FC236}">
                  <a16:creationId xmlns:a16="http://schemas.microsoft.com/office/drawing/2014/main" id="{86BF8AC3-0D23-4DF5-B1BB-D1ECC563BE19}"/>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Rectangle 362">
              <a:extLst>
                <a:ext uri="{FF2B5EF4-FFF2-40B4-BE49-F238E27FC236}">
                  <a16:creationId xmlns:a16="http://schemas.microsoft.com/office/drawing/2014/main" id="{DC89DA28-2CB0-43C3-87CB-E36F119AAAAC}"/>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8AD25A99-3F9B-4984-B7CC-F05986A2705C}"/>
              </a:ext>
            </a:extLst>
          </p:cNvPr>
          <p:cNvGrpSpPr/>
          <p:nvPr/>
        </p:nvGrpSpPr>
        <p:grpSpPr>
          <a:xfrm>
            <a:off x="10702175" y="4443341"/>
            <a:ext cx="959085" cy="91440"/>
            <a:chOff x="10263187" y="1562150"/>
            <a:chExt cx="959085" cy="91440"/>
          </a:xfrm>
        </p:grpSpPr>
        <p:sp>
          <p:nvSpPr>
            <p:cNvPr id="365" name="Rectangle 364">
              <a:extLst>
                <a:ext uri="{FF2B5EF4-FFF2-40B4-BE49-F238E27FC236}">
                  <a16:creationId xmlns:a16="http://schemas.microsoft.com/office/drawing/2014/main" id="{E6643521-8A0E-4146-9582-E898C3F4B6EF}"/>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Rectangle 365">
              <a:extLst>
                <a:ext uri="{FF2B5EF4-FFF2-40B4-BE49-F238E27FC236}">
                  <a16:creationId xmlns:a16="http://schemas.microsoft.com/office/drawing/2014/main" id="{57352AE2-8B67-4048-AF4B-FE7FEBF6F095}"/>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Rectangle 366">
              <a:extLst>
                <a:ext uri="{FF2B5EF4-FFF2-40B4-BE49-F238E27FC236}">
                  <a16:creationId xmlns:a16="http://schemas.microsoft.com/office/drawing/2014/main" id="{8635BB41-735F-4228-9D4A-6B35552B50F7}"/>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Rectangle 367">
              <a:extLst>
                <a:ext uri="{FF2B5EF4-FFF2-40B4-BE49-F238E27FC236}">
                  <a16:creationId xmlns:a16="http://schemas.microsoft.com/office/drawing/2014/main" id="{725FB065-0CC3-4B83-BE35-64A4D9B8903C}"/>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Rectangle 368">
              <a:extLst>
                <a:ext uri="{FF2B5EF4-FFF2-40B4-BE49-F238E27FC236}">
                  <a16:creationId xmlns:a16="http://schemas.microsoft.com/office/drawing/2014/main" id="{1FD430D1-64B7-4862-8070-1F6E1B021996}"/>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Rectangle 369">
              <a:extLst>
                <a:ext uri="{FF2B5EF4-FFF2-40B4-BE49-F238E27FC236}">
                  <a16:creationId xmlns:a16="http://schemas.microsoft.com/office/drawing/2014/main" id="{E4DFEE48-7791-4A17-8BC9-B81CF76AB6A3}"/>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Rectangle 370">
              <a:extLst>
                <a:ext uri="{FF2B5EF4-FFF2-40B4-BE49-F238E27FC236}">
                  <a16:creationId xmlns:a16="http://schemas.microsoft.com/office/drawing/2014/main" id="{6C5F9F17-B0D7-483F-9A02-AF49FF1A9229}"/>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Rectangle 371">
              <a:extLst>
                <a:ext uri="{FF2B5EF4-FFF2-40B4-BE49-F238E27FC236}">
                  <a16:creationId xmlns:a16="http://schemas.microsoft.com/office/drawing/2014/main" id="{BFDC21E7-26A5-4F0A-AC65-532E8056F67E}"/>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a:extLst>
                <a:ext uri="{FF2B5EF4-FFF2-40B4-BE49-F238E27FC236}">
                  <a16:creationId xmlns:a16="http://schemas.microsoft.com/office/drawing/2014/main" id="{40742CC1-BEA9-41D9-B0B5-45728D85BCEF}"/>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Rectangle 373">
              <a:extLst>
                <a:ext uri="{FF2B5EF4-FFF2-40B4-BE49-F238E27FC236}">
                  <a16:creationId xmlns:a16="http://schemas.microsoft.com/office/drawing/2014/main" id="{AEC4C003-CD9A-4D31-A90C-5E37212AA3E9}"/>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5" name="Group 374">
            <a:extLst>
              <a:ext uri="{FF2B5EF4-FFF2-40B4-BE49-F238E27FC236}">
                <a16:creationId xmlns:a16="http://schemas.microsoft.com/office/drawing/2014/main" id="{D82D0447-8635-48F2-8D98-CEAB423EF359}"/>
              </a:ext>
            </a:extLst>
          </p:cNvPr>
          <p:cNvGrpSpPr/>
          <p:nvPr/>
        </p:nvGrpSpPr>
        <p:grpSpPr>
          <a:xfrm>
            <a:off x="10702175" y="4327286"/>
            <a:ext cx="959085" cy="91440"/>
            <a:chOff x="10263187" y="1562150"/>
            <a:chExt cx="959085" cy="91440"/>
          </a:xfrm>
        </p:grpSpPr>
        <p:sp>
          <p:nvSpPr>
            <p:cNvPr id="376" name="Rectangle 375">
              <a:extLst>
                <a:ext uri="{FF2B5EF4-FFF2-40B4-BE49-F238E27FC236}">
                  <a16:creationId xmlns:a16="http://schemas.microsoft.com/office/drawing/2014/main" id="{4A99463C-17A1-47D0-BDC4-0AB219E873D7}"/>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376">
              <a:extLst>
                <a:ext uri="{FF2B5EF4-FFF2-40B4-BE49-F238E27FC236}">
                  <a16:creationId xmlns:a16="http://schemas.microsoft.com/office/drawing/2014/main" id="{E16D223C-5833-44C8-95C3-D4C9A9AA195D}"/>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Rectangle 377">
              <a:extLst>
                <a:ext uri="{FF2B5EF4-FFF2-40B4-BE49-F238E27FC236}">
                  <a16:creationId xmlns:a16="http://schemas.microsoft.com/office/drawing/2014/main" id="{D8B7124E-9B12-4E1D-932B-BAB761DC2229}"/>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378">
              <a:extLst>
                <a:ext uri="{FF2B5EF4-FFF2-40B4-BE49-F238E27FC236}">
                  <a16:creationId xmlns:a16="http://schemas.microsoft.com/office/drawing/2014/main" id="{69D8F794-AF40-4C0B-8EBA-1E18CAD1CEB8}"/>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Rectangle 379">
              <a:extLst>
                <a:ext uri="{FF2B5EF4-FFF2-40B4-BE49-F238E27FC236}">
                  <a16:creationId xmlns:a16="http://schemas.microsoft.com/office/drawing/2014/main" id="{C5B9A3B8-602C-4853-A81C-EA414AB0BC29}"/>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Rectangle 380">
              <a:extLst>
                <a:ext uri="{FF2B5EF4-FFF2-40B4-BE49-F238E27FC236}">
                  <a16:creationId xmlns:a16="http://schemas.microsoft.com/office/drawing/2014/main" id="{624E9F5C-6752-4286-AB4A-8EA650EFCFBF}"/>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ectangle 381">
              <a:extLst>
                <a:ext uri="{FF2B5EF4-FFF2-40B4-BE49-F238E27FC236}">
                  <a16:creationId xmlns:a16="http://schemas.microsoft.com/office/drawing/2014/main" id="{FA81600F-ECEB-4CFE-873E-48BA4AF4F08B}"/>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a:extLst>
                <a:ext uri="{FF2B5EF4-FFF2-40B4-BE49-F238E27FC236}">
                  <a16:creationId xmlns:a16="http://schemas.microsoft.com/office/drawing/2014/main" id="{6E29DF01-57FE-40F9-B861-CCB940158E6F}"/>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Rectangle 383">
              <a:extLst>
                <a:ext uri="{FF2B5EF4-FFF2-40B4-BE49-F238E27FC236}">
                  <a16:creationId xmlns:a16="http://schemas.microsoft.com/office/drawing/2014/main" id="{40D2925D-9640-45DC-8C4A-7DE908C50625}"/>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ectangle 384">
              <a:extLst>
                <a:ext uri="{FF2B5EF4-FFF2-40B4-BE49-F238E27FC236}">
                  <a16:creationId xmlns:a16="http://schemas.microsoft.com/office/drawing/2014/main" id="{58C44A97-7B28-4262-B133-EBDC1AD1F79E}"/>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6" name="Group 385">
            <a:extLst>
              <a:ext uri="{FF2B5EF4-FFF2-40B4-BE49-F238E27FC236}">
                <a16:creationId xmlns:a16="http://schemas.microsoft.com/office/drawing/2014/main" id="{B5BD474A-DE98-4B70-9529-8D28C8AD7FA5}"/>
              </a:ext>
            </a:extLst>
          </p:cNvPr>
          <p:cNvGrpSpPr/>
          <p:nvPr/>
        </p:nvGrpSpPr>
        <p:grpSpPr>
          <a:xfrm>
            <a:off x="10702175" y="4559396"/>
            <a:ext cx="959085" cy="91440"/>
            <a:chOff x="10263187" y="1562150"/>
            <a:chExt cx="959085" cy="91440"/>
          </a:xfrm>
        </p:grpSpPr>
        <p:sp>
          <p:nvSpPr>
            <p:cNvPr id="387" name="Rectangle 386">
              <a:extLst>
                <a:ext uri="{FF2B5EF4-FFF2-40B4-BE49-F238E27FC236}">
                  <a16:creationId xmlns:a16="http://schemas.microsoft.com/office/drawing/2014/main" id="{54F8A302-FB0F-4DF9-93E8-2BA6199F1008}"/>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Rectangle 387">
              <a:extLst>
                <a:ext uri="{FF2B5EF4-FFF2-40B4-BE49-F238E27FC236}">
                  <a16:creationId xmlns:a16="http://schemas.microsoft.com/office/drawing/2014/main" id="{1847BEA4-3AEE-40F2-9207-6B36C4F77A06}"/>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Rectangle 388">
              <a:extLst>
                <a:ext uri="{FF2B5EF4-FFF2-40B4-BE49-F238E27FC236}">
                  <a16:creationId xmlns:a16="http://schemas.microsoft.com/office/drawing/2014/main" id="{7A0732F7-EE7A-424E-A91A-ECBDC8676378}"/>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Rectangle 389">
              <a:extLst>
                <a:ext uri="{FF2B5EF4-FFF2-40B4-BE49-F238E27FC236}">
                  <a16:creationId xmlns:a16="http://schemas.microsoft.com/office/drawing/2014/main" id="{EA03FA2E-BDB8-4473-ACAE-1A16B1FDC3C3}"/>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Rectangle 390">
              <a:extLst>
                <a:ext uri="{FF2B5EF4-FFF2-40B4-BE49-F238E27FC236}">
                  <a16:creationId xmlns:a16="http://schemas.microsoft.com/office/drawing/2014/main" id="{AC5C13E3-D4FD-44D1-A08C-49F1E003D618}"/>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Rectangle 391">
              <a:extLst>
                <a:ext uri="{FF2B5EF4-FFF2-40B4-BE49-F238E27FC236}">
                  <a16:creationId xmlns:a16="http://schemas.microsoft.com/office/drawing/2014/main" id="{CDB1CCDE-C607-4E43-A313-3400D2D5C4AF}"/>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Rectangle 392">
              <a:extLst>
                <a:ext uri="{FF2B5EF4-FFF2-40B4-BE49-F238E27FC236}">
                  <a16:creationId xmlns:a16="http://schemas.microsoft.com/office/drawing/2014/main" id="{8B304D52-7848-430A-B6D1-48CFFF50F253}"/>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Rectangle 393">
              <a:extLst>
                <a:ext uri="{FF2B5EF4-FFF2-40B4-BE49-F238E27FC236}">
                  <a16:creationId xmlns:a16="http://schemas.microsoft.com/office/drawing/2014/main" id="{C82201ED-7451-4A02-9CC0-605626CD28DF}"/>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Rectangle 394">
              <a:extLst>
                <a:ext uri="{FF2B5EF4-FFF2-40B4-BE49-F238E27FC236}">
                  <a16:creationId xmlns:a16="http://schemas.microsoft.com/office/drawing/2014/main" id="{4DB829FA-5A83-458C-84A9-50D416D21E3A}"/>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ectangle 395">
              <a:extLst>
                <a:ext uri="{FF2B5EF4-FFF2-40B4-BE49-F238E27FC236}">
                  <a16:creationId xmlns:a16="http://schemas.microsoft.com/office/drawing/2014/main" id="{0ADD34C3-FA78-4D1B-86C4-C1D4932712AB}"/>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7" name="Group 396">
            <a:extLst>
              <a:ext uri="{FF2B5EF4-FFF2-40B4-BE49-F238E27FC236}">
                <a16:creationId xmlns:a16="http://schemas.microsoft.com/office/drawing/2014/main" id="{E86B90AA-6F60-4C3F-8DAA-A100D4C58FD8}"/>
              </a:ext>
            </a:extLst>
          </p:cNvPr>
          <p:cNvGrpSpPr/>
          <p:nvPr/>
        </p:nvGrpSpPr>
        <p:grpSpPr>
          <a:xfrm>
            <a:off x="10702175" y="4791506"/>
            <a:ext cx="959085" cy="91440"/>
            <a:chOff x="10263187" y="1562150"/>
            <a:chExt cx="959085" cy="91440"/>
          </a:xfrm>
        </p:grpSpPr>
        <p:sp>
          <p:nvSpPr>
            <p:cNvPr id="398" name="Rectangle 397">
              <a:extLst>
                <a:ext uri="{FF2B5EF4-FFF2-40B4-BE49-F238E27FC236}">
                  <a16:creationId xmlns:a16="http://schemas.microsoft.com/office/drawing/2014/main" id="{7B29C9D3-B347-4BB8-A4C4-778A238E5341}"/>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a:extLst>
                <a:ext uri="{FF2B5EF4-FFF2-40B4-BE49-F238E27FC236}">
                  <a16:creationId xmlns:a16="http://schemas.microsoft.com/office/drawing/2014/main" id="{5325AD49-DBA3-45DA-8BC3-16E7B6E873D1}"/>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Rectangle 399">
              <a:extLst>
                <a:ext uri="{FF2B5EF4-FFF2-40B4-BE49-F238E27FC236}">
                  <a16:creationId xmlns:a16="http://schemas.microsoft.com/office/drawing/2014/main" id="{976681A3-4686-45DB-AF63-8BCD8FA1D215}"/>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Rectangle 400">
              <a:extLst>
                <a:ext uri="{FF2B5EF4-FFF2-40B4-BE49-F238E27FC236}">
                  <a16:creationId xmlns:a16="http://schemas.microsoft.com/office/drawing/2014/main" id="{8502B46F-C52A-4461-8467-F853028A4D19}"/>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a:extLst>
                <a:ext uri="{FF2B5EF4-FFF2-40B4-BE49-F238E27FC236}">
                  <a16:creationId xmlns:a16="http://schemas.microsoft.com/office/drawing/2014/main" id="{EC43316F-FCF6-40EB-8180-A7C6DD181026}"/>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402">
              <a:extLst>
                <a:ext uri="{FF2B5EF4-FFF2-40B4-BE49-F238E27FC236}">
                  <a16:creationId xmlns:a16="http://schemas.microsoft.com/office/drawing/2014/main" id="{8E07F1F7-552D-4A10-A3AD-971FD6BA5FF2}"/>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Rectangle 403">
              <a:extLst>
                <a:ext uri="{FF2B5EF4-FFF2-40B4-BE49-F238E27FC236}">
                  <a16:creationId xmlns:a16="http://schemas.microsoft.com/office/drawing/2014/main" id="{39A5651E-509C-469F-B748-78008FFE2AEF}"/>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Rectangle 404">
              <a:extLst>
                <a:ext uri="{FF2B5EF4-FFF2-40B4-BE49-F238E27FC236}">
                  <a16:creationId xmlns:a16="http://schemas.microsoft.com/office/drawing/2014/main" id="{6FB458A4-310C-42DA-9770-8D63FA38E721}"/>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Rectangle 405">
              <a:extLst>
                <a:ext uri="{FF2B5EF4-FFF2-40B4-BE49-F238E27FC236}">
                  <a16:creationId xmlns:a16="http://schemas.microsoft.com/office/drawing/2014/main" id="{3807468C-7D2D-4B82-9556-17892CE436A7}"/>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a:extLst>
                <a:ext uri="{FF2B5EF4-FFF2-40B4-BE49-F238E27FC236}">
                  <a16:creationId xmlns:a16="http://schemas.microsoft.com/office/drawing/2014/main" id="{70E46683-BB53-4F81-95E9-446309AD9B69}"/>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8" name="Group 407">
            <a:extLst>
              <a:ext uri="{FF2B5EF4-FFF2-40B4-BE49-F238E27FC236}">
                <a16:creationId xmlns:a16="http://schemas.microsoft.com/office/drawing/2014/main" id="{AA87CA58-3BC9-4BFB-95BD-DA711E690EB7}"/>
              </a:ext>
            </a:extLst>
          </p:cNvPr>
          <p:cNvGrpSpPr/>
          <p:nvPr/>
        </p:nvGrpSpPr>
        <p:grpSpPr>
          <a:xfrm>
            <a:off x="10702175" y="4675451"/>
            <a:ext cx="959085" cy="91440"/>
            <a:chOff x="10263187" y="1562150"/>
            <a:chExt cx="959085" cy="91440"/>
          </a:xfrm>
        </p:grpSpPr>
        <p:sp>
          <p:nvSpPr>
            <p:cNvPr id="409" name="Rectangle 408">
              <a:extLst>
                <a:ext uri="{FF2B5EF4-FFF2-40B4-BE49-F238E27FC236}">
                  <a16:creationId xmlns:a16="http://schemas.microsoft.com/office/drawing/2014/main" id="{9DE098C3-5A36-4466-BFBB-CD563A6F91E9}"/>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Rectangle 409">
              <a:extLst>
                <a:ext uri="{FF2B5EF4-FFF2-40B4-BE49-F238E27FC236}">
                  <a16:creationId xmlns:a16="http://schemas.microsoft.com/office/drawing/2014/main" id="{2F6E57F5-FD99-4D55-93EF-267B39192817}"/>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Rectangle 410">
              <a:extLst>
                <a:ext uri="{FF2B5EF4-FFF2-40B4-BE49-F238E27FC236}">
                  <a16:creationId xmlns:a16="http://schemas.microsoft.com/office/drawing/2014/main" id="{F92EB6C9-E1F6-46FD-8BD6-D36337890E0B}"/>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a:extLst>
                <a:ext uri="{FF2B5EF4-FFF2-40B4-BE49-F238E27FC236}">
                  <a16:creationId xmlns:a16="http://schemas.microsoft.com/office/drawing/2014/main" id="{11AD7A9E-84DC-4A68-9C66-FC5AED5CBCDE}"/>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Rectangle 412">
              <a:extLst>
                <a:ext uri="{FF2B5EF4-FFF2-40B4-BE49-F238E27FC236}">
                  <a16:creationId xmlns:a16="http://schemas.microsoft.com/office/drawing/2014/main" id="{C6954E1B-9693-47E5-8E3C-52E2CD689C13}"/>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Rectangle 413">
              <a:extLst>
                <a:ext uri="{FF2B5EF4-FFF2-40B4-BE49-F238E27FC236}">
                  <a16:creationId xmlns:a16="http://schemas.microsoft.com/office/drawing/2014/main" id="{B5E8EBBD-9606-4031-BC3B-4B6D1D2C0399}"/>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Rectangle 414">
              <a:extLst>
                <a:ext uri="{FF2B5EF4-FFF2-40B4-BE49-F238E27FC236}">
                  <a16:creationId xmlns:a16="http://schemas.microsoft.com/office/drawing/2014/main" id="{CE16B578-DA52-4205-9AA7-48EB244650A2}"/>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Rectangle 415">
              <a:extLst>
                <a:ext uri="{FF2B5EF4-FFF2-40B4-BE49-F238E27FC236}">
                  <a16:creationId xmlns:a16="http://schemas.microsoft.com/office/drawing/2014/main" id="{8CC0B127-E2F4-4384-A7A9-AC66E1965C80}"/>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ectangle 416">
              <a:extLst>
                <a:ext uri="{FF2B5EF4-FFF2-40B4-BE49-F238E27FC236}">
                  <a16:creationId xmlns:a16="http://schemas.microsoft.com/office/drawing/2014/main" id="{ECEF4671-8361-4A3C-A273-8B569C7E6542}"/>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a:extLst>
                <a:ext uri="{FF2B5EF4-FFF2-40B4-BE49-F238E27FC236}">
                  <a16:creationId xmlns:a16="http://schemas.microsoft.com/office/drawing/2014/main" id="{C5C27C50-7166-4174-89C0-F11939E9C2D8}"/>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9" name="Group 418">
            <a:extLst>
              <a:ext uri="{FF2B5EF4-FFF2-40B4-BE49-F238E27FC236}">
                <a16:creationId xmlns:a16="http://schemas.microsoft.com/office/drawing/2014/main" id="{67E877E7-B762-4794-8152-B528BF27800B}"/>
              </a:ext>
            </a:extLst>
          </p:cNvPr>
          <p:cNvGrpSpPr/>
          <p:nvPr/>
        </p:nvGrpSpPr>
        <p:grpSpPr>
          <a:xfrm>
            <a:off x="10702175" y="4907561"/>
            <a:ext cx="959085" cy="91440"/>
            <a:chOff x="10263187" y="1562150"/>
            <a:chExt cx="959085" cy="91440"/>
          </a:xfrm>
        </p:grpSpPr>
        <p:sp>
          <p:nvSpPr>
            <p:cNvPr id="420" name="Rectangle 419">
              <a:extLst>
                <a:ext uri="{FF2B5EF4-FFF2-40B4-BE49-F238E27FC236}">
                  <a16:creationId xmlns:a16="http://schemas.microsoft.com/office/drawing/2014/main" id="{3130D801-D74E-4436-BD40-A53BB9AA857A}"/>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Rectangle 420">
              <a:extLst>
                <a:ext uri="{FF2B5EF4-FFF2-40B4-BE49-F238E27FC236}">
                  <a16:creationId xmlns:a16="http://schemas.microsoft.com/office/drawing/2014/main" id="{21A3C508-04DF-475C-8B8B-6881B8B9732C}"/>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Rectangle 421">
              <a:extLst>
                <a:ext uri="{FF2B5EF4-FFF2-40B4-BE49-F238E27FC236}">
                  <a16:creationId xmlns:a16="http://schemas.microsoft.com/office/drawing/2014/main" id="{E2CD7431-C750-493A-A200-649DFBC47455}"/>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 name="Rectangle 422">
              <a:extLst>
                <a:ext uri="{FF2B5EF4-FFF2-40B4-BE49-F238E27FC236}">
                  <a16:creationId xmlns:a16="http://schemas.microsoft.com/office/drawing/2014/main" id="{CBCF43BF-D3FA-4AE2-85F0-5F9A0EB5FB2B}"/>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a:extLst>
                <a:ext uri="{FF2B5EF4-FFF2-40B4-BE49-F238E27FC236}">
                  <a16:creationId xmlns:a16="http://schemas.microsoft.com/office/drawing/2014/main" id="{0C07538A-F64F-4ED2-A1F2-7DA1A7D9E822}"/>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 name="Rectangle 424">
              <a:extLst>
                <a:ext uri="{FF2B5EF4-FFF2-40B4-BE49-F238E27FC236}">
                  <a16:creationId xmlns:a16="http://schemas.microsoft.com/office/drawing/2014/main" id="{FBD8D16F-E30D-4678-8259-9A73621168B1}"/>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Rectangle 425">
              <a:extLst>
                <a:ext uri="{FF2B5EF4-FFF2-40B4-BE49-F238E27FC236}">
                  <a16:creationId xmlns:a16="http://schemas.microsoft.com/office/drawing/2014/main" id="{4EADF5B1-1C79-4FB7-9BBD-B5973C490457}"/>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426">
              <a:extLst>
                <a:ext uri="{FF2B5EF4-FFF2-40B4-BE49-F238E27FC236}">
                  <a16:creationId xmlns:a16="http://schemas.microsoft.com/office/drawing/2014/main" id="{758AC5BD-83D1-440E-B971-8C80E591CB7D}"/>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ADAF2E7B-C8F8-44DE-A40D-7EF819617062}"/>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Rectangle 428">
              <a:extLst>
                <a:ext uri="{FF2B5EF4-FFF2-40B4-BE49-F238E27FC236}">
                  <a16:creationId xmlns:a16="http://schemas.microsoft.com/office/drawing/2014/main" id="{99514644-1758-4619-B770-48CB09876924}"/>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0" name="Group 429">
            <a:extLst>
              <a:ext uri="{FF2B5EF4-FFF2-40B4-BE49-F238E27FC236}">
                <a16:creationId xmlns:a16="http://schemas.microsoft.com/office/drawing/2014/main" id="{8A932227-41D3-4656-99AF-5897BE2ED4EB}"/>
              </a:ext>
            </a:extLst>
          </p:cNvPr>
          <p:cNvGrpSpPr/>
          <p:nvPr/>
        </p:nvGrpSpPr>
        <p:grpSpPr>
          <a:xfrm>
            <a:off x="10702175" y="5139671"/>
            <a:ext cx="959085" cy="91440"/>
            <a:chOff x="10263187" y="1562150"/>
            <a:chExt cx="959085" cy="91440"/>
          </a:xfrm>
        </p:grpSpPr>
        <p:sp>
          <p:nvSpPr>
            <p:cNvPr id="431" name="Rectangle 430">
              <a:extLst>
                <a:ext uri="{FF2B5EF4-FFF2-40B4-BE49-F238E27FC236}">
                  <a16:creationId xmlns:a16="http://schemas.microsoft.com/office/drawing/2014/main" id="{6A11B4D2-3964-4EA0-9DA9-4804F5E52EE7}"/>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Rectangle 431">
              <a:extLst>
                <a:ext uri="{FF2B5EF4-FFF2-40B4-BE49-F238E27FC236}">
                  <a16:creationId xmlns:a16="http://schemas.microsoft.com/office/drawing/2014/main" id="{A7971FEB-CA53-4168-A263-E01FCEE40EDD}"/>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Rectangle 432">
              <a:extLst>
                <a:ext uri="{FF2B5EF4-FFF2-40B4-BE49-F238E27FC236}">
                  <a16:creationId xmlns:a16="http://schemas.microsoft.com/office/drawing/2014/main" id="{1DFB8739-24E3-4208-9827-8746C9E72692}"/>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Rectangle 433">
              <a:extLst>
                <a:ext uri="{FF2B5EF4-FFF2-40B4-BE49-F238E27FC236}">
                  <a16:creationId xmlns:a16="http://schemas.microsoft.com/office/drawing/2014/main" id="{059BA029-C8B0-4E53-A645-5DE3D0DF520D}"/>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Rectangle 434">
              <a:extLst>
                <a:ext uri="{FF2B5EF4-FFF2-40B4-BE49-F238E27FC236}">
                  <a16:creationId xmlns:a16="http://schemas.microsoft.com/office/drawing/2014/main" id="{86DFB2FE-4923-4AD0-8498-98E0D85B7E27}"/>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Rectangle 435">
              <a:extLst>
                <a:ext uri="{FF2B5EF4-FFF2-40B4-BE49-F238E27FC236}">
                  <a16:creationId xmlns:a16="http://schemas.microsoft.com/office/drawing/2014/main" id="{31FDC6AA-FDCE-4728-889A-BDBB1A443B36}"/>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436">
              <a:extLst>
                <a:ext uri="{FF2B5EF4-FFF2-40B4-BE49-F238E27FC236}">
                  <a16:creationId xmlns:a16="http://schemas.microsoft.com/office/drawing/2014/main" id="{4C0EB2F6-87CE-4FDF-A2B7-0F5AEDD52D8A}"/>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Rectangle 437">
              <a:extLst>
                <a:ext uri="{FF2B5EF4-FFF2-40B4-BE49-F238E27FC236}">
                  <a16:creationId xmlns:a16="http://schemas.microsoft.com/office/drawing/2014/main" id="{774C74FD-F145-49B0-B29B-026193489306}"/>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 name="Rectangle 438">
              <a:extLst>
                <a:ext uri="{FF2B5EF4-FFF2-40B4-BE49-F238E27FC236}">
                  <a16:creationId xmlns:a16="http://schemas.microsoft.com/office/drawing/2014/main" id="{6CB144AB-6DF8-46EE-8CEE-4536367FD212}"/>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 name="Rectangle 439">
              <a:extLst>
                <a:ext uri="{FF2B5EF4-FFF2-40B4-BE49-F238E27FC236}">
                  <a16:creationId xmlns:a16="http://schemas.microsoft.com/office/drawing/2014/main" id="{D2B30D11-357E-40AB-A718-D6113CE44CFC}"/>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1" name="Group 440">
            <a:extLst>
              <a:ext uri="{FF2B5EF4-FFF2-40B4-BE49-F238E27FC236}">
                <a16:creationId xmlns:a16="http://schemas.microsoft.com/office/drawing/2014/main" id="{D3FE0C99-6579-4BC0-926A-A5BDB8A5FD88}"/>
              </a:ext>
            </a:extLst>
          </p:cNvPr>
          <p:cNvGrpSpPr/>
          <p:nvPr/>
        </p:nvGrpSpPr>
        <p:grpSpPr>
          <a:xfrm>
            <a:off x="10702175" y="5023616"/>
            <a:ext cx="959085" cy="91440"/>
            <a:chOff x="10263187" y="1562150"/>
            <a:chExt cx="959085" cy="91440"/>
          </a:xfrm>
        </p:grpSpPr>
        <p:sp>
          <p:nvSpPr>
            <p:cNvPr id="442" name="Rectangle 441">
              <a:extLst>
                <a:ext uri="{FF2B5EF4-FFF2-40B4-BE49-F238E27FC236}">
                  <a16:creationId xmlns:a16="http://schemas.microsoft.com/office/drawing/2014/main" id="{8C31429A-B860-4E3C-9888-7E99E160F2F4}"/>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Rectangle 442">
              <a:extLst>
                <a:ext uri="{FF2B5EF4-FFF2-40B4-BE49-F238E27FC236}">
                  <a16:creationId xmlns:a16="http://schemas.microsoft.com/office/drawing/2014/main" id="{81694A46-DA84-4464-AC1A-F4915411067B}"/>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Rectangle 443">
              <a:extLst>
                <a:ext uri="{FF2B5EF4-FFF2-40B4-BE49-F238E27FC236}">
                  <a16:creationId xmlns:a16="http://schemas.microsoft.com/office/drawing/2014/main" id="{511870C5-F468-4517-B488-11FB7FBD7867}"/>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Rectangle 444">
              <a:extLst>
                <a:ext uri="{FF2B5EF4-FFF2-40B4-BE49-F238E27FC236}">
                  <a16:creationId xmlns:a16="http://schemas.microsoft.com/office/drawing/2014/main" id="{47C11D21-E5FE-49FB-8AC1-5A2A705ED899}"/>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Rectangle 445">
              <a:extLst>
                <a:ext uri="{FF2B5EF4-FFF2-40B4-BE49-F238E27FC236}">
                  <a16:creationId xmlns:a16="http://schemas.microsoft.com/office/drawing/2014/main" id="{3A5A3DC1-4067-440B-BF96-C834F046E462}"/>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 name="Rectangle 446">
              <a:extLst>
                <a:ext uri="{FF2B5EF4-FFF2-40B4-BE49-F238E27FC236}">
                  <a16:creationId xmlns:a16="http://schemas.microsoft.com/office/drawing/2014/main" id="{766B05C1-FAE1-43AD-B525-8892699578B9}"/>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Rectangle 447">
              <a:extLst>
                <a:ext uri="{FF2B5EF4-FFF2-40B4-BE49-F238E27FC236}">
                  <a16:creationId xmlns:a16="http://schemas.microsoft.com/office/drawing/2014/main" id="{92CD5BF6-1FAE-479A-B2EB-1898F0CCFD30}"/>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Rectangle 448">
              <a:extLst>
                <a:ext uri="{FF2B5EF4-FFF2-40B4-BE49-F238E27FC236}">
                  <a16:creationId xmlns:a16="http://schemas.microsoft.com/office/drawing/2014/main" id="{07860B09-24FC-4B62-8EFE-ADDF25D489C0}"/>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Rectangle 449">
              <a:extLst>
                <a:ext uri="{FF2B5EF4-FFF2-40B4-BE49-F238E27FC236}">
                  <a16:creationId xmlns:a16="http://schemas.microsoft.com/office/drawing/2014/main" id="{EFD68186-716E-481D-9E4E-78F34A59AC63}"/>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Rectangle 450">
              <a:extLst>
                <a:ext uri="{FF2B5EF4-FFF2-40B4-BE49-F238E27FC236}">
                  <a16:creationId xmlns:a16="http://schemas.microsoft.com/office/drawing/2014/main" id="{C4EABB57-72C5-4873-A205-4463C63B5ECA}"/>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2" name="Group 451">
            <a:extLst>
              <a:ext uri="{FF2B5EF4-FFF2-40B4-BE49-F238E27FC236}">
                <a16:creationId xmlns:a16="http://schemas.microsoft.com/office/drawing/2014/main" id="{112B2F04-F9BA-4AD0-BB9D-9FD41E7D0802}"/>
              </a:ext>
            </a:extLst>
          </p:cNvPr>
          <p:cNvGrpSpPr/>
          <p:nvPr/>
        </p:nvGrpSpPr>
        <p:grpSpPr>
          <a:xfrm>
            <a:off x="10702175" y="5255726"/>
            <a:ext cx="959085" cy="91440"/>
            <a:chOff x="10263187" y="1562150"/>
            <a:chExt cx="959085" cy="91440"/>
          </a:xfrm>
        </p:grpSpPr>
        <p:sp>
          <p:nvSpPr>
            <p:cNvPr id="453" name="Rectangle 452">
              <a:extLst>
                <a:ext uri="{FF2B5EF4-FFF2-40B4-BE49-F238E27FC236}">
                  <a16:creationId xmlns:a16="http://schemas.microsoft.com/office/drawing/2014/main" id="{47BF45E6-F36B-4B21-BB1C-CD30995F9FEF}"/>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Rectangle 453">
              <a:extLst>
                <a:ext uri="{FF2B5EF4-FFF2-40B4-BE49-F238E27FC236}">
                  <a16:creationId xmlns:a16="http://schemas.microsoft.com/office/drawing/2014/main" id="{AF2C8A1A-C1AB-4112-AA9F-6668FD97701C}"/>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Rectangle 454">
              <a:extLst>
                <a:ext uri="{FF2B5EF4-FFF2-40B4-BE49-F238E27FC236}">
                  <a16:creationId xmlns:a16="http://schemas.microsoft.com/office/drawing/2014/main" id="{4494F5D3-D032-442E-A2E1-602D6D9FDEF0}"/>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Rectangle 455">
              <a:extLst>
                <a:ext uri="{FF2B5EF4-FFF2-40B4-BE49-F238E27FC236}">
                  <a16:creationId xmlns:a16="http://schemas.microsoft.com/office/drawing/2014/main" id="{F6ED06A1-C5AF-48AE-B317-938206A889E5}"/>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 name="Rectangle 456">
              <a:extLst>
                <a:ext uri="{FF2B5EF4-FFF2-40B4-BE49-F238E27FC236}">
                  <a16:creationId xmlns:a16="http://schemas.microsoft.com/office/drawing/2014/main" id="{239EB495-1F84-41A4-BACD-FDEA0F565E1F}"/>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Rectangle 457">
              <a:extLst>
                <a:ext uri="{FF2B5EF4-FFF2-40B4-BE49-F238E27FC236}">
                  <a16:creationId xmlns:a16="http://schemas.microsoft.com/office/drawing/2014/main" id="{1ACBA9EA-D246-4879-8C50-867EABA3B7B1}"/>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 name="Rectangle 458">
              <a:extLst>
                <a:ext uri="{FF2B5EF4-FFF2-40B4-BE49-F238E27FC236}">
                  <a16:creationId xmlns:a16="http://schemas.microsoft.com/office/drawing/2014/main" id="{E9943A9B-CC4C-4E12-8A96-6D88E365B5CE}"/>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Rectangle 459">
              <a:extLst>
                <a:ext uri="{FF2B5EF4-FFF2-40B4-BE49-F238E27FC236}">
                  <a16:creationId xmlns:a16="http://schemas.microsoft.com/office/drawing/2014/main" id="{17F61780-FC92-46CA-A72A-A08CDC8502E8}"/>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 name="Rectangle 460">
              <a:extLst>
                <a:ext uri="{FF2B5EF4-FFF2-40B4-BE49-F238E27FC236}">
                  <a16:creationId xmlns:a16="http://schemas.microsoft.com/office/drawing/2014/main" id="{A385EE32-B50F-452A-AAEA-B346820A1085}"/>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 name="Rectangle 461">
              <a:extLst>
                <a:ext uri="{FF2B5EF4-FFF2-40B4-BE49-F238E27FC236}">
                  <a16:creationId xmlns:a16="http://schemas.microsoft.com/office/drawing/2014/main" id="{9E7A2554-B442-4390-8AB2-9037728A11B4}"/>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3" name="Group 462">
            <a:extLst>
              <a:ext uri="{FF2B5EF4-FFF2-40B4-BE49-F238E27FC236}">
                <a16:creationId xmlns:a16="http://schemas.microsoft.com/office/drawing/2014/main" id="{021DF289-D66F-4A6D-AD68-1D25C098B3CD}"/>
              </a:ext>
            </a:extLst>
          </p:cNvPr>
          <p:cNvGrpSpPr/>
          <p:nvPr/>
        </p:nvGrpSpPr>
        <p:grpSpPr>
          <a:xfrm>
            <a:off x="10702175" y="5487836"/>
            <a:ext cx="959085" cy="91440"/>
            <a:chOff x="10263187" y="1562150"/>
            <a:chExt cx="959085" cy="91440"/>
          </a:xfrm>
        </p:grpSpPr>
        <p:sp>
          <p:nvSpPr>
            <p:cNvPr id="464" name="Rectangle 463">
              <a:extLst>
                <a:ext uri="{FF2B5EF4-FFF2-40B4-BE49-F238E27FC236}">
                  <a16:creationId xmlns:a16="http://schemas.microsoft.com/office/drawing/2014/main" id="{0001C722-6AC9-4EDA-AA35-1239EF0B7C41}"/>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5" name="Rectangle 464">
              <a:extLst>
                <a:ext uri="{FF2B5EF4-FFF2-40B4-BE49-F238E27FC236}">
                  <a16:creationId xmlns:a16="http://schemas.microsoft.com/office/drawing/2014/main" id="{B03C05C2-B59A-4326-9518-0BEA57E0D285}"/>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Rectangle 465">
              <a:extLst>
                <a:ext uri="{FF2B5EF4-FFF2-40B4-BE49-F238E27FC236}">
                  <a16:creationId xmlns:a16="http://schemas.microsoft.com/office/drawing/2014/main" id="{512C39B0-9360-4A21-964A-8229FD303CC5}"/>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 name="Rectangle 466">
              <a:extLst>
                <a:ext uri="{FF2B5EF4-FFF2-40B4-BE49-F238E27FC236}">
                  <a16:creationId xmlns:a16="http://schemas.microsoft.com/office/drawing/2014/main" id="{B489F7FE-8295-4B8C-AFA5-EA004A5B16FA}"/>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8" name="Rectangle 467">
              <a:extLst>
                <a:ext uri="{FF2B5EF4-FFF2-40B4-BE49-F238E27FC236}">
                  <a16:creationId xmlns:a16="http://schemas.microsoft.com/office/drawing/2014/main" id="{29AC2F2C-8757-4F38-B6DE-78557ACE7756}"/>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 name="Rectangle 468">
              <a:extLst>
                <a:ext uri="{FF2B5EF4-FFF2-40B4-BE49-F238E27FC236}">
                  <a16:creationId xmlns:a16="http://schemas.microsoft.com/office/drawing/2014/main" id="{0768BB40-3F00-490B-BC33-B01AFBC63952}"/>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 name="Rectangle 469">
              <a:extLst>
                <a:ext uri="{FF2B5EF4-FFF2-40B4-BE49-F238E27FC236}">
                  <a16:creationId xmlns:a16="http://schemas.microsoft.com/office/drawing/2014/main" id="{50639CA8-E72E-48A4-B6CA-90811EF608B6}"/>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 name="Rectangle 470">
              <a:extLst>
                <a:ext uri="{FF2B5EF4-FFF2-40B4-BE49-F238E27FC236}">
                  <a16:creationId xmlns:a16="http://schemas.microsoft.com/office/drawing/2014/main" id="{8DB9D4D4-79A3-444C-B274-7DC3887AD01B}"/>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Rectangle 471">
              <a:extLst>
                <a:ext uri="{FF2B5EF4-FFF2-40B4-BE49-F238E27FC236}">
                  <a16:creationId xmlns:a16="http://schemas.microsoft.com/office/drawing/2014/main" id="{A5BE9D94-0A83-46DE-8AD2-4D87C8EBECF7}"/>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a:extLst>
                <a:ext uri="{FF2B5EF4-FFF2-40B4-BE49-F238E27FC236}">
                  <a16:creationId xmlns:a16="http://schemas.microsoft.com/office/drawing/2014/main" id="{36012837-AC85-457F-8907-6733FD9BC3A0}"/>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4" name="Group 473">
            <a:extLst>
              <a:ext uri="{FF2B5EF4-FFF2-40B4-BE49-F238E27FC236}">
                <a16:creationId xmlns:a16="http://schemas.microsoft.com/office/drawing/2014/main" id="{DD829997-861D-4E61-8753-D473748522E0}"/>
              </a:ext>
            </a:extLst>
          </p:cNvPr>
          <p:cNvGrpSpPr/>
          <p:nvPr/>
        </p:nvGrpSpPr>
        <p:grpSpPr>
          <a:xfrm>
            <a:off x="10702175" y="5371781"/>
            <a:ext cx="959085" cy="91440"/>
            <a:chOff x="10263187" y="1562150"/>
            <a:chExt cx="959085" cy="91440"/>
          </a:xfrm>
        </p:grpSpPr>
        <p:sp>
          <p:nvSpPr>
            <p:cNvPr id="475" name="Rectangle 474">
              <a:extLst>
                <a:ext uri="{FF2B5EF4-FFF2-40B4-BE49-F238E27FC236}">
                  <a16:creationId xmlns:a16="http://schemas.microsoft.com/office/drawing/2014/main" id="{F830A4D3-593D-48A6-B283-B4C80E2EF4E3}"/>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Rectangle 475">
              <a:extLst>
                <a:ext uri="{FF2B5EF4-FFF2-40B4-BE49-F238E27FC236}">
                  <a16:creationId xmlns:a16="http://schemas.microsoft.com/office/drawing/2014/main" id="{BB36C438-9F90-49B8-95E9-9A99E03C5732}"/>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a:extLst>
                <a:ext uri="{FF2B5EF4-FFF2-40B4-BE49-F238E27FC236}">
                  <a16:creationId xmlns:a16="http://schemas.microsoft.com/office/drawing/2014/main" id="{5BF7A6C3-045F-42C9-AC3A-0BF16A8362E5}"/>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Rectangle 477">
              <a:extLst>
                <a:ext uri="{FF2B5EF4-FFF2-40B4-BE49-F238E27FC236}">
                  <a16:creationId xmlns:a16="http://schemas.microsoft.com/office/drawing/2014/main" id="{2C4D1CFC-A05F-430E-84DF-7D47426F9B8D}"/>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a:extLst>
                <a:ext uri="{FF2B5EF4-FFF2-40B4-BE49-F238E27FC236}">
                  <a16:creationId xmlns:a16="http://schemas.microsoft.com/office/drawing/2014/main" id="{C9326EC5-6AA1-47DC-B26A-FEC2317D1DB7}"/>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Rectangle 479">
              <a:extLst>
                <a:ext uri="{FF2B5EF4-FFF2-40B4-BE49-F238E27FC236}">
                  <a16:creationId xmlns:a16="http://schemas.microsoft.com/office/drawing/2014/main" id="{EE98D722-ABCA-4E72-8C5C-1E4E093D080B}"/>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 name="Rectangle 480">
              <a:extLst>
                <a:ext uri="{FF2B5EF4-FFF2-40B4-BE49-F238E27FC236}">
                  <a16:creationId xmlns:a16="http://schemas.microsoft.com/office/drawing/2014/main" id="{A8B36C99-8C20-4204-9BBA-F31309B206EB}"/>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 name="Rectangle 481">
              <a:extLst>
                <a:ext uri="{FF2B5EF4-FFF2-40B4-BE49-F238E27FC236}">
                  <a16:creationId xmlns:a16="http://schemas.microsoft.com/office/drawing/2014/main" id="{E1AD9010-2C8F-4737-93D1-1C1E855806EE}"/>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 name="Rectangle 482">
              <a:extLst>
                <a:ext uri="{FF2B5EF4-FFF2-40B4-BE49-F238E27FC236}">
                  <a16:creationId xmlns:a16="http://schemas.microsoft.com/office/drawing/2014/main" id="{A0D26ED1-B17F-4E88-A517-411D7E76B5E8}"/>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Rectangle 483">
              <a:extLst>
                <a:ext uri="{FF2B5EF4-FFF2-40B4-BE49-F238E27FC236}">
                  <a16:creationId xmlns:a16="http://schemas.microsoft.com/office/drawing/2014/main" id="{83A26B25-3F5D-43A8-81C4-E4DB4B27B722}"/>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5" name="Group 484">
            <a:extLst>
              <a:ext uri="{FF2B5EF4-FFF2-40B4-BE49-F238E27FC236}">
                <a16:creationId xmlns:a16="http://schemas.microsoft.com/office/drawing/2014/main" id="{7BE54579-C99C-4F34-9C08-E807EC6C528B}"/>
              </a:ext>
            </a:extLst>
          </p:cNvPr>
          <p:cNvGrpSpPr/>
          <p:nvPr/>
        </p:nvGrpSpPr>
        <p:grpSpPr>
          <a:xfrm>
            <a:off x="10702175" y="5603891"/>
            <a:ext cx="959085" cy="91440"/>
            <a:chOff x="10263187" y="1562150"/>
            <a:chExt cx="959085" cy="91440"/>
          </a:xfrm>
        </p:grpSpPr>
        <p:sp>
          <p:nvSpPr>
            <p:cNvPr id="486" name="Rectangle 485">
              <a:extLst>
                <a:ext uri="{FF2B5EF4-FFF2-40B4-BE49-F238E27FC236}">
                  <a16:creationId xmlns:a16="http://schemas.microsoft.com/office/drawing/2014/main" id="{DD25883C-B5D0-48E8-A546-BF17568AE9C6}"/>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Rectangle 486">
              <a:extLst>
                <a:ext uri="{FF2B5EF4-FFF2-40B4-BE49-F238E27FC236}">
                  <a16:creationId xmlns:a16="http://schemas.microsoft.com/office/drawing/2014/main" id="{E5EB3826-F43F-4E41-9C96-9C89CBD5D58B}"/>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 name="Rectangle 487">
              <a:extLst>
                <a:ext uri="{FF2B5EF4-FFF2-40B4-BE49-F238E27FC236}">
                  <a16:creationId xmlns:a16="http://schemas.microsoft.com/office/drawing/2014/main" id="{A617B2AB-A538-4290-9807-B8EF77ED6343}"/>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 name="Rectangle 488">
              <a:extLst>
                <a:ext uri="{FF2B5EF4-FFF2-40B4-BE49-F238E27FC236}">
                  <a16:creationId xmlns:a16="http://schemas.microsoft.com/office/drawing/2014/main" id="{1E6F9287-F123-42E3-9747-8F9F9FE44FA3}"/>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Rectangle 489">
              <a:extLst>
                <a:ext uri="{FF2B5EF4-FFF2-40B4-BE49-F238E27FC236}">
                  <a16:creationId xmlns:a16="http://schemas.microsoft.com/office/drawing/2014/main" id="{CC695B0C-EDA8-4E2B-8C2A-1F7ABCFCF843}"/>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 name="Rectangle 490">
              <a:extLst>
                <a:ext uri="{FF2B5EF4-FFF2-40B4-BE49-F238E27FC236}">
                  <a16:creationId xmlns:a16="http://schemas.microsoft.com/office/drawing/2014/main" id="{4BF6D7E1-24DE-4B0C-82B8-7140B4A711FD}"/>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 name="Rectangle 491">
              <a:extLst>
                <a:ext uri="{FF2B5EF4-FFF2-40B4-BE49-F238E27FC236}">
                  <a16:creationId xmlns:a16="http://schemas.microsoft.com/office/drawing/2014/main" id="{9D1F44E9-1E63-49B0-9A2E-8187477D7BD7}"/>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Rectangle 492">
              <a:extLst>
                <a:ext uri="{FF2B5EF4-FFF2-40B4-BE49-F238E27FC236}">
                  <a16:creationId xmlns:a16="http://schemas.microsoft.com/office/drawing/2014/main" id="{ABDC1708-2048-4129-921A-F0FD5D943778}"/>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a:extLst>
                <a:ext uri="{FF2B5EF4-FFF2-40B4-BE49-F238E27FC236}">
                  <a16:creationId xmlns:a16="http://schemas.microsoft.com/office/drawing/2014/main" id="{B7BF21DF-0B17-4DCF-90FC-47F7C065167B}"/>
                </a:ext>
              </a:extLst>
            </p:cNvPr>
            <p:cNvSpPr/>
            <p:nvPr/>
          </p:nvSpPr>
          <p:spPr>
            <a:xfrm>
              <a:off x="1103442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Rectangle 494">
              <a:extLst>
                <a:ext uri="{FF2B5EF4-FFF2-40B4-BE49-F238E27FC236}">
                  <a16:creationId xmlns:a16="http://schemas.microsoft.com/office/drawing/2014/main" id="{4D0EF207-1CC3-46B3-BA6C-7E4DE7E8736B}"/>
                </a:ext>
              </a:extLst>
            </p:cNvPr>
            <p:cNvSpPr/>
            <p:nvPr/>
          </p:nvSpPr>
          <p:spPr>
            <a:xfrm>
              <a:off x="1113083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7" name="Group 506">
            <a:extLst>
              <a:ext uri="{FF2B5EF4-FFF2-40B4-BE49-F238E27FC236}">
                <a16:creationId xmlns:a16="http://schemas.microsoft.com/office/drawing/2014/main" id="{E73C7245-1BAE-41DF-B16C-B5D906C5BC53}"/>
              </a:ext>
            </a:extLst>
          </p:cNvPr>
          <p:cNvGrpSpPr/>
          <p:nvPr/>
        </p:nvGrpSpPr>
        <p:grpSpPr>
          <a:xfrm>
            <a:off x="10702175" y="5719946"/>
            <a:ext cx="959085" cy="91440"/>
            <a:chOff x="10263187" y="1562150"/>
            <a:chExt cx="959085" cy="91440"/>
          </a:xfrm>
        </p:grpSpPr>
        <p:sp>
          <p:nvSpPr>
            <p:cNvPr id="508" name="Rectangle 507">
              <a:extLst>
                <a:ext uri="{FF2B5EF4-FFF2-40B4-BE49-F238E27FC236}">
                  <a16:creationId xmlns:a16="http://schemas.microsoft.com/office/drawing/2014/main" id="{BC3C3475-9941-4CEC-A11A-3F9CC58EE17D}"/>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9" name="Rectangle 508">
              <a:extLst>
                <a:ext uri="{FF2B5EF4-FFF2-40B4-BE49-F238E27FC236}">
                  <a16:creationId xmlns:a16="http://schemas.microsoft.com/office/drawing/2014/main" id="{4DE99200-C1A6-4DA5-A68C-683358EA4B9B}"/>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0" name="Rectangle 509">
              <a:extLst>
                <a:ext uri="{FF2B5EF4-FFF2-40B4-BE49-F238E27FC236}">
                  <a16:creationId xmlns:a16="http://schemas.microsoft.com/office/drawing/2014/main" id="{A4100FBF-05D5-4EE3-A7C3-39DD48FD0533}"/>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Rectangle 510">
              <a:extLst>
                <a:ext uri="{FF2B5EF4-FFF2-40B4-BE49-F238E27FC236}">
                  <a16:creationId xmlns:a16="http://schemas.microsoft.com/office/drawing/2014/main" id="{0B2FC29A-678D-44D3-85D1-E6933274D45B}"/>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 name="Rectangle 511">
              <a:extLst>
                <a:ext uri="{FF2B5EF4-FFF2-40B4-BE49-F238E27FC236}">
                  <a16:creationId xmlns:a16="http://schemas.microsoft.com/office/drawing/2014/main" id="{92AF400A-A04D-4A98-A7DB-939CC9573B47}"/>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 name="Rectangle 512">
              <a:extLst>
                <a:ext uri="{FF2B5EF4-FFF2-40B4-BE49-F238E27FC236}">
                  <a16:creationId xmlns:a16="http://schemas.microsoft.com/office/drawing/2014/main" id="{37BFC33D-CD94-4F9E-9CD9-ED4123A17666}"/>
                </a:ext>
              </a:extLst>
            </p:cNvPr>
            <p:cNvSpPr/>
            <p:nvPr/>
          </p:nvSpPr>
          <p:spPr>
            <a:xfrm>
              <a:off x="1074521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 name="Rectangle 513">
              <a:extLst>
                <a:ext uri="{FF2B5EF4-FFF2-40B4-BE49-F238E27FC236}">
                  <a16:creationId xmlns:a16="http://schemas.microsoft.com/office/drawing/2014/main" id="{18CC8707-D50A-45A3-AE53-CCE2305E3994}"/>
                </a:ext>
              </a:extLst>
            </p:cNvPr>
            <p:cNvSpPr/>
            <p:nvPr/>
          </p:nvSpPr>
          <p:spPr>
            <a:xfrm>
              <a:off x="1084161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 name="Rectangle 514">
              <a:extLst>
                <a:ext uri="{FF2B5EF4-FFF2-40B4-BE49-F238E27FC236}">
                  <a16:creationId xmlns:a16="http://schemas.microsoft.com/office/drawing/2014/main" id="{8C221901-37FF-4314-82AA-3D5BB5628442}"/>
                </a:ext>
              </a:extLst>
            </p:cNvPr>
            <p:cNvSpPr/>
            <p:nvPr/>
          </p:nvSpPr>
          <p:spPr>
            <a:xfrm>
              <a:off x="1093802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Rectangle 515">
              <a:extLst>
                <a:ext uri="{FF2B5EF4-FFF2-40B4-BE49-F238E27FC236}">
                  <a16:creationId xmlns:a16="http://schemas.microsoft.com/office/drawing/2014/main" id="{69B4AA58-1CC9-4A2B-8273-0580229A78E7}"/>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Rectangle 516">
              <a:extLst>
                <a:ext uri="{FF2B5EF4-FFF2-40B4-BE49-F238E27FC236}">
                  <a16:creationId xmlns:a16="http://schemas.microsoft.com/office/drawing/2014/main" id="{FB9C9E4F-F3BD-4E7C-94B6-3E829D8E0436}"/>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8" name="Group 517">
            <a:extLst>
              <a:ext uri="{FF2B5EF4-FFF2-40B4-BE49-F238E27FC236}">
                <a16:creationId xmlns:a16="http://schemas.microsoft.com/office/drawing/2014/main" id="{1361957E-315D-4ACF-ABCA-A98CFE8E65A3}"/>
              </a:ext>
            </a:extLst>
          </p:cNvPr>
          <p:cNvGrpSpPr/>
          <p:nvPr/>
        </p:nvGrpSpPr>
        <p:grpSpPr>
          <a:xfrm>
            <a:off x="10702175" y="5836001"/>
            <a:ext cx="959085" cy="91440"/>
            <a:chOff x="10263187" y="1562150"/>
            <a:chExt cx="959085" cy="91440"/>
          </a:xfrm>
        </p:grpSpPr>
        <p:sp>
          <p:nvSpPr>
            <p:cNvPr id="519" name="Rectangle 518">
              <a:extLst>
                <a:ext uri="{FF2B5EF4-FFF2-40B4-BE49-F238E27FC236}">
                  <a16:creationId xmlns:a16="http://schemas.microsoft.com/office/drawing/2014/main" id="{38234C5F-CE93-4FD3-B7C9-F4F4D338E957}"/>
                </a:ext>
              </a:extLst>
            </p:cNvPr>
            <p:cNvSpPr/>
            <p:nvPr/>
          </p:nvSpPr>
          <p:spPr>
            <a:xfrm>
              <a:off x="10263187" y="1562150"/>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0" name="Rectangle 519">
              <a:extLst>
                <a:ext uri="{FF2B5EF4-FFF2-40B4-BE49-F238E27FC236}">
                  <a16:creationId xmlns:a16="http://schemas.microsoft.com/office/drawing/2014/main" id="{154E8144-ADFC-4C10-88FF-74AD35B97F52}"/>
                </a:ext>
              </a:extLst>
            </p:cNvPr>
            <p:cNvSpPr/>
            <p:nvPr/>
          </p:nvSpPr>
          <p:spPr>
            <a:xfrm>
              <a:off x="1035959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 name="Rectangle 520">
              <a:extLst>
                <a:ext uri="{FF2B5EF4-FFF2-40B4-BE49-F238E27FC236}">
                  <a16:creationId xmlns:a16="http://schemas.microsoft.com/office/drawing/2014/main" id="{19620D32-CEE3-42F8-8C9C-EEE30833C712}"/>
                </a:ext>
              </a:extLst>
            </p:cNvPr>
            <p:cNvSpPr/>
            <p:nvPr/>
          </p:nvSpPr>
          <p:spPr>
            <a:xfrm>
              <a:off x="1045599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 name="Rectangle 521">
              <a:extLst>
                <a:ext uri="{FF2B5EF4-FFF2-40B4-BE49-F238E27FC236}">
                  <a16:creationId xmlns:a16="http://schemas.microsoft.com/office/drawing/2014/main" id="{27A114D3-7AC1-4553-BC36-2713C2FDA2F3}"/>
                </a:ext>
              </a:extLst>
            </p:cNvPr>
            <p:cNvSpPr/>
            <p:nvPr/>
          </p:nvSpPr>
          <p:spPr>
            <a:xfrm>
              <a:off x="10552402"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3" name="Rectangle 522">
              <a:extLst>
                <a:ext uri="{FF2B5EF4-FFF2-40B4-BE49-F238E27FC236}">
                  <a16:creationId xmlns:a16="http://schemas.microsoft.com/office/drawing/2014/main" id="{415903CF-D626-45B7-AB62-8554E0B2612F}"/>
                </a:ext>
              </a:extLst>
            </p:cNvPr>
            <p:cNvSpPr/>
            <p:nvPr/>
          </p:nvSpPr>
          <p:spPr>
            <a:xfrm>
              <a:off x="10648807" y="1562150"/>
              <a:ext cx="91440" cy="9144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4" name="Rectangle 523">
              <a:extLst>
                <a:ext uri="{FF2B5EF4-FFF2-40B4-BE49-F238E27FC236}">
                  <a16:creationId xmlns:a16="http://schemas.microsoft.com/office/drawing/2014/main" id="{FEBF06D7-DA8D-48B4-A850-83C2AF409077}"/>
                </a:ext>
              </a:extLst>
            </p:cNvPr>
            <p:cNvSpPr/>
            <p:nvPr/>
          </p:nvSpPr>
          <p:spPr>
            <a:xfrm>
              <a:off x="1074521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5" name="Rectangle 524">
              <a:extLst>
                <a:ext uri="{FF2B5EF4-FFF2-40B4-BE49-F238E27FC236}">
                  <a16:creationId xmlns:a16="http://schemas.microsoft.com/office/drawing/2014/main" id="{247A5444-AF62-4808-8DD7-8E594A77904E}"/>
                </a:ext>
              </a:extLst>
            </p:cNvPr>
            <p:cNvSpPr/>
            <p:nvPr/>
          </p:nvSpPr>
          <p:spPr>
            <a:xfrm>
              <a:off x="1084161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6" name="Rectangle 525">
              <a:extLst>
                <a:ext uri="{FF2B5EF4-FFF2-40B4-BE49-F238E27FC236}">
                  <a16:creationId xmlns:a16="http://schemas.microsoft.com/office/drawing/2014/main" id="{F5B96525-6EC1-45CA-858A-F9A25394CE92}"/>
                </a:ext>
              </a:extLst>
            </p:cNvPr>
            <p:cNvSpPr/>
            <p:nvPr/>
          </p:nvSpPr>
          <p:spPr>
            <a:xfrm>
              <a:off x="1093802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 name="Rectangle 526">
              <a:extLst>
                <a:ext uri="{FF2B5EF4-FFF2-40B4-BE49-F238E27FC236}">
                  <a16:creationId xmlns:a16="http://schemas.microsoft.com/office/drawing/2014/main" id="{303AE664-3C04-42B8-9A52-798CEE68AA78}"/>
                </a:ext>
              </a:extLst>
            </p:cNvPr>
            <p:cNvSpPr/>
            <p:nvPr/>
          </p:nvSpPr>
          <p:spPr>
            <a:xfrm>
              <a:off x="11034427"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8" name="Rectangle 527">
              <a:extLst>
                <a:ext uri="{FF2B5EF4-FFF2-40B4-BE49-F238E27FC236}">
                  <a16:creationId xmlns:a16="http://schemas.microsoft.com/office/drawing/2014/main" id="{79D62808-6FAA-4559-90E9-1299FDEBDAC9}"/>
                </a:ext>
              </a:extLst>
            </p:cNvPr>
            <p:cNvSpPr/>
            <p:nvPr/>
          </p:nvSpPr>
          <p:spPr>
            <a:xfrm>
              <a:off x="11130832" y="1562150"/>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2" name="Group 551">
            <a:extLst>
              <a:ext uri="{FF2B5EF4-FFF2-40B4-BE49-F238E27FC236}">
                <a16:creationId xmlns:a16="http://schemas.microsoft.com/office/drawing/2014/main" id="{098C3882-1A79-4C02-B51F-A4A7E294E8C7}"/>
              </a:ext>
            </a:extLst>
          </p:cNvPr>
          <p:cNvGrpSpPr/>
          <p:nvPr/>
        </p:nvGrpSpPr>
        <p:grpSpPr>
          <a:xfrm>
            <a:off x="10702175" y="5952056"/>
            <a:ext cx="959085" cy="91440"/>
            <a:chOff x="10263187" y="1193801"/>
            <a:chExt cx="959085" cy="91440"/>
          </a:xfrm>
        </p:grpSpPr>
        <p:sp>
          <p:nvSpPr>
            <p:cNvPr id="553" name="Rectangle 552">
              <a:extLst>
                <a:ext uri="{FF2B5EF4-FFF2-40B4-BE49-F238E27FC236}">
                  <a16:creationId xmlns:a16="http://schemas.microsoft.com/office/drawing/2014/main" id="{59E1E66F-5D1B-43E4-BCB6-B5E4898F80E1}"/>
                </a:ext>
              </a:extLst>
            </p:cNvPr>
            <p:cNvSpPr/>
            <p:nvPr/>
          </p:nvSpPr>
          <p:spPr>
            <a:xfrm>
              <a:off x="10263187" y="1193801"/>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4" name="Rectangle 553">
              <a:extLst>
                <a:ext uri="{FF2B5EF4-FFF2-40B4-BE49-F238E27FC236}">
                  <a16:creationId xmlns:a16="http://schemas.microsoft.com/office/drawing/2014/main" id="{FFF6F96B-35E7-4450-8CF6-18F2FDD45905}"/>
                </a:ext>
              </a:extLst>
            </p:cNvPr>
            <p:cNvSpPr/>
            <p:nvPr/>
          </p:nvSpPr>
          <p:spPr>
            <a:xfrm>
              <a:off x="1035959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5" name="Rectangle 554">
              <a:extLst>
                <a:ext uri="{FF2B5EF4-FFF2-40B4-BE49-F238E27FC236}">
                  <a16:creationId xmlns:a16="http://schemas.microsoft.com/office/drawing/2014/main" id="{EA6ED9CF-DBF1-468E-BDBF-0437352FB9F0}"/>
                </a:ext>
              </a:extLst>
            </p:cNvPr>
            <p:cNvSpPr/>
            <p:nvPr/>
          </p:nvSpPr>
          <p:spPr>
            <a:xfrm>
              <a:off x="1045599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6" name="Rectangle 555">
              <a:extLst>
                <a:ext uri="{FF2B5EF4-FFF2-40B4-BE49-F238E27FC236}">
                  <a16:creationId xmlns:a16="http://schemas.microsoft.com/office/drawing/2014/main" id="{D3B93FB4-4599-4ACD-926E-EC7C2BBB601D}"/>
                </a:ext>
              </a:extLst>
            </p:cNvPr>
            <p:cNvSpPr/>
            <p:nvPr/>
          </p:nvSpPr>
          <p:spPr>
            <a:xfrm>
              <a:off x="1055240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7" name="Rectangle 556">
              <a:extLst>
                <a:ext uri="{FF2B5EF4-FFF2-40B4-BE49-F238E27FC236}">
                  <a16:creationId xmlns:a16="http://schemas.microsoft.com/office/drawing/2014/main" id="{3E5F9306-8897-40E2-84C1-B2EEDE5A525A}"/>
                </a:ext>
              </a:extLst>
            </p:cNvPr>
            <p:cNvSpPr/>
            <p:nvPr/>
          </p:nvSpPr>
          <p:spPr>
            <a:xfrm>
              <a:off x="1064880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8" name="Rectangle 557">
              <a:extLst>
                <a:ext uri="{FF2B5EF4-FFF2-40B4-BE49-F238E27FC236}">
                  <a16:creationId xmlns:a16="http://schemas.microsoft.com/office/drawing/2014/main" id="{2B927793-8B31-417C-B935-A32270DAB05F}"/>
                </a:ext>
              </a:extLst>
            </p:cNvPr>
            <p:cNvSpPr/>
            <p:nvPr/>
          </p:nvSpPr>
          <p:spPr>
            <a:xfrm>
              <a:off x="1074521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9" name="Rectangle 558">
              <a:extLst>
                <a:ext uri="{FF2B5EF4-FFF2-40B4-BE49-F238E27FC236}">
                  <a16:creationId xmlns:a16="http://schemas.microsoft.com/office/drawing/2014/main" id="{8F0DACD7-78B1-482C-85B9-F60E99A6D2A0}"/>
                </a:ext>
              </a:extLst>
            </p:cNvPr>
            <p:cNvSpPr/>
            <p:nvPr/>
          </p:nvSpPr>
          <p:spPr>
            <a:xfrm>
              <a:off x="1084161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0" name="Rectangle 559">
              <a:extLst>
                <a:ext uri="{FF2B5EF4-FFF2-40B4-BE49-F238E27FC236}">
                  <a16:creationId xmlns:a16="http://schemas.microsoft.com/office/drawing/2014/main" id="{C47F821D-B6FA-44B7-B2A5-A0475B9A4994}"/>
                </a:ext>
              </a:extLst>
            </p:cNvPr>
            <p:cNvSpPr/>
            <p:nvPr/>
          </p:nvSpPr>
          <p:spPr>
            <a:xfrm>
              <a:off x="1093802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1" name="Rectangle 560">
              <a:extLst>
                <a:ext uri="{FF2B5EF4-FFF2-40B4-BE49-F238E27FC236}">
                  <a16:creationId xmlns:a16="http://schemas.microsoft.com/office/drawing/2014/main" id="{37DF5A69-DA86-434F-B25A-E7DFA68BA15D}"/>
                </a:ext>
              </a:extLst>
            </p:cNvPr>
            <p:cNvSpPr/>
            <p:nvPr/>
          </p:nvSpPr>
          <p:spPr>
            <a:xfrm>
              <a:off x="1103442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2" name="Rectangle 561">
              <a:extLst>
                <a:ext uri="{FF2B5EF4-FFF2-40B4-BE49-F238E27FC236}">
                  <a16:creationId xmlns:a16="http://schemas.microsoft.com/office/drawing/2014/main" id="{F1757AAD-059C-487C-866D-45C21E1CDDB8}"/>
                </a:ext>
              </a:extLst>
            </p:cNvPr>
            <p:cNvSpPr/>
            <p:nvPr/>
          </p:nvSpPr>
          <p:spPr>
            <a:xfrm>
              <a:off x="1113083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3" name="Group 562">
            <a:extLst>
              <a:ext uri="{FF2B5EF4-FFF2-40B4-BE49-F238E27FC236}">
                <a16:creationId xmlns:a16="http://schemas.microsoft.com/office/drawing/2014/main" id="{70EF8EBA-1B96-4DAA-8A66-BE3678CF6D47}"/>
              </a:ext>
            </a:extLst>
          </p:cNvPr>
          <p:cNvGrpSpPr/>
          <p:nvPr/>
        </p:nvGrpSpPr>
        <p:grpSpPr>
          <a:xfrm>
            <a:off x="10702175" y="6068131"/>
            <a:ext cx="959085" cy="91440"/>
            <a:chOff x="10263187" y="1193801"/>
            <a:chExt cx="959085" cy="91440"/>
          </a:xfrm>
        </p:grpSpPr>
        <p:sp>
          <p:nvSpPr>
            <p:cNvPr id="564" name="Rectangle 563">
              <a:extLst>
                <a:ext uri="{FF2B5EF4-FFF2-40B4-BE49-F238E27FC236}">
                  <a16:creationId xmlns:a16="http://schemas.microsoft.com/office/drawing/2014/main" id="{0C5AFCFF-31E1-4A12-B6F1-DC2855CE4CF9}"/>
                </a:ext>
              </a:extLst>
            </p:cNvPr>
            <p:cNvSpPr/>
            <p:nvPr/>
          </p:nvSpPr>
          <p:spPr>
            <a:xfrm>
              <a:off x="10263187" y="1193801"/>
              <a:ext cx="9144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Rectangle 564">
              <a:extLst>
                <a:ext uri="{FF2B5EF4-FFF2-40B4-BE49-F238E27FC236}">
                  <a16:creationId xmlns:a16="http://schemas.microsoft.com/office/drawing/2014/main" id="{5C796E91-C922-4856-8E50-833976395372}"/>
                </a:ext>
              </a:extLst>
            </p:cNvPr>
            <p:cNvSpPr/>
            <p:nvPr/>
          </p:nvSpPr>
          <p:spPr>
            <a:xfrm>
              <a:off x="1035959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Rectangle 565">
              <a:extLst>
                <a:ext uri="{FF2B5EF4-FFF2-40B4-BE49-F238E27FC236}">
                  <a16:creationId xmlns:a16="http://schemas.microsoft.com/office/drawing/2014/main" id="{BCC69D2F-A60E-4766-A358-FB71D844D4D0}"/>
                </a:ext>
              </a:extLst>
            </p:cNvPr>
            <p:cNvSpPr/>
            <p:nvPr/>
          </p:nvSpPr>
          <p:spPr>
            <a:xfrm>
              <a:off x="1045599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7" name="Rectangle 566">
              <a:extLst>
                <a:ext uri="{FF2B5EF4-FFF2-40B4-BE49-F238E27FC236}">
                  <a16:creationId xmlns:a16="http://schemas.microsoft.com/office/drawing/2014/main" id="{5E9E6A2B-7D5F-464B-894F-1E0B20CB2B24}"/>
                </a:ext>
              </a:extLst>
            </p:cNvPr>
            <p:cNvSpPr/>
            <p:nvPr/>
          </p:nvSpPr>
          <p:spPr>
            <a:xfrm>
              <a:off x="1055240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8" name="Rectangle 567">
              <a:extLst>
                <a:ext uri="{FF2B5EF4-FFF2-40B4-BE49-F238E27FC236}">
                  <a16:creationId xmlns:a16="http://schemas.microsoft.com/office/drawing/2014/main" id="{00372FEF-EF53-4919-B302-BB0623EB50FE}"/>
                </a:ext>
              </a:extLst>
            </p:cNvPr>
            <p:cNvSpPr/>
            <p:nvPr/>
          </p:nvSpPr>
          <p:spPr>
            <a:xfrm>
              <a:off x="1064880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Rectangle 568">
              <a:extLst>
                <a:ext uri="{FF2B5EF4-FFF2-40B4-BE49-F238E27FC236}">
                  <a16:creationId xmlns:a16="http://schemas.microsoft.com/office/drawing/2014/main" id="{D1A6526B-DDC0-426F-AA87-B14D53BD8F9A}"/>
                </a:ext>
              </a:extLst>
            </p:cNvPr>
            <p:cNvSpPr/>
            <p:nvPr/>
          </p:nvSpPr>
          <p:spPr>
            <a:xfrm>
              <a:off x="1074521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0" name="Rectangle 569">
              <a:extLst>
                <a:ext uri="{FF2B5EF4-FFF2-40B4-BE49-F238E27FC236}">
                  <a16:creationId xmlns:a16="http://schemas.microsoft.com/office/drawing/2014/main" id="{0D7082AB-59F2-4FF8-9FEB-4516B92A0D0A}"/>
                </a:ext>
              </a:extLst>
            </p:cNvPr>
            <p:cNvSpPr/>
            <p:nvPr/>
          </p:nvSpPr>
          <p:spPr>
            <a:xfrm>
              <a:off x="1084161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1" name="Rectangle 570">
              <a:extLst>
                <a:ext uri="{FF2B5EF4-FFF2-40B4-BE49-F238E27FC236}">
                  <a16:creationId xmlns:a16="http://schemas.microsoft.com/office/drawing/2014/main" id="{C973A811-BFBD-4AAB-A147-C7284EF115CF}"/>
                </a:ext>
              </a:extLst>
            </p:cNvPr>
            <p:cNvSpPr/>
            <p:nvPr/>
          </p:nvSpPr>
          <p:spPr>
            <a:xfrm>
              <a:off x="1093802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2" name="Rectangle 571">
              <a:extLst>
                <a:ext uri="{FF2B5EF4-FFF2-40B4-BE49-F238E27FC236}">
                  <a16:creationId xmlns:a16="http://schemas.microsoft.com/office/drawing/2014/main" id="{A8B0F8B1-E705-4D1B-8B93-FD8F0A6ADFC2}"/>
                </a:ext>
              </a:extLst>
            </p:cNvPr>
            <p:cNvSpPr/>
            <p:nvPr/>
          </p:nvSpPr>
          <p:spPr>
            <a:xfrm>
              <a:off x="11034427"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 name="Rectangle 572">
              <a:extLst>
                <a:ext uri="{FF2B5EF4-FFF2-40B4-BE49-F238E27FC236}">
                  <a16:creationId xmlns:a16="http://schemas.microsoft.com/office/drawing/2014/main" id="{D41796BC-7C1E-45AD-80D0-BF8781FF5139}"/>
                </a:ext>
              </a:extLst>
            </p:cNvPr>
            <p:cNvSpPr/>
            <p:nvPr/>
          </p:nvSpPr>
          <p:spPr>
            <a:xfrm>
              <a:off x="11130832" y="1193801"/>
              <a:ext cx="91440" cy="91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862251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5465-AD59-4E05-B664-A12C29692D9A}"/>
              </a:ext>
            </a:extLst>
          </p:cNvPr>
          <p:cNvSpPr>
            <a:spLocks noGrp="1"/>
          </p:cNvSpPr>
          <p:nvPr>
            <p:ph type="title"/>
          </p:nvPr>
        </p:nvSpPr>
        <p:spPr/>
        <p:txBody>
          <a:bodyPr/>
          <a:lstStyle/>
          <a:p>
            <a:r>
              <a:rPr lang="en-US" dirty="0"/>
              <a:t>Static and Exclusive Register Allocation</a:t>
            </a:r>
          </a:p>
        </p:txBody>
      </p:sp>
      <p:sp>
        <p:nvSpPr>
          <p:cNvPr id="3" name="Content Placeholder 2">
            <a:extLst>
              <a:ext uri="{FF2B5EF4-FFF2-40B4-BE49-F238E27FC236}">
                <a16:creationId xmlns:a16="http://schemas.microsoft.com/office/drawing/2014/main" id="{E27363D0-5DA7-46BA-9AD7-9D438B47B95E}"/>
              </a:ext>
            </a:extLst>
          </p:cNvPr>
          <p:cNvSpPr>
            <a:spLocks noGrp="1"/>
          </p:cNvSpPr>
          <p:nvPr>
            <p:ph idx="1"/>
          </p:nvPr>
        </p:nvSpPr>
        <p:spPr>
          <a:xfrm>
            <a:off x="838200" y="1825625"/>
            <a:ext cx="5156225" cy="2404630"/>
          </a:xfrm>
        </p:spPr>
        <p:txBody>
          <a:bodyPr>
            <a:normAutofit/>
          </a:bodyPr>
          <a:lstStyle/>
          <a:p>
            <a:r>
              <a:rPr lang="en-US" dirty="0"/>
              <a:t>Results in GPU register file underutilization</a:t>
            </a:r>
          </a:p>
          <a:p>
            <a:r>
              <a:rPr lang="en-US" dirty="0"/>
              <a:t>A large portion of physical registers are allocated but rarely used</a:t>
            </a:r>
          </a:p>
          <a:p>
            <a:endParaRPr lang="en-US" dirty="0"/>
          </a:p>
        </p:txBody>
      </p:sp>
      <p:sp>
        <p:nvSpPr>
          <p:cNvPr id="4" name="Slide Number Placeholder 3">
            <a:extLst>
              <a:ext uri="{FF2B5EF4-FFF2-40B4-BE49-F238E27FC236}">
                <a16:creationId xmlns:a16="http://schemas.microsoft.com/office/drawing/2014/main" id="{3D743C51-C20C-4065-A697-30104EC0543D}"/>
              </a:ext>
            </a:extLst>
          </p:cNvPr>
          <p:cNvSpPr>
            <a:spLocks noGrp="1"/>
          </p:cNvSpPr>
          <p:nvPr>
            <p:ph type="sldNum" sz="quarter" idx="12"/>
          </p:nvPr>
        </p:nvSpPr>
        <p:spPr/>
        <p:txBody>
          <a:bodyPr/>
          <a:lstStyle/>
          <a:p>
            <a:fld id="{2014EE8E-AE06-4085-B58B-05AC59AB1BA9}" type="slidenum">
              <a:rPr lang="en-US" smtClean="0"/>
              <a:t>4</a:t>
            </a:fld>
            <a:endParaRPr lang="en-US"/>
          </a:p>
        </p:txBody>
      </p:sp>
      <p:sp>
        <p:nvSpPr>
          <p:cNvPr id="17" name="TextBox 16">
            <a:extLst>
              <a:ext uri="{FF2B5EF4-FFF2-40B4-BE49-F238E27FC236}">
                <a16:creationId xmlns:a16="http://schemas.microsoft.com/office/drawing/2014/main" id="{FB7548B4-CF34-4F28-850D-3D7FC9337E99}"/>
              </a:ext>
            </a:extLst>
          </p:cNvPr>
          <p:cNvSpPr txBox="1"/>
          <p:nvPr/>
        </p:nvSpPr>
        <p:spPr>
          <a:xfrm>
            <a:off x="5994425" y="6025606"/>
            <a:ext cx="6197575" cy="307777"/>
          </a:xfrm>
          <a:prstGeom prst="rect">
            <a:avLst/>
          </a:prstGeom>
          <a:noFill/>
        </p:spPr>
        <p:txBody>
          <a:bodyPr wrap="square" rtlCol="0">
            <a:spAutoFit/>
          </a:bodyPr>
          <a:lstStyle/>
          <a:p>
            <a:pPr algn="ctr"/>
            <a:r>
              <a:rPr lang="en-US" sz="1400" dirty="0"/>
              <a:t>The utilization of a sample thread’s allocated register set during kernel execution</a:t>
            </a:r>
          </a:p>
        </p:txBody>
      </p:sp>
      <p:sp>
        <p:nvSpPr>
          <p:cNvPr id="24" name="TextBox 23">
            <a:extLst>
              <a:ext uri="{FF2B5EF4-FFF2-40B4-BE49-F238E27FC236}">
                <a16:creationId xmlns:a16="http://schemas.microsoft.com/office/drawing/2014/main" id="{5BD1BB4C-BDE8-4933-A2DE-8B90279FE554}"/>
              </a:ext>
            </a:extLst>
          </p:cNvPr>
          <p:cNvSpPr txBox="1"/>
          <p:nvPr/>
        </p:nvSpPr>
        <p:spPr>
          <a:xfrm>
            <a:off x="2151310" y="5281571"/>
            <a:ext cx="3620673" cy="1077218"/>
          </a:xfrm>
          <a:prstGeom prst="rect">
            <a:avLst/>
          </a:prstGeom>
          <a:solidFill>
            <a:schemeClr val="accent1">
              <a:lumMod val="20000"/>
              <a:lumOff val="80000"/>
            </a:schemeClr>
          </a:solidFill>
          <a:ln>
            <a:solidFill>
              <a:schemeClr val="accent1">
                <a:lumMod val="50000"/>
              </a:schemeClr>
            </a:solidFill>
          </a:ln>
          <a:effectLst>
            <a:outerShdw blurRad="63500" sx="102000" sy="102000" algn="ctr" rotWithShape="0">
              <a:prstClr val="black">
                <a:alpha val="40000"/>
              </a:prstClr>
            </a:outerShdw>
          </a:effectLst>
        </p:spPr>
        <p:txBody>
          <a:bodyPr wrap="square" rtlCol="0">
            <a:spAutoFit/>
          </a:bodyPr>
          <a:lstStyle/>
          <a:p>
            <a:r>
              <a:rPr lang="en-US" sz="1600" b="1" i="1"/>
              <a:t>X</a:t>
            </a:r>
            <a:r>
              <a:rPr lang="en-US" sz="1600" i="1"/>
              <a:t> axis: the number of instructions executed by the thread</a:t>
            </a:r>
          </a:p>
          <a:p>
            <a:r>
              <a:rPr lang="en-US" sz="1600" b="1" i="1"/>
              <a:t>Y</a:t>
            </a:r>
            <a:r>
              <a:rPr lang="en-US" sz="1600" i="1"/>
              <a:t> axis: the percentage of live registers with respect to allocated registers</a:t>
            </a:r>
          </a:p>
        </p:txBody>
      </p:sp>
      <p:pic>
        <p:nvPicPr>
          <p:cNvPr id="5" name="Picture 4">
            <a:extLst>
              <a:ext uri="{FF2B5EF4-FFF2-40B4-BE49-F238E27FC236}">
                <a16:creationId xmlns:a16="http://schemas.microsoft.com/office/drawing/2014/main" id="{FF9EC2DA-1FC3-45B3-A6E9-907C8FA0230F}"/>
              </a:ext>
            </a:extLst>
          </p:cNvPr>
          <p:cNvPicPr>
            <a:picLocks noChangeAspect="1"/>
          </p:cNvPicPr>
          <p:nvPr/>
        </p:nvPicPr>
        <p:blipFill>
          <a:blip r:embed="rId2"/>
          <a:stretch>
            <a:fillRect/>
          </a:stretch>
        </p:blipFill>
        <p:spPr>
          <a:xfrm>
            <a:off x="6096000" y="1899323"/>
            <a:ext cx="5965182" cy="4114800"/>
          </a:xfrm>
          <a:prstGeom prst="rect">
            <a:avLst/>
          </a:prstGeom>
        </p:spPr>
      </p:pic>
    </p:spTree>
    <p:extLst>
      <p:ext uri="{BB962C8B-B14F-4D97-AF65-F5344CB8AC3E}">
        <p14:creationId xmlns:p14="http://schemas.microsoft.com/office/powerpoint/2010/main" val="3096652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5465-AD59-4E05-B664-A12C29692D9A}"/>
              </a:ext>
            </a:extLst>
          </p:cNvPr>
          <p:cNvSpPr>
            <a:spLocks noGrp="1"/>
          </p:cNvSpPr>
          <p:nvPr>
            <p:ph type="title"/>
          </p:nvPr>
        </p:nvSpPr>
        <p:spPr/>
        <p:txBody>
          <a:bodyPr/>
          <a:lstStyle/>
          <a:p>
            <a:r>
              <a:rPr lang="en-US" dirty="0"/>
              <a:t>Static and Exclusive Register Allocation</a:t>
            </a:r>
          </a:p>
        </p:txBody>
      </p:sp>
      <p:sp>
        <p:nvSpPr>
          <p:cNvPr id="3" name="Content Placeholder 2">
            <a:extLst>
              <a:ext uri="{FF2B5EF4-FFF2-40B4-BE49-F238E27FC236}">
                <a16:creationId xmlns:a16="http://schemas.microsoft.com/office/drawing/2014/main" id="{E27363D0-5DA7-46BA-9AD7-9D438B47B95E}"/>
              </a:ext>
            </a:extLst>
          </p:cNvPr>
          <p:cNvSpPr>
            <a:spLocks noGrp="1"/>
          </p:cNvSpPr>
          <p:nvPr>
            <p:ph idx="1"/>
          </p:nvPr>
        </p:nvSpPr>
        <p:spPr>
          <a:xfrm>
            <a:off x="838200" y="1825625"/>
            <a:ext cx="10515600" cy="4351338"/>
          </a:xfrm>
        </p:spPr>
        <p:txBody>
          <a:bodyPr/>
          <a:lstStyle/>
          <a:p>
            <a:r>
              <a:rPr lang="en-US"/>
              <a:t>Problematic when </a:t>
            </a:r>
            <a:r>
              <a:rPr lang="en-US" dirty="0"/>
              <a:t>occupancy is limited by </a:t>
            </a:r>
            <a:r>
              <a:rPr lang="en-US"/>
              <a:t>register usage</a:t>
            </a:r>
            <a:endParaRPr lang="en-US" dirty="0"/>
          </a:p>
        </p:txBody>
      </p:sp>
      <p:sp>
        <p:nvSpPr>
          <p:cNvPr id="4" name="Slide Number Placeholder 3">
            <a:extLst>
              <a:ext uri="{FF2B5EF4-FFF2-40B4-BE49-F238E27FC236}">
                <a16:creationId xmlns:a16="http://schemas.microsoft.com/office/drawing/2014/main" id="{3D743C51-C20C-4065-A697-30104EC0543D}"/>
              </a:ext>
            </a:extLst>
          </p:cNvPr>
          <p:cNvSpPr>
            <a:spLocks noGrp="1"/>
          </p:cNvSpPr>
          <p:nvPr>
            <p:ph type="sldNum" sz="quarter" idx="12"/>
          </p:nvPr>
        </p:nvSpPr>
        <p:spPr/>
        <p:txBody>
          <a:bodyPr/>
          <a:lstStyle/>
          <a:p>
            <a:fld id="{2014EE8E-AE06-4085-B58B-05AC59AB1BA9}" type="slidenum">
              <a:rPr lang="en-US" smtClean="0"/>
              <a:t>5</a:t>
            </a:fld>
            <a:endParaRPr lang="en-US"/>
          </a:p>
        </p:txBody>
      </p:sp>
      <p:sp>
        <p:nvSpPr>
          <p:cNvPr id="5" name="Rectangle 4">
            <a:extLst>
              <a:ext uri="{FF2B5EF4-FFF2-40B4-BE49-F238E27FC236}">
                <a16:creationId xmlns:a16="http://schemas.microsoft.com/office/drawing/2014/main" id="{5B4D9E00-4EF4-4F4F-BC61-95658D61CB88}"/>
              </a:ext>
            </a:extLst>
          </p:cNvPr>
          <p:cNvSpPr/>
          <p:nvPr/>
        </p:nvSpPr>
        <p:spPr>
          <a:xfrm>
            <a:off x="2544333" y="4323534"/>
            <a:ext cx="3843910" cy="1537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graphicFrame>
        <p:nvGraphicFramePr>
          <p:cNvPr id="6" name="Chart 5">
            <a:extLst>
              <a:ext uri="{FF2B5EF4-FFF2-40B4-BE49-F238E27FC236}">
                <a16:creationId xmlns:a16="http://schemas.microsoft.com/office/drawing/2014/main" id="{EBDB839C-3C6D-477F-82BD-8795B05EBD02}"/>
              </a:ext>
            </a:extLst>
          </p:cNvPr>
          <p:cNvGraphicFramePr>
            <a:graphicFrameLocks/>
          </p:cNvGraphicFramePr>
          <p:nvPr>
            <p:extLst>
              <p:ext uri="{D42A27DB-BD31-4B8C-83A1-F6EECF244321}">
                <p14:modId xmlns:p14="http://schemas.microsoft.com/office/powerpoint/2010/main" val="2697248347"/>
              </p:ext>
            </p:extLst>
          </p:nvPr>
        </p:nvGraphicFramePr>
        <p:xfrm>
          <a:off x="1968357" y="3250533"/>
          <a:ext cx="4572000" cy="285538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51618DF2-ABCB-43F6-B3EB-9B25E919887A}"/>
              </a:ext>
            </a:extLst>
          </p:cNvPr>
          <p:cNvSpPr/>
          <p:nvPr/>
        </p:nvSpPr>
        <p:spPr>
          <a:xfrm>
            <a:off x="6380688" y="4323534"/>
            <a:ext cx="3857034" cy="15378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graphicFrame>
        <p:nvGraphicFramePr>
          <p:cNvPr id="8" name="Chart 7">
            <a:extLst>
              <a:ext uri="{FF2B5EF4-FFF2-40B4-BE49-F238E27FC236}">
                <a16:creationId xmlns:a16="http://schemas.microsoft.com/office/drawing/2014/main" id="{4D26F7C2-CE58-40CC-A9A9-22BFD2D64F07}"/>
              </a:ext>
            </a:extLst>
          </p:cNvPr>
          <p:cNvGraphicFramePr>
            <a:graphicFrameLocks/>
          </p:cNvGraphicFramePr>
          <p:nvPr>
            <p:extLst>
              <p:ext uri="{D42A27DB-BD31-4B8C-83A1-F6EECF244321}">
                <p14:modId xmlns:p14="http://schemas.microsoft.com/office/powerpoint/2010/main" val="1123845472"/>
              </p:ext>
            </p:extLst>
          </p:nvPr>
        </p:nvGraphicFramePr>
        <p:xfrm>
          <a:off x="6241700" y="3337301"/>
          <a:ext cx="4129439" cy="267919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3F48FE2F-86A6-4FA5-ABC5-9123BB26772B}"/>
              </a:ext>
            </a:extLst>
          </p:cNvPr>
          <p:cNvCxnSpPr>
            <a:cxnSpLocks/>
          </p:cNvCxnSpPr>
          <p:nvPr/>
        </p:nvCxnSpPr>
        <p:spPr>
          <a:xfrm>
            <a:off x="2544334" y="3999291"/>
            <a:ext cx="0" cy="192246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EAFBE17B-E914-4D82-A0FB-78E116A02C49}"/>
              </a:ext>
            </a:extLst>
          </p:cNvPr>
          <p:cNvCxnSpPr>
            <a:cxnSpLocks/>
          </p:cNvCxnSpPr>
          <p:nvPr/>
        </p:nvCxnSpPr>
        <p:spPr>
          <a:xfrm>
            <a:off x="6380689" y="3999291"/>
            <a:ext cx="7555" cy="192246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A699E9C6-C4D9-49CD-AC2C-F3E47CD4474B}"/>
              </a:ext>
            </a:extLst>
          </p:cNvPr>
          <p:cNvSpPr txBox="1"/>
          <p:nvPr/>
        </p:nvSpPr>
        <p:spPr>
          <a:xfrm>
            <a:off x="5916757" y="5921754"/>
            <a:ext cx="942975" cy="400110"/>
          </a:xfrm>
          <a:prstGeom prst="rect">
            <a:avLst/>
          </a:prstGeom>
          <a:noFill/>
        </p:spPr>
        <p:txBody>
          <a:bodyPr wrap="square" rtlCol="0">
            <a:spAutoFit/>
          </a:bodyPr>
          <a:lstStyle/>
          <a:p>
            <a:pPr algn="ctr"/>
            <a:r>
              <a:rPr lang="en-US" sz="2000" dirty="0"/>
              <a:t>Time</a:t>
            </a:r>
          </a:p>
        </p:txBody>
      </p:sp>
      <p:sp>
        <p:nvSpPr>
          <p:cNvPr id="12" name="TextBox 11">
            <a:extLst>
              <a:ext uri="{FF2B5EF4-FFF2-40B4-BE49-F238E27FC236}">
                <a16:creationId xmlns:a16="http://schemas.microsoft.com/office/drawing/2014/main" id="{E8D83E04-2A35-41AD-8099-27D90EAF591A}"/>
              </a:ext>
            </a:extLst>
          </p:cNvPr>
          <p:cNvSpPr txBox="1"/>
          <p:nvPr/>
        </p:nvSpPr>
        <p:spPr>
          <a:xfrm rot="16200000">
            <a:off x="721663" y="4476842"/>
            <a:ext cx="2298172" cy="400110"/>
          </a:xfrm>
          <a:prstGeom prst="rect">
            <a:avLst/>
          </a:prstGeom>
          <a:noFill/>
        </p:spPr>
        <p:txBody>
          <a:bodyPr wrap="square" rtlCol="0">
            <a:spAutoFit/>
          </a:bodyPr>
          <a:lstStyle/>
          <a:p>
            <a:pPr algn="ctr"/>
            <a:r>
              <a:rPr lang="en-US" sz="2000" dirty="0"/>
              <a:t>Register Allocation</a:t>
            </a:r>
          </a:p>
        </p:txBody>
      </p:sp>
      <p:sp>
        <p:nvSpPr>
          <p:cNvPr id="13" name="TextBox 12">
            <a:extLst>
              <a:ext uri="{FF2B5EF4-FFF2-40B4-BE49-F238E27FC236}">
                <a16:creationId xmlns:a16="http://schemas.microsoft.com/office/drawing/2014/main" id="{394DA9D2-6DA6-469C-9E7A-66305467A4A4}"/>
              </a:ext>
            </a:extLst>
          </p:cNvPr>
          <p:cNvSpPr txBox="1"/>
          <p:nvPr/>
        </p:nvSpPr>
        <p:spPr>
          <a:xfrm>
            <a:off x="5722876" y="2533615"/>
            <a:ext cx="2887724" cy="615553"/>
          </a:xfrm>
          <a:prstGeom prst="rect">
            <a:avLst/>
          </a:prstGeom>
          <a:solidFill>
            <a:schemeClr val="bg1"/>
          </a:solidFill>
        </p:spPr>
        <p:txBody>
          <a:bodyPr wrap="square" lIns="18288" tIns="0" rIns="0" bIns="0" rtlCol="0">
            <a:spAutoFit/>
          </a:bodyPr>
          <a:lstStyle/>
          <a:p>
            <a:r>
              <a:rPr lang="en-US" sz="2000" dirty="0"/>
              <a:t>Warp A ends execution and warp B starts execution</a:t>
            </a:r>
          </a:p>
        </p:txBody>
      </p:sp>
      <p:cxnSp>
        <p:nvCxnSpPr>
          <p:cNvPr id="14" name="Straight Arrow Connector 13">
            <a:extLst>
              <a:ext uri="{FF2B5EF4-FFF2-40B4-BE49-F238E27FC236}">
                <a16:creationId xmlns:a16="http://schemas.microsoft.com/office/drawing/2014/main" id="{83E570DB-8477-4838-A38D-77E8EA913F66}"/>
              </a:ext>
            </a:extLst>
          </p:cNvPr>
          <p:cNvCxnSpPr>
            <a:cxnSpLocks/>
          </p:cNvCxnSpPr>
          <p:nvPr/>
        </p:nvCxnSpPr>
        <p:spPr>
          <a:xfrm flipH="1">
            <a:off x="6388245" y="3182209"/>
            <a:ext cx="152112" cy="7942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656B581B-F4AC-4C73-9E3B-55A7D9704C50}"/>
              </a:ext>
            </a:extLst>
          </p:cNvPr>
          <p:cNvSpPr txBox="1"/>
          <p:nvPr/>
        </p:nvSpPr>
        <p:spPr>
          <a:xfrm>
            <a:off x="2644494" y="2529223"/>
            <a:ext cx="1514000" cy="615553"/>
          </a:xfrm>
          <a:prstGeom prst="rect">
            <a:avLst/>
          </a:prstGeom>
          <a:solidFill>
            <a:schemeClr val="bg1"/>
          </a:solidFill>
        </p:spPr>
        <p:txBody>
          <a:bodyPr wrap="square" lIns="18288" tIns="0" rIns="0" bIns="0" rtlCol="0">
            <a:spAutoFit/>
          </a:bodyPr>
          <a:lstStyle/>
          <a:p>
            <a:r>
              <a:rPr lang="en-US" sz="2000" dirty="0"/>
              <a:t>Warp A starts execution</a:t>
            </a:r>
          </a:p>
        </p:txBody>
      </p:sp>
      <p:cxnSp>
        <p:nvCxnSpPr>
          <p:cNvPr id="16" name="Straight Arrow Connector 15">
            <a:extLst>
              <a:ext uri="{FF2B5EF4-FFF2-40B4-BE49-F238E27FC236}">
                <a16:creationId xmlns:a16="http://schemas.microsoft.com/office/drawing/2014/main" id="{FCD8B702-01FD-49CA-AC08-4184BC6FEBBA}"/>
              </a:ext>
            </a:extLst>
          </p:cNvPr>
          <p:cNvCxnSpPr>
            <a:cxnSpLocks/>
          </p:cNvCxnSpPr>
          <p:nvPr/>
        </p:nvCxnSpPr>
        <p:spPr>
          <a:xfrm flipH="1">
            <a:off x="2557018" y="3190181"/>
            <a:ext cx="190742" cy="7468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1C331C2E-8DD7-41DC-8FE3-FF5DDEA06B80}"/>
              </a:ext>
            </a:extLst>
          </p:cNvPr>
          <p:cNvSpPr txBox="1"/>
          <p:nvPr/>
        </p:nvSpPr>
        <p:spPr>
          <a:xfrm>
            <a:off x="3771431" y="3500317"/>
            <a:ext cx="2145323" cy="615553"/>
          </a:xfrm>
          <a:prstGeom prst="rect">
            <a:avLst/>
          </a:prstGeom>
          <a:solidFill>
            <a:schemeClr val="bg1"/>
          </a:solidFill>
        </p:spPr>
        <p:txBody>
          <a:bodyPr wrap="square" lIns="0" tIns="0" rIns="0" bIns="0" rtlCol="0">
            <a:spAutoFit/>
          </a:bodyPr>
          <a:lstStyle/>
          <a:p>
            <a:r>
              <a:rPr lang="en-US" sz="2000" dirty="0"/>
              <a:t>Unused registers allocated to warp A</a:t>
            </a:r>
          </a:p>
        </p:txBody>
      </p:sp>
      <p:cxnSp>
        <p:nvCxnSpPr>
          <p:cNvPr id="18" name="Straight Arrow Connector 17">
            <a:extLst>
              <a:ext uri="{FF2B5EF4-FFF2-40B4-BE49-F238E27FC236}">
                <a16:creationId xmlns:a16="http://schemas.microsoft.com/office/drawing/2014/main" id="{AE4E96BB-79B6-4495-B507-57F97454F0B1}"/>
              </a:ext>
            </a:extLst>
          </p:cNvPr>
          <p:cNvCxnSpPr>
            <a:cxnSpLocks/>
          </p:cNvCxnSpPr>
          <p:nvPr/>
        </p:nvCxnSpPr>
        <p:spPr>
          <a:xfrm flipH="1">
            <a:off x="3842276" y="4115870"/>
            <a:ext cx="214037" cy="3519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DC3CFEDB-2102-4310-BDF0-D5B028E315F9}"/>
              </a:ext>
            </a:extLst>
          </p:cNvPr>
          <p:cNvSpPr txBox="1"/>
          <p:nvPr/>
        </p:nvSpPr>
        <p:spPr>
          <a:xfrm>
            <a:off x="7796682" y="3500317"/>
            <a:ext cx="2007227" cy="615553"/>
          </a:xfrm>
          <a:prstGeom prst="rect">
            <a:avLst/>
          </a:prstGeom>
          <a:solidFill>
            <a:schemeClr val="bg1"/>
          </a:solidFill>
        </p:spPr>
        <p:txBody>
          <a:bodyPr wrap="square" lIns="0" tIns="0" rIns="0" bIns="0" rtlCol="0">
            <a:spAutoFit/>
          </a:bodyPr>
          <a:lstStyle/>
          <a:p>
            <a:r>
              <a:rPr lang="en-US" sz="2000" dirty="0"/>
              <a:t>Unused registers allocated to warp B</a:t>
            </a:r>
          </a:p>
        </p:txBody>
      </p:sp>
      <p:sp>
        <p:nvSpPr>
          <p:cNvPr id="20" name="TextBox 19">
            <a:extLst>
              <a:ext uri="{FF2B5EF4-FFF2-40B4-BE49-F238E27FC236}">
                <a16:creationId xmlns:a16="http://schemas.microsoft.com/office/drawing/2014/main" id="{36A6A7C8-0736-40E3-9FAD-094DBC012F07}"/>
              </a:ext>
            </a:extLst>
          </p:cNvPr>
          <p:cNvSpPr txBox="1"/>
          <p:nvPr/>
        </p:nvSpPr>
        <p:spPr>
          <a:xfrm>
            <a:off x="8144854" y="6103261"/>
            <a:ext cx="2340886" cy="615553"/>
          </a:xfrm>
          <a:prstGeom prst="rect">
            <a:avLst/>
          </a:prstGeom>
          <a:solidFill>
            <a:schemeClr val="bg1"/>
          </a:solidFill>
        </p:spPr>
        <p:txBody>
          <a:bodyPr wrap="square" lIns="0" tIns="0" rIns="0" bIns="0" rtlCol="0">
            <a:spAutoFit/>
          </a:bodyPr>
          <a:lstStyle/>
          <a:p>
            <a:r>
              <a:rPr lang="en-US" sz="2000" dirty="0"/>
              <a:t>Registers allocated to and used by warp B</a:t>
            </a:r>
          </a:p>
        </p:txBody>
      </p:sp>
      <p:cxnSp>
        <p:nvCxnSpPr>
          <p:cNvPr id="21" name="Straight Arrow Connector 20">
            <a:extLst>
              <a:ext uri="{FF2B5EF4-FFF2-40B4-BE49-F238E27FC236}">
                <a16:creationId xmlns:a16="http://schemas.microsoft.com/office/drawing/2014/main" id="{17EDAB1C-4762-433C-8014-E3F97CF91FC5}"/>
              </a:ext>
            </a:extLst>
          </p:cNvPr>
          <p:cNvCxnSpPr>
            <a:cxnSpLocks/>
          </p:cNvCxnSpPr>
          <p:nvPr/>
        </p:nvCxnSpPr>
        <p:spPr>
          <a:xfrm flipH="1" flipV="1">
            <a:off x="9065151" y="5602481"/>
            <a:ext cx="171373" cy="4470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87B7D188-23E0-4F99-ACF1-87CC72D5F62C}"/>
              </a:ext>
            </a:extLst>
          </p:cNvPr>
          <p:cNvSpPr txBox="1"/>
          <p:nvPr/>
        </p:nvSpPr>
        <p:spPr>
          <a:xfrm>
            <a:off x="2882908" y="6105922"/>
            <a:ext cx="2340886" cy="615553"/>
          </a:xfrm>
          <a:prstGeom prst="rect">
            <a:avLst/>
          </a:prstGeom>
          <a:solidFill>
            <a:schemeClr val="bg1"/>
          </a:solidFill>
        </p:spPr>
        <p:txBody>
          <a:bodyPr wrap="square" lIns="0" tIns="0" rIns="0" bIns="0" rtlCol="0">
            <a:spAutoFit/>
          </a:bodyPr>
          <a:lstStyle/>
          <a:p>
            <a:r>
              <a:rPr lang="en-US" sz="2000" dirty="0"/>
              <a:t>Registers allocated to and used by warp A</a:t>
            </a:r>
          </a:p>
        </p:txBody>
      </p:sp>
      <p:cxnSp>
        <p:nvCxnSpPr>
          <p:cNvPr id="23" name="Straight Arrow Connector 22">
            <a:extLst>
              <a:ext uri="{FF2B5EF4-FFF2-40B4-BE49-F238E27FC236}">
                <a16:creationId xmlns:a16="http://schemas.microsoft.com/office/drawing/2014/main" id="{C1104FD6-0FBF-428F-AA3E-6E618CF3703B}"/>
              </a:ext>
            </a:extLst>
          </p:cNvPr>
          <p:cNvCxnSpPr>
            <a:cxnSpLocks/>
          </p:cNvCxnSpPr>
          <p:nvPr/>
        </p:nvCxnSpPr>
        <p:spPr>
          <a:xfrm flipV="1">
            <a:off x="4026043" y="5558737"/>
            <a:ext cx="286217" cy="4907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AB98C3FF-2633-48F4-B573-077A5048127D}"/>
              </a:ext>
            </a:extLst>
          </p:cNvPr>
          <p:cNvCxnSpPr>
            <a:cxnSpLocks/>
          </p:cNvCxnSpPr>
          <p:nvPr/>
        </p:nvCxnSpPr>
        <p:spPr>
          <a:xfrm flipH="1">
            <a:off x="7839268" y="4115870"/>
            <a:ext cx="214037" cy="3519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845457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300"/>
                                        <p:tgtEl>
                                          <p:spTgt spid="16"/>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300"/>
                                        <p:tgtEl>
                                          <p:spTgt spid="22"/>
                                        </p:tgtEl>
                                      </p:cBhvr>
                                    </p:animEffect>
                                  </p:childTnLst>
                                </p:cTn>
                              </p:par>
                            </p:childTnLst>
                          </p:cTn>
                        </p:par>
                        <p:par>
                          <p:cTn id="16" fill="hold">
                            <p:stCondLst>
                              <p:cond delay="9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300"/>
                                        <p:tgtEl>
                                          <p:spTgt spid="23"/>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300"/>
                                        <p:tgtEl>
                                          <p:spTgt spid="17"/>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3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
                                        <p:tgtEl>
                                          <p:spTgt spid="13"/>
                                        </p:tgtEl>
                                      </p:cBhvr>
                                    </p:animEffect>
                                  </p:childTnLst>
                                </p:cTn>
                              </p:par>
                            </p:childTnLst>
                          </p:cTn>
                        </p:par>
                        <p:par>
                          <p:cTn id="33" fill="hold">
                            <p:stCondLst>
                              <p:cond delay="300"/>
                            </p:stCondLst>
                            <p:childTnLst>
                              <p:par>
                                <p:cTn id="34" presetID="2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300"/>
                                        <p:tgtEl>
                                          <p:spTgt spid="14"/>
                                        </p:tgtEl>
                                      </p:cBhvr>
                                    </p:animEffect>
                                  </p:childTnLst>
                                </p:cTn>
                              </p:par>
                            </p:childTnLst>
                          </p:cTn>
                        </p:par>
                        <p:par>
                          <p:cTn id="37" fill="hold">
                            <p:stCondLst>
                              <p:cond delay="6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1000"/>
                                        <p:tgtEl>
                                          <p:spTgt spid="7"/>
                                        </p:tgtEl>
                                      </p:cBhvr>
                                    </p:animEffect>
                                  </p:childTnLst>
                                </p:cTn>
                              </p:par>
                            </p:childTnLst>
                          </p:cTn>
                        </p:par>
                        <p:par>
                          <p:cTn id="44" fill="hold">
                            <p:stCondLst>
                              <p:cond delay="1600"/>
                            </p:stCondLst>
                            <p:childTnLst>
                              <p:par>
                                <p:cTn id="45" presetID="2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300"/>
                                        <p:tgtEl>
                                          <p:spTgt spid="20"/>
                                        </p:tgtEl>
                                      </p:cBhvr>
                                    </p:animEffect>
                                  </p:childTnLst>
                                </p:cTn>
                              </p:par>
                            </p:childTnLst>
                          </p:cTn>
                        </p:par>
                        <p:par>
                          <p:cTn id="48" fill="hold">
                            <p:stCondLst>
                              <p:cond delay="19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300"/>
                                        <p:tgtEl>
                                          <p:spTgt spid="21"/>
                                        </p:tgtEl>
                                      </p:cBhvr>
                                    </p:animEffect>
                                  </p:childTnLst>
                                </p:cTn>
                              </p:par>
                            </p:childTnLst>
                          </p:cTn>
                        </p:par>
                        <p:par>
                          <p:cTn id="52" fill="hold">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300"/>
                                        <p:tgtEl>
                                          <p:spTgt spid="19"/>
                                        </p:tgtEl>
                                      </p:cBhvr>
                                    </p:animEffect>
                                  </p:childTnLst>
                                </p:cTn>
                              </p:par>
                            </p:childTnLst>
                          </p:cTn>
                        </p:par>
                        <p:par>
                          <p:cTn id="56" fill="hold">
                            <p:stCondLst>
                              <p:cond delay="2500"/>
                            </p:stCondLst>
                            <p:childTnLst>
                              <p:par>
                                <p:cTn id="57" presetID="22" presetClass="entr" presetSubtype="1"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P spid="13" grpId="0" animBg="1"/>
      <p:bldP spid="15" grpId="0" animBg="1"/>
      <p:bldP spid="17" grpId="0" animBg="1"/>
      <p:bldP spid="19"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1B1F-7F20-439E-9CAB-DAD2EE3A582D}"/>
              </a:ext>
            </a:extLst>
          </p:cNvPr>
          <p:cNvSpPr>
            <a:spLocks noGrp="1"/>
          </p:cNvSpPr>
          <p:nvPr>
            <p:ph type="title"/>
          </p:nvPr>
        </p:nvSpPr>
        <p:spPr/>
        <p:txBody>
          <a:bodyPr/>
          <a:lstStyle/>
          <a:p>
            <a:r>
              <a:rPr lang="en-US" dirty="0"/>
              <a:t>Related Works</a:t>
            </a:r>
          </a:p>
        </p:txBody>
      </p:sp>
      <p:sp>
        <p:nvSpPr>
          <p:cNvPr id="3" name="Content Placeholder 2">
            <a:extLst>
              <a:ext uri="{FF2B5EF4-FFF2-40B4-BE49-F238E27FC236}">
                <a16:creationId xmlns:a16="http://schemas.microsoft.com/office/drawing/2014/main" id="{0274F688-5FF4-4B68-AC52-9E240BE944FC}"/>
              </a:ext>
            </a:extLst>
          </p:cNvPr>
          <p:cNvSpPr>
            <a:spLocks noGrp="1"/>
          </p:cNvSpPr>
          <p:nvPr>
            <p:ph idx="1"/>
          </p:nvPr>
        </p:nvSpPr>
        <p:spPr/>
        <p:txBody>
          <a:bodyPr/>
          <a:lstStyle/>
          <a:p>
            <a:r>
              <a:rPr lang="en-US" dirty="0"/>
              <a:t>Register File Virtualization </a:t>
            </a:r>
            <a:r>
              <a:rPr lang="en-US"/>
              <a:t>(MICRO 2015</a:t>
            </a:r>
            <a:r>
              <a:rPr lang="en-US" dirty="0"/>
              <a:t>)</a:t>
            </a:r>
          </a:p>
          <a:p>
            <a:pPr lvl="1"/>
            <a:r>
              <a:rPr lang="en-US" dirty="0"/>
              <a:t>Implement a Register Renaming Table for Warp Registers</a:t>
            </a:r>
          </a:p>
          <a:p>
            <a:r>
              <a:rPr lang="en-US" dirty="0"/>
              <a:t>Resource sharing </a:t>
            </a:r>
            <a:r>
              <a:rPr lang="en-US"/>
              <a:t>(HPDC 2016</a:t>
            </a:r>
            <a:r>
              <a:rPr lang="en-US" dirty="0"/>
              <a:t>)</a:t>
            </a:r>
          </a:p>
          <a:p>
            <a:pPr lvl="1"/>
            <a:r>
              <a:rPr lang="en-US" dirty="0"/>
              <a:t>Warps race </a:t>
            </a:r>
            <a:r>
              <a:rPr lang="en-US"/>
              <a:t>for one-time acquisition of shared </a:t>
            </a:r>
            <a:r>
              <a:rPr lang="en-US" dirty="0"/>
              <a:t>resources</a:t>
            </a:r>
          </a:p>
          <a:p>
            <a:r>
              <a:rPr lang="en-US" dirty="0" err="1"/>
              <a:t>Zorua</a:t>
            </a:r>
            <a:r>
              <a:rPr lang="en-US" dirty="0"/>
              <a:t>  </a:t>
            </a:r>
            <a:r>
              <a:rPr lang="en-US"/>
              <a:t>(MICRO 2016</a:t>
            </a:r>
            <a:r>
              <a:rPr lang="en-US" dirty="0"/>
              <a:t>)</a:t>
            </a:r>
          </a:p>
          <a:p>
            <a:pPr lvl="1"/>
            <a:r>
              <a:rPr lang="en-US" dirty="0"/>
              <a:t>Virtualize on-chip resources and distribute them among warps on-demand</a:t>
            </a:r>
          </a:p>
          <a:p>
            <a:r>
              <a:rPr lang="en-US" dirty="0" err="1"/>
              <a:t>RegLess</a:t>
            </a:r>
            <a:r>
              <a:rPr lang="en-US" dirty="0"/>
              <a:t> </a:t>
            </a:r>
            <a:r>
              <a:rPr lang="en-US"/>
              <a:t>(MICRO 2017</a:t>
            </a:r>
            <a:r>
              <a:rPr lang="en-US" dirty="0"/>
              <a:t>)</a:t>
            </a:r>
          </a:p>
          <a:p>
            <a:pPr lvl="1"/>
            <a:r>
              <a:rPr lang="en-US" dirty="0"/>
              <a:t>Remove register file and organize prefetching of thread-private variables</a:t>
            </a:r>
          </a:p>
        </p:txBody>
      </p:sp>
      <p:sp>
        <p:nvSpPr>
          <p:cNvPr id="4" name="Slide Number Placeholder 3">
            <a:extLst>
              <a:ext uri="{FF2B5EF4-FFF2-40B4-BE49-F238E27FC236}">
                <a16:creationId xmlns:a16="http://schemas.microsoft.com/office/drawing/2014/main" id="{6C32AA32-7188-4C5D-AB3C-4B94AE8EC3F5}"/>
              </a:ext>
            </a:extLst>
          </p:cNvPr>
          <p:cNvSpPr>
            <a:spLocks noGrp="1"/>
          </p:cNvSpPr>
          <p:nvPr>
            <p:ph type="sldNum" sz="quarter" idx="12"/>
          </p:nvPr>
        </p:nvSpPr>
        <p:spPr/>
        <p:txBody>
          <a:bodyPr/>
          <a:lstStyle/>
          <a:p>
            <a:fld id="{2014EE8E-AE06-4085-B58B-05AC59AB1BA9}" type="slidenum">
              <a:rPr lang="en-US" smtClean="0"/>
              <a:t>6</a:t>
            </a:fld>
            <a:endParaRPr lang="en-US"/>
          </a:p>
        </p:txBody>
      </p:sp>
    </p:spTree>
    <p:extLst>
      <p:ext uri="{BB962C8B-B14F-4D97-AF65-F5344CB8AC3E}">
        <p14:creationId xmlns:p14="http://schemas.microsoft.com/office/powerpoint/2010/main" val="16619404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20A-83A9-440E-8003-328AA4583D1A}"/>
              </a:ext>
            </a:extLst>
          </p:cNvPr>
          <p:cNvSpPr>
            <a:spLocks noGrp="1"/>
          </p:cNvSpPr>
          <p:nvPr>
            <p:ph type="title"/>
          </p:nvPr>
        </p:nvSpPr>
        <p:spPr/>
        <p:txBody>
          <a:bodyPr/>
          <a:lstStyle/>
          <a:p>
            <a:r>
              <a:rPr lang="en-US" dirty="0" err="1"/>
              <a:t>RegMutex</a:t>
            </a:r>
            <a:r>
              <a:rPr lang="en-US" dirty="0"/>
              <a:t>: Main Idea</a:t>
            </a:r>
          </a:p>
        </p:txBody>
      </p:sp>
      <p:sp>
        <p:nvSpPr>
          <p:cNvPr id="3" name="Content Placeholder 2">
            <a:extLst>
              <a:ext uri="{FF2B5EF4-FFF2-40B4-BE49-F238E27FC236}">
                <a16:creationId xmlns:a16="http://schemas.microsoft.com/office/drawing/2014/main" id="{8E75A9F9-A09B-488A-9EAC-807B0D442F53}"/>
              </a:ext>
            </a:extLst>
          </p:cNvPr>
          <p:cNvSpPr>
            <a:spLocks noGrp="1"/>
          </p:cNvSpPr>
          <p:nvPr>
            <p:ph idx="1"/>
          </p:nvPr>
        </p:nvSpPr>
        <p:spPr>
          <a:xfrm>
            <a:off x="838200" y="1825625"/>
            <a:ext cx="10985500" cy="4351338"/>
          </a:xfrm>
        </p:spPr>
        <p:txBody>
          <a:bodyPr>
            <a:normAutofit/>
          </a:bodyPr>
          <a:lstStyle/>
          <a:p>
            <a:r>
              <a:rPr lang="en-US" b="1" dirty="0"/>
              <a:t>Reg</a:t>
            </a:r>
            <a:r>
              <a:rPr lang="en-US" dirty="0"/>
              <a:t>ister </a:t>
            </a:r>
            <a:r>
              <a:rPr lang="en-US" b="1" dirty="0"/>
              <a:t>Mut</a:t>
            </a:r>
            <a:r>
              <a:rPr lang="en-US" dirty="0"/>
              <a:t>ual </a:t>
            </a:r>
            <a:r>
              <a:rPr lang="en-US" b="1" dirty="0"/>
              <a:t>Ex</a:t>
            </a:r>
            <a:r>
              <a:rPr lang="en-US" dirty="0"/>
              <a:t>clusion: a compiler-architecture co-design</a:t>
            </a:r>
          </a:p>
          <a:p>
            <a:r>
              <a:rPr lang="en-US" i="1" err="1"/>
              <a:t>RegMutex</a:t>
            </a:r>
            <a:r>
              <a:rPr lang="en-US"/>
              <a:t> shares </a:t>
            </a:r>
            <a:r>
              <a:rPr lang="en-US" dirty="0"/>
              <a:t>registers between SM warps by time-multiplexing</a:t>
            </a:r>
          </a:p>
          <a:p>
            <a:r>
              <a:rPr lang="en-US" dirty="0"/>
              <a:t>Compiler marks regions of the kernel binary with high register consumption. Registers needed in such areas form </a:t>
            </a:r>
            <a:r>
              <a:rPr lang="en-US" i="1" dirty="0"/>
              <a:t>extended </a:t>
            </a:r>
            <a:r>
              <a:rPr lang="en-US" i="1"/>
              <a:t>register set</a:t>
            </a:r>
            <a:endParaRPr lang="en-US" dirty="0"/>
          </a:p>
          <a:p>
            <a:r>
              <a:rPr lang="en-US"/>
              <a:t>A </a:t>
            </a:r>
            <a:r>
              <a:rPr lang="en-US" i="1"/>
              <a:t>shared register pool </a:t>
            </a:r>
            <a:r>
              <a:rPr lang="en-US" dirty="0"/>
              <a:t>is designated out </a:t>
            </a:r>
            <a:r>
              <a:rPr lang="en-US"/>
              <a:t>of register file </a:t>
            </a:r>
            <a:r>
              <a:rPr lang="en-US" dirty="0"/>
              <a:t>upon </a:t>
            </a:r>
            <a:r>
              <a:rPr lang="en-US"/>
              <a:t>kernel initiation</a:t>
            </a:r>
            <a:endParaRPr lang="en-US" dirty="0"/>
          </a:p>
          <a:p>
            <a:r>
              <a:rPr lang="en-US" dirty="0"/>
              <a:t>When program </a:t>
            </a:r>
            <a:r>
              <a:rPr lang="en-US"/>
              <a:t>needs to work </a:t>
            </a:r>
            <a:r>
              <a:rPr lang="en-US" dirty="0"/>
              <a:t>with extended set, </a:t>
            </a:r>
            <a:r>
              <a:rPr lang="en-US"/>
              <a:t>it needs to be acquired from the </a:t>
            </a:r>
            <a:r>
              <a:rPr lang="en-US" i="1"/>
              <a:t>shared pool</a:t>
            </a:r>
            <a:endParaRPr lang="en-US" dirty="0"/>
          </a:p>
          <a:p>
            <a:r>
              <a:rPr lang="en-US" dirty="0"/>
              <a:t>Think of it as </a:t>
            </a:r>
            <a:r>
              <a:rPr lang="en-US" b="1" i="1" dirty="0"/>
              <a:t>communal </a:t>
            </a:r>
            <a:r>
              <a:rPr lang="en-US" b="1" i="1"/>
              <a:t>register allocation</a:t>
            </a:r>
            <a:endParaRPr lang="en-US" dirty="0"/>
          </a:p>
          <a:p>
            <a:endParaRPr lang="en-US" dirty="0"/>
          </a:p>
        </p:txBody>
      </p:sp>
      <p:sp>
        <p:nvSpPr>
          <p:cNvPr id="4" name="Slide Number Placeholder 3">
            <a:extLst>
              <a:ext uri="{FF2B5EF4-FFF2-40B4-BE49-F238E27FC236}">
                <a16:creationId xmlns:a16="http://schemas.microsoft.com/office/drawing/2014/main" id="{8B6D1C28-343F-4BD0-9AEF-B5EE2F350ABC}"/>
              </a:ext>
            </a:extLst>
          </p:cNvPr>
          <p:cNvSpPr>
            <a:spLocks noGrp="1"/>
          </p:cNvSpPr>
          <p:nvPr>
            <p:ph type="sldNum" sz="quarter" idx="12"/>
          </p:nvPr>
        </p:nvSpPr>
        <p:spPr/>
        <p:txBody>
          <a:bodyPr/>
          <a:lstStyle/>
          <a:p>
            <a:fld id="{2014EE8E-AE06-4085-B58B-05AC59AB1BA9}" type="slidenum">
              <a:rPr lang="en-US" smtClean="0"/>
              <a:t>7</a:t>
            </a:fld>
            <a:endParaRPr lang="en-US"/>
          </a:p>
        </p:txBody>
      </p:sp>
    </p:spTree>
    <p:extLst>
      <p:ext uri="{BB962C8B-B14F-4D97-AF65-F5344CB8AC3E}">
        <p14:creationId xmlns:p14="http://schemas.microsoft.com/office/powerpoint/2010/main" val="37518794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20A-83A9-440E-8003-328AA4583D1A}"/>
              </a:ext>
            </a:extLst>
          </p:cNvPr>
          <p:cNvSpPr>
            <a:spLocks noGrp="1"/>
          </p:cNvSpPr>
          <p:nvPr>
            <p:ph type="title"/>
          </p:nvPr>
        </p:nvSpPr>
        <p:spPr/>
        <p:txBody>
          <a:bodyPr/>
          <a:lstStyle/>
          <a:p>
            <a:r>
              <a:rPr lang="en-US" dirty="0"/>
              <a:t>RF Utilization Visualization in </a:t>
            </a:r>
            <a:r>
              <a:rPr lang="en-US" dirty="0" err="1"/>
              <a:t>RegMutex</a:t>
            </a:r>
            <a:endParaRPr lang="en-US" dirty="0"/>
          </a:p>
        </p:txBody>
      </p:sp>
      <p:sp>
        <p:nvSpPr>
          <p:cNvPr id="4" name="Slide Number Placeholder 3">
            <a:extLst>
              <a:ext uri="{FF2B5EF4-FFF2-40B4-BE49-F238E27FC236}">
                <a16:creationId xmlns:a16="http://schemas.microsoft.com/office/drawing/2014/main" id="{8B6D1C28-343F-4BD0-9AEF-B5EE2F350ABC}"/>
              </a:ext>
            </a:extLst>
          </p:cNvPr>
          <p:cNvSpPr>
            <a:spLocks noGrp="1"/>
          </p:cNvSpPr>
          <p:nvPr>
            <p:ph type="sldNum" sz="quarter" idx="12"/>
          </p:nvPr>
        </p:nvSpPr>
        <p:spPr/>
        <p:txBody>
          <a:bodyPr/>
          <a:lstStyle/>
          <a:p>
            <a:fld id="{2014EE8E-AE06-4085-B58B-05AC59AB1BA9}" type="slidenum">
              <a:rPr lang="en-US" smtClean="0"/>
              <a:t>8</a:t>
            </a:fld>
            <a:endParaRPr lang="en-US"/>
          </a:p>
        </p:txBody>
      </p:sp>
      <p:sp>
        <p:nvSpPr>
          <p:cNvPr id="5" name="Rectangle 4">
            <a:extLst>
              <a:ext uri="{FF2B5EF4-FFF2-40B4-BE49-F238E27FC236}">
                <a16:creationId xmlns:a16="http://schemas.microsoft.com/office/drawing/2014/main" id="{C95F7672-5456-4BE5-AAA1-BDE2B60231DD}"/>
              </a:ext>
            </a:extLst>
          </p:cNvPr>
          <p:cNvSpPr/>
          <p:nvPr/>
        </p:nvSpPr>
        <p:spPr>
          <a:xfrm>
            <a:off x="7480300" y="2386548"/>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Bs</a:t>
            </a:r>
          </a:p>
        </p:txBody>
      </p:sp>
      <p:sp>
        <p:nvSpPr>
          <p:cNvPr id="6" name="Rectangle 5">
            <a:extLst>
              <a:ext uri="{FF2B5EF4-FFF2-40B4-BE49-F238E27FC236}">
                <a16:creationId xmlns:a16="http://schemas.microsoft.com/office/drawing/2014/main" id="{68EF0B21-D21E-48C3-831F-33B9D8BE2A50}"/>
              </a:ext>
            </a:extLst>
          </p:cNvPr>
          <p:cNvSpPr/>
          <p:nvPr/>
        </p:nvSpPr>
        <p:spPr>
          <a:xfrm>
            <a:off x="7886700" y="2386547"/>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Bs</a:t>
            </a:r>
            <a:endParaRPr lang="en-US" dirty="0">
              <a:solidFill>
                <a:schemeClr val="tx1"/>
              </a:solidFill>
            </a:endParaRPr>
          </a:p>
        </p:txBody>
      </p:sp>
      <p:sp>
        <p:nvSpPr>
          <p:cNvPr id="7" name="Rectangle 6">
            <a:extLst>
              <a:ext uri="{FF2B5EF4-FFF2-40B4-BE49-F238E27FC236}">
                <a16:creationId xmlns:a16="http://schemas.microsoft.com/office/drawing/2014/main" id="{8873EDFF-B8B6-45E4-8E96-BDB4B09D6386}"/>
              </a:ext>
            </a:extLst>
          </p:cNvPr>
          <p:cNvSpPr/>
          <p:nvPr/>
        </p:nvSpPr>
        <p:spPr>
          <a:xfrm>
            <a:off x="8293100" y="2386547"/>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Bs</a:t>
            </a:r>
            <a:endParaRPr lang="en-US" dirty="0">
              <a:solidFill>
                <a:schemeClr val="tx1"/>
              </a:solidFill>
            </a:endParaRPr>
          </a:p>
        </p:txBody>
      </p:sp>
      <p:sp>
        <p:nvSpPr>
          <p:cNvPr id="8" name="Rectangle 7">
            <a:extLst>
              <a:ext uri="{FF2B5EF4-FFF2-40B4-BE49-F238E27FC236}">
                <a16:creationId xmlns:a16="http://schemas.microsoft.com/office/drawing/2014/main" id="{74ABAD0D-8B22-40A3-AE3C-5C286C93F540}"/>
              </a:ext>
            </a:extLst>
          </p:cNvPr>
          <p:cNvSpPr/>
          <p:nvPr/>
        </p:nvSpPr>
        <p:spPr>
          <a:xfrm>
            <a:off x="8699500" y="2386546"/>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6965DC01-3EB4-402A-A662-03D07BD7D1D9}"/>
              </a:ext>
            </a:extLst>
          </p:cNvPr>
          <p:cNvSpPr/>
          <p:nvPr/>
        </p:nvSpPr>
        <p:spPr>
          <a:xfrm>
            <a:off x="9105900" y="2386546"/>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84330CFF-3739-4F9E-AD7B-BB800C9412FE}"/>
              </a:ext>
            </a:extLst>
          </p:cNvPr>
          <p:cNvSpPr/>
          <p:nvPr/>
        </p:nvSpPr>
        <p:spPr>
          <a:xfrm>
            <a:off x="9512300" y="2386545"/>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Bs</a:t>
            </a:r>
            <a:endParaRPr lang="en-US" dirty="0">
              <a:solidFill>
                <a:schemeClr val="tx1"/>
              </a:solidFill>
            </a:endParaRPr>
          </a:p>
        </p:txBody>
      </p:sp>
      <p:sp>
        <p:nvSpPr>
          <p:cNvPr id="11" name="Rectangle 10">
            <a:extLst>
              <a:ext uri="{FF2B5EF4-FFF2-40B4-BE49-F238E27FC236}">
                <a16:creationId xmlns:a16="http://schemas.microsoft.com/office/drawing/2014/main" id="{2169972B-B43B-4588-91F6-407166583FA2}"/>
              </a:ext>
            </a:extLst>
          </p:cNvPr>
          <p:cNvSpPr/>
          <p:nvPr/>
        </p:nvSpPr>
        <p:spPr>
          <a:xfrm>
            <a:off x="9918700" y="2386546"/>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C9FD980F-247D-43F1-8A29-5FC62C4127C3}"/>
              </a:ext>
            </a:extLst>
          </p:cNvPr>
          <p:cNvSpPr/>
          <p:nvPr/>
        </p:nvSpPr>
        <p:spPr>
          <a:xfrm>
            <a:off x="10325100" y="2386545"/>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Bs</a:t>
            </a:r>
            <a:endParaRPr lang="en-US" dirty="0">
              <a:solidFill>
                <a:schemeClr val="tx1"/>
              </a:solidFill>
            </a:endParaRPr>
          </a:p>
        </p:txBody>
      </p:sp>
      <p:sp>
        <p:nvSpPr>
          <p:cNvPr id="13" name="Rectangle 12">
            <a:extLst>
              <a:ext uri="{FF2B5EF4-FFF2-40B4-BE49-F238E27FC236}">
                <a16:creationId xmlns:a16="http://schemas.microsoft.com/office/drawing/2014/main" id="{93269DFC-0057-4ADD-93EB-42295E3187A8}"/>
              </a:ext>
            </a:extLst>
          </p:cNvPr>
          <p:cNvSpPr/>
          <p:nvPr/>
        </p:nvSpPr>
        <p:spPr>
          <a:xfrm>
            <a:off x="8699500" y="2386545"/>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Bs</a:t>
            </a:r>
            <a:endParaRPr lang="en-US" dirty="0">
              <a:solidFill>
                <a:schemeClr val="tx1"/>
              </a:solidFill>
            </a:endParaRPr>
          </a:p>
        </p:txBody>
      </p:sp>
      <p:sp>
        <p:nvSpPr>
          <p:cNvPr id="14" name="Rectangle 13">
            <a:extLst>
              <a:ext uri="{FF2B5EF4-FFF2-40B4-BE49-F238E27FC236}">
                <a16:creationId xmlns:a16="http://schemas.microsoft.com/office/drawing/2014/main" id="{E86D4CB0-EC5B-436E-9E42-5FF3142E9233}"/>
              </a:ext>
            </a:extLst>
          </p:cNvPr>
          <p:cNvSpPr/>
          <p:nvPr/>
        </p:nvSpPr>
        <p:spPr>
          <a:xfrm>
            <a:off x="9105900" y="2386545"/>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Bs</a:t>
            </a:r>
            <a:endParaRPr lang="en-US" dirty="0">
              <a:solidFill>
                <a:schemeClr val="tx1"/>
              </a:solidFill>
            </a:endParaRPr>
          </a:p>
        </p:txBody>
      </p:sp>
      <p:sp>
        <p:nvSpPr>
          <p:cNvPr id="15" name="Rectangle 14">
            <a:extLst>
              <a:ext uri="{FF2B5EF4-FFF2-40B4-BE49-F238E27FC236}">
                <a16:creationId xmlns:a16="http://schemas.microsoft.com/office/drawing/2014/main" id="{E001AD79-3BC2-410D-AD48-AD67A3849CE8}"/>
              </a:ext>
            </a:extLst>
          </p:cNvPr>
          <p:cNvSpPr/>
          <p:nvPr/>
        </p:nvSpPr>
        <p:spPr>
          <a:xfrm>
            <a:off x="9918700" y="2386545"/>
            <a:ext cx="406400" cy="1325563"/>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Bs</a:t>
            </a:r>
            <a:endParaRPr lang="en-US" dirty="0">
              <a:solidFill>
                <a:schemeClr val="tx1"/>
              </a:solidFill>
            </a:endParaRPr>
          </a:p>
        </p:txBody>
      </p:sp>
      <p:sp>
        <p:nvSpPr>
          <p:cNvPr id="24" name="Rectangle 23">
            <a:extLst>
              <a:ext uri="{FF2B5EF4-FFF2-40B4-BE49-F238E27FC236}">
                <a16:creationId xmlns:a16="http://schemas.microsoft.com/office/drawing/2014/main" id="{122E9676-9487-4196-8461-1D62FDF086F9}"/>
              </a:ext>
            </a:extLst>
          </p:cNvPr>
          <p:cNvSpPr/>
          <p:nvPr/>
        </p:nvSpPr>
        <p:spPr>
          <a:xfrm>
            <a:off x="7886700" y="4399522"/>
            <a:ext cx="2438400" cy="728662"/>
          </a:xfrm>
          <a:prstGeom prst="rect">
            <a:avLst/>
          </a:prstGeom>
          <a:solidFill>
            <a:schemeClr val="accent6">
              <a:lumMod val="20000"/>
              <a:lumOff val="80000"/>
            </a:schemeClr>
          </a:solidFill>
          <a:ln w="381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98127EE6-55AD-4452-9EDC-CA8B90D475E9}"/>
              </a:ext>
            </a:extLst>
          </p:cNvPr>
          <p:cNvSpPr/>
          <p:nvPr/>
        </p:nvSpPr>
        <p:spPr>
          <a:xfrm>
            <a:off x="7943850" y="4488933"/>
            <a:ext cx="406400" cy="549278"/>
          </a:xfrm>
          <a:prstGeom prst="rect">
            <a:avLst/>
          </a:prstGeom>
          <a:solidFill>
            <a:schemeClr val="accent6">
              <a:lumMod val="40000"/>
              <a:lumOff val="60000"/>
            </a:schemeClr>
          </a:solidFill>
          <a:ln w="38100">
            <a:solidFill>
              <a:schemeClr val="accent6">
                <a:lumMod val="50000"/>
              </a:schemeClr>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Es</a:t>
            </a:r>
          </a:p>
        </p:txBody>
      </p:sp>
      <p:sp>
        <p:nvSpPr>
          <p:cNvPr id="25" name="TextBox 24">
            <a:extLst>
              <a:ext uri="{FF2B5EF4-FFF2-40B4-BE49-F238E27FC236}">
                <a16:creationId xmlns:a16="http://schemas.microsoft.com/office/drawing/2014/main" id="{40086E7A-3F96-4531-9442-3C18A9288D5A}"/>
              </a:ext>
            </a:extLst>
          </p:cNvPr>
          <p:cNvSpPr txBox="1"/>
          <p:nvPr/>
        </p:nvSpPr>
        <p:spPr>
          <a:xfrm>
            <a:off x="7943850" y="5128184"/>
            <a:ext cx="2324100" cy="646331"/>
          </a:xfrm>
          <a:prstGeom prst="rect">
            <a:avLst/>
          </a:prstGeom>
          <a:noFill/>
        </p:spPr>
        <p:txBody>
          <a:bodyPr wrap="square" rtlCol="0">
            <a:spAutoFit/>
          </a:bodyPr>
          <a:lstStyle/>
          <a:p>
            <a:pPr algn="ctr"/>
            <a:r>
              <a:rPr lang="en-US" dirty="0">
                <a:solidFill>
                  <a:schemeClr val="tx1"/>
                </a:solidFill>
              </a:rPr>
              <a:t>Shared </a:t>
            </a:r>
            <a:r>
              <a:rPr lang="en-US">
                <a:solidFill>
                  <a:schemeClr val="tx1"/>
                </a:solidFill>
              </a:rPr>
              <a:t>Register Pool (SRP)</a:t>
            </a:r>
            <a:endParaRPr lang="en-US" dirty="0"/>
          </a:p>
        </p:txBody>
      </p:sp>
      <p:sp>
        <p:nvSpPr>
          <p:cNvPr id="26" name="Rectangle 25">
            <a:extLst>
              <a:ext uri="{FF2B5EF4-FFF2-40B4-BE49-F238E27FC236}">
                <a16:creationId xmlns:a16="http://schemas.microsoft.com/office/drawing/2014/main" id="{E857492B-F7A4-410A-AC5F-75FDCF6E77E5}"/>
              </a:ext>
            </a:extLst>
          </p:cNvPr>
          <p:cNvSpPr/>
          <p:nvPr/>
        </p:nvSpPr>
        <p:spPr>
          <a:xfrm>
            <a:off x="8407400" y="4488933"/>
            <a:ext cx="406400" cy="549278"/>
          </a:xfrm>
          <a:prstGeom prst="rect">
            <a:avLst/>
          </a:prstGeom>
          <a:solidFill>
            <a:schemeClr val="accent6">
              <a:lumMod val="40000"/>
              <a:lumOff val="60000"/>
            </a:schemeClr>
          </a:solidFill>
          <a:ln w="38100">
            <a:solidFill>
              <a:schemeClr val="accent6">
                <a:lumMod val="50000"/>
              </a:schemeClr>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Es</a:t>
            </a:r>
          </a:p>
        </p:txBody>
      </p:sp>
      <p:sp>
        <p:nvSpPr>
          <p:cNvPr id="27" name="Rectangle 26">
            <a:extLst>
              <a:ext uri="{FF2B5EF4-FFF2-40B4-BE49-F238E27FC236}">
                <a16:creationId xmlns:a16="http://schemas.microsoft.com/office/drawing/2014/main" id="{0BE97EE8-A387-4CE8-A54D-FC4CCBFB4198}"/>
              </a:ext>
            </a:extLst>
          </p:cNvPr>
          <p:cNvSpPr/>
          <p:nvPr/>
        </p:nvSpPr>
        <p:spPr>
          <a:xfrm>
            <a:off x="8870950" y="4488933"/>
            <a:ext cx="406400" cy="549278"/>
          </a:xfrm>
          <a:prstGeom prst="rect">
            <a:avLst/>
          </a:prstGeom>
          <a:solidFill>
            <a:schemeClr val="accent6">
              <a:lumMod val="40000"/>
              <a:lumOff val="60000"/>
            </a:schemeClr>
          </a:solidFill>
          <a:ln w="38100">
            <a:solidFill>
              <a:schemeClr val="accent6">
                <a:lumMod val="50000"/>
              </a:schemeClr>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Es</a:t>
            </a:r>
          </a:p>
        </p:txBody>
      </p:sp>
      <p:sp>
        <p:nvSpPr>
          <p:cNvPr id="32" name="TextBox 31">
            <a:extLst>
              <a:ext uri="{FF2B5EF4-FFF2-40B4-BE49-F238E27FC236}">
                <a16:creationId xmlns:a16="http://schemas.microsoft.com/office/drawing/2014/main" id="{D2A25039-4588-4DF8-A8FF-5F8C37540CB1}"/>
              </a:ext>
            </a:extLst>
          </p:cNvPr>
          <p:cNvSpPr txBox="1"/>
          <p:nvPr/>
        </p:nvSpPr>
        <p:spPr>
          <a:xfrm rot="16200000">
            <a:off x="7204075" y="1722454"/>
            <a:ext cx="958850" cy="369332"/>
          </a:xfrm>
          <a:prstGeom prst="rect">
            <a:avLst/>
          </a:prstGeom>
          <a:noFill/>
        </p:spPr>
        <p:txBody>
          <a:bodyPr wrap="square" rtlCol="0">
            <a:spAutoFit/>
          </a:bodyPr>
          <a:lstStyle/>
          <a:p>
            <a:pPr algn="ctr"/>
            <a:r>
              <a:rPr lang="en-US" dirty="0">
                <a:solidFill>
                  <a:schemeClr val="tx1"/>
                </a:solidFill>
              </a:rPr>
              <a:t>Warp 0</a:t>
            </a:r>
            <a:endParaRPr lang="en-US" dirty="0"/>
          </a:p>
        </p:txBody>
      </p:sp>
      <p:sp>
        <p:nvSpPr>
          <p:cNvPr id="33" name="TextBox 32">
            <a:extLst>
              <a:ext uri="{FF2B5EF4-FFF2-40B4-BE49-F238E27FC236}">
                <a16:creationId xmlns:a16="http://schemas.microsoft.com/office/drawing/2014/main" id="{58511AE1-8213-4943-87BD-C79F5D7CD56E}"/>
              </a:ext>
            </a:extLst>
          </p:cNvPr>
          <p:cNvSpPr txBox="1"/>
          <p:nvPr/>
        </p:nvSpPr>
        <p:spPr>
          <a:xfrm rot="16200000">
            <a:off x="7610475" y="1736188"/>
            <a:ext cx="958850" cy="369332"/>
          </a:xfrm>
          <a:prstGeom prst="rect">
            <a:avLst/>
          </a:prstGeom>
          <a:noFill/>
        </p:spPr>
        <p:txBody>
          <a:bodyPr wrap="square" rtlCol="0">
            <a:spAutoFit/>
          </a:bodyPr>
          <a:lstStyle/>
          <a:p>
            <a:pPr algn="ctr"/>
            <a:r>
              <a:rPr lang="en-US" dirty="0">
                <a:solidFill>
                  <a:schemeClr val="tx1"/>
                </a:solidFill>
              </a:rPr>
              <a:t>Warp 1</a:t>
            </a:r>
            <a:endParaRPr lang="en-US" dirty="0"/>
          </a:p>
        </p:txBody>
      </p:sp>
      <p:sp>
        <p:nvSpPr>
          <p:cNvPr id="34" name="TextBox 33">
            <a:extLst>
              <a:ext uri="{FF2B5EF4-FFF2-40B4-BE49-F238E27FC236}">
                <a16:creationId xmlns:a16="http://schemas.microsoft.com/office/drawing/2014/main" id="{F02B2BF7-8569-43BF-A259-77D8DDD7A179}"/>
              </a:ext>
            </a:extLst>
          </p:cNvPr>
          <p:cNvSpPr txBox="1"/>
          <p:nvPr/>
        </p:nvSpPr>
        <p:spPr>
          <a:xfrm rot="16200000">
            <a:off x="8016875" y="1722454"/>
            <a:ext cx="958850" cy="369332"/>
          </a:xfrm>
          <a:prstGeom prst="rect">
            <a:avLst/>
          </a:prstGeom>
          <a:noFill/>
        </p:spPr>
        <p:txBody>
          <a:bodyPr wrap="square" rtlCol="0">
            <a:spAutoFit/>
          </a:bodyPr>
          <a:lstStyle/>
          <a:p>
            <a:pPr algn="ctr"/>
            <a:r>
              <a:rPr lang="en-US" dirty="0">
                <a:solidFill>
                  <a:schemeClr val="tx1"/>
                </a:solidFill>
              </a:rPr>
              <a:t>Warp 2</a:t>
            </a:r>
            <a:endParaRPr lang="en-US" dirty="0"/>
          </a:p>
        </p:txBody>
      </p:sp>
      <p:sp>
        <p:nvSpPr>
          <p:cNvPr id="35" name="TextBox 34">
            <a:extLst>
              <a:ext uri="{FF2B5EF4-FFF2-40B4-BE49-F238E27FC236}">
                <a16:creationId xmlns:a16="http://schemas.microsoft.com/office/drawing/2014/main" id="{11355E8D-B621-43EA-B223-CF5BCB416DC3}"/>
              </a:ext>
            </a:extLst>
          </p:cNvPr>
          <p:cNvSpPr txBox="1"/>
          <p:nvPr/>
        </p:nvSpPr>
        <p:spPr>
          <a:xfrm rot="16200000">
            <a:off x="8423275" y="1722454"/>
            <a:ext cx="958850" cy="369332"/>
          </a:xfrm>
          <a:prstGeom prst="rect">
            <a:avLst/>
          </a:prstGeom>
          <a:noFill/>
        </p:spPr>
        <p:txBody>
          <a:bodyPr wrap="square" rtlCol="0">
            <a:spAutoFit/>
          </a:bodyPr>
          <a:lstStyle/>
          <a:p>
            <a:pPr algn="ctr"/>
            <a:r>
              <a:rPr lang="en-US" dirty="0">
                <a:solidFill>
                  <a:schemeClr val="tx1"/>
                </a:solidFill>
              </a:rPr>
              <a:t>Warp 3</a:t>
            </a:r>
            <a:endParaRPr lang="en-US" dirty="0"/>
          </a:p>
        </p:txBody>
      </p:sp>
      <p:sp>
        <p:nvSpPr>
          <p:cNvPr id="36" name="TextBox 35">
            <a:extLst>
              <a:ext uri="{FF2B5EF4-FFF2-40B4-BE49-F238E27FC236}">
                <a16:creationId xmlns:a16="http://schemas.microsoft.com/office/drawing/2014/main" id="{70A7B825-2BA9-41EE-A92A-7E93EB1F1CE6}"/>
              </a:ext>
            </a:extLst>
          </p:cNvPr>
          <p:cNvSpPr txBox="1"/>
          <p:nvPr/>
        </p:nvSpPr>
        <p:spPr>
          <a:xfrm rot="16200000">
            <a:off x="8811141" y="1738781"/>
            <a:ext cx="958850" cy="369332"/>
          </a:xfrm>
          <a:prstGeom prst="rect">
            <a:avLst/>
          </a:prstGeom>
          <a:noFill/>
        </p:spPr>
        <p:txBody>
          <a:bodyPr wrap="square" rtlCol="0">
            <a:spAutoFit/>
          </a:bodyPr>
          <a:lstStyle/>
          <a:p>
            <a:pPr algn="ctr"/>
            <a:r>
              <a:rPr lang="en-US" dirty="0">
                <a:solidFill>
                  <a:schemeClr val="tx1"/>
                </a:solidFill>
              </a:rPr>
              <a:t>Warp 4</a:t>
            </a:r>
            <a:endParaRPr lang="en-US" dirty="0"/>
          </a:p>
        </p:txBody>
      </p:sp>
      <p:sp>
        <p:nvSpPr>
          <p:cNvPr id="37" name="TextBox 36">
            <a:extLst>
              <a:ext uri="{FF2B5EF4-FFF2-40B4-BE49-F238E27FC236}">
                <a16:creationId xmlns:a16="http://schemas.microsoft.com/office/drawing/2014/main" id="{E3E2378D-C5B7-4837-B896-DFBE06D88E3B}"/>
              </a:ext>
            </a:extLst>
          </p:cNvPr>
          <p:cNvSpPr txBox="1"/>
          <p:nvPr/>
        </p:nvSpPr>
        <p:spPr>
          <a:xfrm rot="16200000">
            <a:off x="9217541" y="1752515"/>
            <a:ext cx="958850" cy="369332"/>
          </a:xfrm>
          <a:prstGeom prst="rect">
            <a:avLst/>
          </a:prstGeom>
          <a:noFill/>
        </p:spPr>
        <p:txBody>
          <a:bodyPr wrap="square" rtlCol="0">
            <a:spAutoFit/>
          </a:bodyPr>
          <a:lstStyle/>
          <a:p>
            <a:pPr algn="ctr"/>
            <a:r>
              <a:rPr lang="en-US" dirty="0">
                <a:solidFill>
                  <a:schemeClr val="tx1"/>
                </a:solidFill>
              </a:rPr>
              <a:t>Warp 5</a:t>
            </a:r>
            <a:endParaRPr lang="en-US" dirty="0"/>
          </a:p>
        </p:txBody>
      </p:sp>
      <p:sp>
        <p:nvSpPr>
          <p:cNvPr id="38" name="TextBox 37">
            <a:extLst>
              <a:ext uri="{FF2B5EF4-FFF2-40B4-BE49-F238E27FC236}">
                <a16:creationId xmlns:a16="http://schemas.microsoft.com/office/drawing/2014/main" id="{757072D7-71EB-4D95-8119-01F0081C61F0}"/>
              </a:ext>
            </a:extLst>
          </p:cNvPr>
          <p:cNvSpPr txBox="1"/>
          <p:nvPr/>
        </p:nvSpPr>
        <p:spPr>
          <a:xfrm rot="16200000">
            <a:off x="9623941" y="1738781"/>
            <a:ext cx="958850" cy="369332"/>
          </a:xfrm>
          <a:prstGeom prst="rect">
            <a:avLst/>
          </a:prstGeom>
          <a:noFill/>
        </p:spPr>
        <p:txBody>
          <a:bodyPr wrap="square" rtlCol="0">
            <a:spAutoFit/>
          </a:bodyPr>
          <a:lstStyle/>
          <a:p>
            <a:pPr algn="ctr"/>
            <a:r>
              <a:rPr lang="en-US" dirty="0">
                <a:solidFill>
                  <a:schemeClr val="tx1"/>
                </a:solidFill>
              </a:rPr>
              <a:t>Warp 6</a:t>
            </a:r>
            <a:endParaRPr lang="en-US" dirty="0"/>
          </a:p>
        </p:txBody>
      </p:sp>
      <p:sp>
        <p:nvSpPr>
          <p:cNvPr id="39" name="TextBox 38">
            <a:extLst>
              <a:ext uri="{FF2B5EF4-FFF2-40B4-BE49-F238E27FC236}">
                <a16:creationId xmlns:a16="http://schemas.microsoft.com/office/drawing/2014/main" id="{2CED6CF2-454C-4CDC-A823-ACEF98565800}"/>
              </a:ext>
            </a:extLst>
          </p:cNvPr>
          <p:cNvSpPr txBox="1"/>
          <p:nvPr/>
        </p:nvSpPr>
        <p:spPr>
          <a:xfrm rot="16200000">
            <a:off x="10030341" y="1738781"/>
            <a:ext cx="958850" cy="369332"/>
          </a:xfrm>
          <a:prstGeom prst="rect">
            <a:avLst/>
          </a:prstGeom>
          <a:noFill/>
        </p:spPr>
        <p:txBody>
          <a:bodyPr wrap="square" rtlCol="0">
            <a:spAutoFit/>
          </a:bodyPr>
          <a:lstStyle/>
          <a:p>
            <a:pPr algn="ctr"/>
            <a:r>
              <a:rPr lang="en-US" dirty="0">
                <a:solidFill>
                  <a:schemeClr val="tx1"/>
                </a:solidFill>
              </a:rPr>
              <a:t>Warp 7</a:t>
            </a:r>
            <a:endParaRPr lang="en-US" dirty="0"/>
          </a:p>
        </p:txBody>
      </p:sp>
      <p:sp>
        <p:nvSpPr>
          <p:cNvPr id="40" name="Rectangle 39">
            <a:extLst>
              <a:ext uri="{FF2B5EF4-FFF2-40B4-BE49-F238E27FC236}">
                <a16:creationId xmlns:a16="http://schemas.microsoft.com/office/drawing/2014/main" id="{6AAE2414-623F-4C93-ADA3-27D3F9817523}"/>
              </a:ext>
            </a:extLst>
          </p:cNvPr>
          <p:cNvSpPr/>
          <p:nvPr/>
        </p:nvSpPr>
        <p:spPr>
          <a:xfrm>
            <a:off x="1645167" y="2386545"/>
            <a:ext cx="406400" cy="186534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Rt</a:t>
            </a:r>
          </a:p>
        </p:txBody>
      </p:sp>
      <p:sp>
        <p:nvSpPr>
          <p:cNvPr id="41" name="Rectangle 40">
            <a:extLst>
              <a:ext uri="{FF2B5EF4-FFF2-40B4-BE49-F238E27FC236}">
                <a16:creationId xmlns:a16="http://schemas.microsoft.com/office/drawing/2014/main" id="{485F88B7-549B-4AC7-9607-5ECA441D331E}"/>
              </a:ext>
            </a:extLst>
          </p:cNvPr>
          <p:cNvSpPr/>
          <p:nvPr/>
        </p:nvSpPr>
        <p:spPr>
          <a:xfrm>
            <a:off x="2051567" y="2386544"/>
            <a:ext cx="406400" cy="186534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Rt</a:t>
            </a:r>
          </a:p>
        </p:txBody>
      </p:sp>
      <p:sp>
        <p:nvSpPr>
          <p:cNvPr id="42" name="Rectangle 41">
            <a:extLst>
              <a:ext uri="{FF2B5EF4-FFF2-40B4-BE49-F238E27FC236}">
                <a16:creationId xmlns:a16="http://schemas.microsoft.com/office/drawing/2014/main" id="{012ED9EA-8E16-4F6C-B39C-29EB49D12E44}"/>
              </a:ext>
            </a:extLst>
          </p:cNvPr>
          <p:cNvSpPr/>
          <p:nvPr/>
        </p:nvSpPr>
        <p:spPr>
          <a:xfrm>
            <a:off x="2457967" y="2386544"/>
            <a:ext cx="406400" cy="186534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Rt</a:t>
            </a:r>
          </a:p>
        </p:txBody>
      </p:sp>
      <p:sp>
        <p:nvSpPr>
          <p:cNvPr id="43" name="Rectangle 42">
            <a:extLst>
              <a:ext uri="{FF2B5EF4-FFF2-40B4-BE49-F238E27FC236}">
                <a16:creationId xmlns:a16="http://schemas.microsoft.com/office/drawing/2014/main" id="{8DA44D11-C293-46AB-8227-D57317D1C90B}"/>
              </a:ext>
            </a:extLst>
          </p:cNvPr>
          <p:cNvSpPr/>
          <p:nvPr/>
        </p:nvSpPr>
        <p:spPr>
          <a:xfrm>
            <a:off x="2864367" y="2386543"/>
            <a:ext cx="406400" cy="186534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a:solidFill>
                <a:schemeClr val="tx1"/>
              </a:solidFill>
            </a:endParaRPr>
          </a:p>
        </p:txBody>
      </p:sp>
      <p:sp>
        <p:nvSpPr>
          <p:cNvPr id="44" name="Rectangle 43">
            <a:extLst>
              <a:ext uri="{FF2B5EF4-FFF2-40B4-BE49-F238E27FC236}">
                <a16:creationId xmlns:a16="http://schemas.microsoft.com/office/drawing/2014/main" id="{F4F3E5F8-DAD7-4970-AA7B-05822C55E896}"/>
              </a:ext>
            </a:extLst>
          </p:cNvPr>
          <p:cNvSpPr/>
          <p:nvPr/>
        </p:nvSpPr>
        <p:spPr>
          <a:xfrm>
            <a:off x="3270767" y="2386543"/>
            <a:ext cx="406400" cy="186534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a:solidFill>
                <a:schemeClr val="tx1"/>
              </a:solidFill>
            </a:endParaRPr>
          </a:p>
        </p:txBody>
      </p:sp>
      <p:sp>
        <p:nvSpPr>
          <p:cNvPr id="45" name="Rectangle 44">
            <a:extLst>
              <a:ext uri="{FF2B5EF4-FFF2-40B4-BE49-F238E27FC236}">
                <a16:creationId xmlns:a16="http://schemas.microsoft.com/office/drawing/2014/main" id="{F341B8DE-D014-4D3E-A178-C3D19B11167C}"/>
              </a:ext>
            </a:extLst>
          </p:cNvPr>
          <p:cNvSpPr/>
          <p:nvPr/>
        </p:nvSpPr>
        <p:spPr>
          <a:xfrm>
            <a:off x="3677167" y="2386542"/>
            <a:ext cx="406400" cy="186534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Rt</a:t>
            </a:r>
          </a:p>
        </p:txBody>
      </p:sp>
      <p:sp>
        <p:nvSpPr>
          <p:cNvPr id="46" name="Rectangle 45">
            <a:extLst>
              <a:ext uri="{FF2B5EF4-FFF2-40B4-BE49-F238E27FC236}">
                <a16:creationId xmlns:a16="http://schemas.microsoft.com/office/drawing/2014/main" id="{0517DDAA-B5C4-4A9F-92BE-20AA40EDE608}"/>
              </a:ext>
            </a:extLst>
          </p:cNvPr>
          <p:cNvSpPr/>
          <p:nvPr/>
        </p:nvSpPr>
        <p:spPr>
          <a:xfrm>
            <a:off x="2864367" y="2386542"/>
            <a:ext cx="406400" cy="186534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Rt</a:t>
            </a:r>
          </a:p>
        </p:txBody>
      </p:sp>
      <p:sp>
        <p:nvSpPr>
          <p:cNvPr id="47" name="Rectangle 46">
            <a:extLst>
              <a:ext uri="{FF2B5EF4-FFF2-40B4-BE49-F238E27FC236}">
                <a16:creationId xmlns:a16="http://schemas.microsoft.com/office/drawing/2014/main" id="{00532799-6F6A-471F-9FB9-C11F793622F1}"/>
              </a:ext>
            </a:extLst>
          </p:cNvPr>
          <p:cNvSpPr/>
          <p:nvPr/>
        </p:nvSpPr>
        <p:spPr>
          <a:xfrm>
            <a:off x="3270767" y="2386542"/>
            <a:ext cx="406400" cy="186534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Rt</a:t>
            </a:r>
          </a:p>
        </p:txBody>
      </p:sp>
      <p:sp>
        <p:nvSpPr>
          <p:cNvPr id="48" name="TextBox 47">
            <a:extLst>
              <a:ext uri="{FF2B5EF4-FFF2-40B4-BE49-F238E27FC236}">
                <a16:creationId xmlns:a16="http://schemas.microsoft.com/office/drawing/2014/main" id="{14B779B0-191C-4403-B195-6914B1C8E5A0}"/>
              </a:ext>
            </a:extLst>
          </p:cNvPr>
          <p:cNvSpPr txBox="1"/>
          <p:nvPr/>
        </p:nvSpPr>
        <p:spPr>
          <a:xfrm rot="16200000">
            <a:off x="1368942" y="1722451"/>
            <a:ext cx="958850" cy="369332"/>
          </a:xfrm>
          <a:prstGeom prst="rect">
            <a:avLst/>
          </a:prstGeom>
          <a:noFill/>
        </p:spPr>
        <p:txBody>
          <a:bodyPr wrap="square" rtlCol="0">
            <a:spAutoFit/>
          </a:bodyPr>
          <a:lstStyle/>
          <a:p>
            <a:pPr algn="ctr"/>
            <a:r>
              <a:rPr lang="en-US" dirty="0">
                <a:solidFill>
                  <a:schemeClr val="tx1"/>
                </a:solidFill>
              </a:rPr>
              <a:t>Warp 0</a:t>
            </a:r>
            <a:endParaRPr lang="en-US" dirty="0"/>
          </a:p>
        </p:txBody>
      </p:sp>
      <p:sp>
        <p:nvSpPr>
          <p:cNvPr id="49" name="TextBox 48">
            <a:extLst>
              <a:ext uri="{FF2B5EF4-FFF2-40B4-BE49-F238E27FC236}">
                <a16:creationId xmlns:a16="http://schemas.microsoft.com/office/drawing/2014/main" id="{74823AE4-5520-46B5-9485-2CB54B94CE7D}"/>
              </a:ext>
            </a:extLst>
          </p:cNvPr>
          <p:cNvSpPr txBox="1"/>
          <p:nvPr/>
        </p:nvSpPr>
        <p:spPr>
          <a:xfrm rot="16200000">
            <a:off x="1775342" y="1736185"/>
            <a:ext cx="958850" cy="369332"/>
          </a:xfrm>
          <a:prstGeom prst="rect">
            <a:avLst/>
          </a:prstGeom>
          <a:noFill/>
        </p:spPr>
        <p:txBody>
          <a:bodyPr wrap="square" rtlCol="0">
            <a:spAutoFit/>
          </a:bodyPr>
          <a:lstStyle/>
          <a:p>
            <a:pPr algn="ctr"/>
            <a:r>
              <a:rPr lang="en-US" dirty="0">
                <a:solidFill>
                  <a:schemeClr val="tx1"/>
                </a:solidFill>
              </a:rPr>
              <a:t>Warp 1</a:t>
            </a:r>
            <a:endParaRPr lang="en-US" dirty="0"/>
          </a:p>
        </p:txBody>
      </p:sp>
      <p:sp>
        <p:nvSpPr>
          <p:cNvPr id="50" name="TextBox 49">
            <a:extLst>
              <a:ext uri="{FF2B5EF4-FFF2-40B4-BE49-F238E27FC236}">
                <a16:creationId xmlns:a16="http://schemas.microsoft.com/office/drawing/2014/main" id="{726ACFF8-2251-44CE-A94D-AE222FAFEBCA}"/>
              </a:ext>
            </a:extLst>
          </p:cNvPr>
          <p:cNvSpPr txBox="1"/>
          <p:nvPr/>
        </p:nvSpPr>
        <p:spPr>
          <a:xfrm rot="16200000">
            <a:off x="2181742" y="1722451"/>
            <a:ext cx="958850" cy="369332"/>
          </a:xfrm>
          <a:prstGeom prst="rect">
            <a:avLst/>
          </a:prstGeom>
          <a:noFill/>
        </p:spPr>
        <p:txBody>
          <a:bodyPr wrap="square" rtlCol="0">
            <a:spAutoFit/>
          </a:bodyPr>
          <a:lstStyle/>
          <a:p>
            <a:pPr algn="ctr"/>
            <a:r>
              <a:rPr lang="en-US" dirty="0">
                <a:solidFill>
                  <a:schemeClr val="tx1"/>
                </a:solidFill>
              </a:rPr>
              <a:t>Warp 2</a:t>
            </a:r>
            <a:endParaRPr lang="en-US" dirty="0"/>
          </a:p>
        </p:txBody>
      </p:sp>
      <p:sp>
        <p:nvSpPr>
          <p:cNvPr id="51" name="TextBox 50">
            <a:extLst>
              <a:ext uri="{FF2B5EF4-FFF2-40B4-BE49-F238E27FC236}">
                <a16:creationId xmlns:a16="http://schemas.microsoft.com/office/drawing/2014/main" id="{7FFA7DA5-33F1-452D-BE2D-A2952F1BD3D5}"/>
              </a:ext>
            </a:extLst>
          </p:cNvPr>
          <p:cNvSpPr txBox="1"/>
          <p:nvPr/>
        </p:nvSpPr>
        <p:spPr>
          <a:xfrm rot="16200000">
            <a:off x="2588142" y="1722451"/>
            <a:ext cx="958850" cy="369332"/>
          </a:xfrm>
          <a:prstGeom prst="rect">
            <a:avLst/>
          </a:prstGeom>
          <a:noFill/>
        </p:spPr>
        <p:txBody>
          <a:bodyPr wrap="square" rtlCol="0">
            <a:spAutoFit/>
          </a:bodyPr>
          <a:lstStyle/>
          <a:p>
            <a:pPr algn="ctr"/>
            <a:r>
              <a:rPr lang="en-US" dirty="0">
                <a:solidFill>
                  <a:schemeClr val="tx1"/>
                </a:solidFill>
              </a:rPr>
              <a:t>Warp 3</a:t>
            </a:r>
            <a:endParaRPr lang="en-US" dirty="0"/>
          </a:p>
        </p:txBody>
      </p:sp>
      <p:sp>
        <p:nvSpPr>
          <p:cNvPr id="52" name="TextBox 51">
            <a:extLst>
              <a:ext uri="{FF2B5EF4-FFF2-40B4-BE49-F238E27FC236}">
                <a16:creationId xmlns:a16="http://schemas.microsoft.com/office/drawing/2014/main" id="{F0ED9B64-7E91-4DFB-8309-09C0639AC9CA}"/>
              </a:ext>
            </a:extLst>
          </p:cNvPr>
          <p:cNvSpPr txBox="1"/>
          <p:nvPr/>
        </p:nvSpPr>
        <p:spPr>
          <a:xfrm rot="16200000">
            <a:off x="2976008" y="1738778"/>
            <a:ext cx="958850" cy="369332"/>
          </a:xfrm>
          <a:prstGeom prst="rect">
            <a:avLst/>
          </a:prstGeom>
          <a:noFill/>
        </p:spPr>
        <p:txBody>
          <a:bodyPr wrap="square" rtlCol="0">
            <a:spAutoFit/>
          </a:bodyPr>
          <a:lstStyle/>
          <a:p>
            <a:pPr algn="ctr"/>
            <a:r>
              <a:rPr lang="en-US" dirty="0">
                <a:solidFill>
                  <a:schemeClr val="tx1"/>
                </a:solidFill>
              </a:rPr>
              <a:t>Warp 4</a:t>
            </a:r>
            <a:endParaRPr lang="en-US" dirty="0"/>
          </a:p>
        </p:txBody>
      </p:sp>
      <p:sp>
        <p:nvSpPr>
          <p:cNvPr id="53" name="TextBox 52">
            <a:extLst>
              <a:ext uri="{FF2B5EF4-FFF2-40B4-BE49-F238E27FC236}">
                <a16:creationId xmlns:a16="http://schemas.microsoft.com/office/drawing/2014/main" id="{60D0B734-53AB-41A8-B429-0F4C9F72A315}"/>
              </a:ext>
            </a:extLst>
          </p:cNvPr>
          <p:cNvSpPr txBox="1"/>
          <p:nvPr/>
        </p:nvSpPr>
        <p:spPr>
          <a:xfrm rot="16200000">
            <a:off x="3382408" y="1752512"/>
            <a:ext cx="958850" cy="369332"/>
          </a:xfrm>
          <a:prstGeom prst="rect">
            <a:avLst/>
          </a:prstGeom>
          <a:noFill/>
        </p:spPr>
        <p:txBody>
          <a:bodyPr wrap="square" rtlCol="0">
            <a:spAutoFit/>
          </a:bodyPr>
          <a:lstStyle/>
          <a:p>
            <a:pPr algn="ctr"/>
            <a:r>
              <a:rPr lang="en-US" dirty="0">
                <a:solidFill>
                  <a:schemeClr val="tx1"/>
                </a:solidFill>
              </a:rPr>
              <a:t>Warp 5</a:t>
            </a:r>
            <a:endParaRPr lang="en-US" dirty="0"/>
          </a:p>
        </p:txBody>
      </p:sp>
      <p:sp>
        <p:nvSpPr>
          <p:cNvPr id="54" name="TextBox 53">
            <a:extLst>
              <a:ext uri="{FF2B5EF4-FFF2-40B4-BE49-F238E27FC236}">
                <a16:creationId xmlns:a16="http://schemas.microsoft.com/office/drawing/2014/main" id="{1D919755-F1BA-4BC5-96E5-B029A177FABE}"/>
              </a:ext>
            </a:extLst>
          </p:cNvPr>
          <p:cNvSpPr txBox="1"/>
          <p:nvPr/>
        </p:nvSpPr>
        <p:spPr>
          <a:xfrm>
            <a:off x="7925316" y="5833130"/>
            <a:ext cx="2324100" cy="523220"/>
          </a:xfrm>
          <a:prstGeom prst="rect">
            <a:avLst/>
          </a:prstGeom>
          <a:noFill/>
        </p:spPr>
        <p:txBody>
          <a:bodyPr wrap="square" rtlCol="0">
            <a:spAutoFit/>
          </a:bodyPr>
          <a:lstStyle/>
          <a:p>
            <a:pPr algn="ctr"/>
            <a:r>
              <a:rPr lang="en-US" sz="2800" b="1" dirty="0" err="1">
                <a:solidFill>
                  <a:schemeClr val="tx1"/>
                </a:solidFill>
              </a:rPr>
              <a:t>RegMutex</a:t>
            </a:r>
            <a:endParaRPr lang="en-US" sz="2800" b="1" dirty="0"/>
          </a:p>
        </p:txBody>
      </p:sp>
      <p:sp>
        <p:nvSpPr>
          <p:cNvPr id="55" name="TextBox 54">
            <a:extLst>
              <a:ext uri="{FF2B5EF4-FFF2-40B4-BE49-F238E27FC236}">
                <a16:creationId xmlns:a16="http://schemas.microsoft.com/office/drawing/2014/main" id="{6513384C-19FC-4140-BB49-F7914F75C6DC}"/>
              </a:ext>
            </a:extLst>
          </p:cNvPr>
          <p:cNvSpPr txBox="1"/>
          <p:nvPr/>
        </p:nvSpPr>
        <p:spPr>
          <a:xfrm>
            <a:off x="1683783" y="5833130"/>
            <a:ext cx="2324100" cy="523220"/>
          </a:xfrm>
          <a:prstGeom prst="rect">
            <a:avLst/>
          </a:prstGeom>
          <a:noFill/>
        </p:spPr>
        <p:txBody>
          <a:bodyPr wrap="square" rtlCol="0">
            <a:spAutoFit/>
          </a:bodyPr>
          <a:lstStyle/>
          <a:p>
            <a:pPr algn="ctr"/>
            <a:r>
              <a:rPr lang="en-US" sz="2800" b="1" dirty="0">
                <a:solidFill>
                  <a:schemeClr val="tx1"/>
                </a:solidFill>
              </a:rPr>
              <a:t>Default</a:t>
            </a:r>
            <a:endParaRPr lang="en-US" sz="2800" b="1" dirty="0"/>
          </a:p>
        </p:txBody>
      </p:sp>
      <p:sp>
        <p:nvSpPr>
          <p:cNvPr id="58" name="Arrow: Right 57">
            <a:extLst>
              <a:ext uri="{FF2B5EF4-FFF2-40B4-BE49-F238E27FC236}">
                <a16:creationId xmlns:a16="http://schemas.microsoft.com/office/drawing/2014/main" id="{F41F75FF-BDE3-44FA-9A2C-BF56EDF1D733}"/>
              </a:ext>
            </a:extLst>
          </p:cNvPr>
          <p:cNvSpPr/>
          <p:nvPr/>
        </p:nvSpPr>
        <p:spPr>
          <a:xfrm>
            <a:off x="4969911" y="2677468"/>
            <a:ext cx="1683174" cy="1084822"/>
          </a:xfrm>
          <a:prstGeom prst="rightArrow">
            <a:avLst/>
          </a:prstGeom>
          <a:gradFill flip="none" rotWithShape="1">
            <a:gsLst>
              <a:gs pos="0">
                <a:schemeClr val="bg1"/>
              </a:gs>
              <a:gs pos="55000">
                <a:schemeClr val="tx2">
                  <a:lumMod val="40000"/>
                  <a:lumOff val="60000"/>
                </a:schemeClr>
              </a:gs>
              <a:gs pos="83000">
                <a:schemeClr val="tx2">
                  <a:lumMod val="40000"/>
                  <a:lumOff val="60000"/>
                </a:schemeClr>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125671AE-874B-46C4-AC91-D6846AED8AB6}"/>
              </a:ext>
            </a:extLst>
          </p:cNvPr>
          <p:cNvSpPr txBox="1"/>
          <p:nvPr/>
        </p:nvSpPr>
        <p:spPr>
          <a:xfrm>
            <a:off x="4943053" y="2967335"/>
            <a:ext cx="1672964" cy="461665"/>
          </a:xfrm>
          <a:prstGeom prst="rect">
            <a:avLst/>
          </a:prstGeom>
          <a:noFill/>
        </p:spPr>
        <p:txBody>
          <a:bodyPr wrap="square" rtlCol="0">
            <a:spAutoFit/>
          </a:bodyPr>
          <a:lstStyle/>
          <a:p>
            <a:pPr algn="ctr"/>
            <a:r>
              <a:rPr lang="en-US" sz="2400" dirty="0">
                <a:solidFill>
                  <a:schemeClr val="tx1"/>
                </a:solidFill>
              </a:rPr>
              <a:t>Rt = Bs </a:t>
            </a:r>
            <a:r>
              <a:rPr lang="en-US" sz="2400">
                <a:solidFill>
                  <a:schemeClr val="tx1"/>
                </a:solidFill>
              </a:rPr>
              <a:t>+ Es</a:t>
            </a:r>
          </a:p>
        </p:txBody>
      </p:sp>
      <p:cxnSp>
        <p:nvCxnSpPr>
          <p:cNvPr id="60" name="Straight Arrow Connector 59">
            <a:extLst>
              <a:ext uri="{FF2B5EF4-FFF2-40B4-BE49-F238E27FC236}">
                <a16:creationId xmlns:a16="http://schemas.microsoft.com/office/drawing/2014/main" id="{CE706126-F584-4F2D-AC83-B4F957BF0B17}"/>
              </a:ext>
            </a:extLst>
          </p:cNvPr>
          <p:cNvCxnSpPr>
            <a:stCxn id="16" idx="0"/>
          </p:cNvCxnSpPr>
          <p:nvPr/>
        </p:nvCxnSpPr>
        <p:spPr>
          <a:xfrm flipH="1" flipV="1">
            <a:off x="7620000" y="3835400"/>
            <a:ext cx="527050" cy="653533"/>
          </a:xfrm>
          <a:prstGeom prst="straightConnector1">
            <a:avLst/>
          </a:prstGeom>
          <a:ln w="19050">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DCC568B-50B1-4AE4-A450-5A03D94ED1C6}"/>
              </a:ext>
            </a:extLst>
          </p:cNvPr>
          <p:cNvCxnSpPr>
            <a:cxnSpLocks/>
            <a:stCxn id="26" idx="0"/>
          </p:cNvCxnSpPr>
          <p:nvPr/>
        </p:nvCxnSpPr>
        <p:spPr>
          <a:xfrm flipV="1">
            <a:off x="8610600" y="3808444"/>
            <a:ext cx="1086366" cy="680489"/>
          </a:xfrm>
          <a:prstGeom prst="straightConnector1">
            <a:avLst/>
          </a:prstGeom>
          <a:ln w="19050">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BF3C6FA-F290-40E4-842F-4E71087B4608}"/>
              </a:ext>
            </a:extLst>
          </p:cNvPr>
          <p:cNvCxnSpPr>
            <a:cxnSpLocks/>
            <a:stCxn id="27" idx="0"/>
          </p:cNvCxnSpPr>
          <p:nvPr/>
        </p:nvCxnSpPr>
        <p:spPr>
          <a:xfrm flipH="1" flipV="1">
            <a:off x="8496300" y="3835401"/>
            <a:ext cx="577850" cy="653532"/>
          </a:xfrm>
          <a:prstGeom prst="straightConnector1">
            <a:avLst/>
          </a:prstGeom>
          <a:ln w="19050">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B1C45E83-9C65-46C9-BE65-92CE9FC35E18}"/>
              </a:ext>
            </a:extLst>
          </p:cNvPr>
          <p:cNvCxnSpPr>
            <a:cxnSpLocks/>
          </p:cNvCxnSpPr>
          <p:nvPr/>
        </p:nvCxnSpPr>
        <p:spPr>
          <a:xfrm rot="10800000" flipH="1" flipV="1">
            <a:off x="7718941" y="3821921"/>
            <a:ext cx="527050" cy="653533"/>
          </a:xfrm>
          <a:prstGeom prst="straightConnector1">
            <a:avLst/>
          </a:prstGeom>
          <a:ln w="19050">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702B7E0-3764-468E-A0CD-639955962BEF}"/>
              </a:ext>
            </a:extLst>
          </p:cNvPr>
          <p:cNvCxnSpPr>
            <a:cxnSpLocks/>
          </p:cNvCxnSpPr>
          <p:nvPr/>
        </p:nvCxnSpPr>
        <p:spPr>
          <a:xfrm flipV="1">
            <a:off x="8245991" y="3835400"/>
            <a:ext cx="624959" cy="640055"/>
          </a:xfrm>
          <a:prstGeom prst="straightConnector1">
            <a:avLst/>
          </a:prstGeom>
          <a:ln w="19050">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CB9FCFF-EBC6-42AA-984B-7AB28BE7550F}"/>
              </a:ext>
            </a:extLst>
          </p:cNvPr>
          <p:cNvSpPr txBox="1"/>
          <p:nvPr/>
        </p:nvSpPr>
        <p:spPr>
          <a:xfrm>
            <a:off x="4474609" y="4749070"/>
            <a:ext cx="2773916" cy="646331"/>
          </a:xfrm>
          <a:prstGeom prst="rect">
            <a:avLst/>
          </a:prstGeom>
          <a:noFill/>
        </p:spPr>
        <p:txBody>
          <a:bodyPr wrap="square" rtlCol="0">
            <a:spAutoFit/>
          </a:bodyPr>
          <a:lstStyle/>
          <a:p>
            <a:pPr algn="ctr"/>
            <a:r>
              <a:rPr lang="en-US" b="1">
                <a:solidFill>
                  <a:schemeClr val="accent2">
                    <a:lumMod val="50000"/>
                  </a:schemeClr>
                </a:solidFill>
              </a:rPr>
              <a:t>Equal resources:</a:t>
            </a:r>
          </a:p>
          <a:p>
            <a:pPr algn="ctr"/>
            <a:r>
              <a:rPr lang="en-US" b="1">
                <a:solidFill>
                  <a:schemeClr val="accent2">
                    <a:lumMod val="50000"/>
                  </a:schemeClr>
                </a:solidFill>
              </a:rPr>
              <a:t>|Rt| * 6 = |Bs| * 8 + |SRP|</a:t>
            </a:r>
          </a:p>
        </p:txBody>
      </p:sp>
    </p:spTree>
    <p:extLst>
      <p:ext uri="{BB962C8B-B14F-4D97-AF65-F5344CB8AC3E}">
        <p14:creationId xmlns:p14="http://schemas.microsoft.com/office/powerpoint/2010/main" val="38050802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down)">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down)">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down)">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up)">
                                      <p:cBhvr>
                                        <p:cTn id="34" dur="500"/>
                                        <p:tgtEl>
                                          <p:spTgt spid="67"/>
                                        </p:tgtEl>
                                      </p:cBhvr>
                                    </p:animEffect>
                                  </p:childTnLst>
                                </p:cTn>
                              </p:par>
                            </p:childTnLst>
                          </p:cTn>
                        </p:par>
                        <p:par>
                          <p:cTn id="35" fill="hold">
                            <p:stCondLst>
                              <p:cond delay="500"/>
                            </p:stCondLst>
                            <p:childTnLst>
                              <p:par>
                                <p:cTn id="36" presetID="10" presetClass="exit" presetSubtype="0" fill="hold" grpId="1" nodeType="after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C20A-83A9-440E-8003-328AA4583D1A}"/>
              </a:ext>
            </a:extLst>
          </p:cNvPr>
          <p:cNvSpPr>
            <a:spLocks noGrp="1"/>
          </p:cNvSpPr>
          <p:nvPr>
            <p:ph type="title"/>
          </p:nvPr>
        </p:nvSpPr>
        <p:spPr/>
        <p:txBody>
          <a:bodyPr/>
          <a:lstStyle/>
          <a:p>
            <a:r>
              <a:rPr lang="en-US" dirty="0" err="1"/>
              <a:t>RegMutex</a:t>
            </a:r>
            <a:endParaRPr lang="en-US" dirty="0"/>
          </a:p>
        </p:txBody>
      </p:sp>
      <p:sp>
        <p:nvSpPr>
          <p:cNvPr id="4" name="Slide Number Placeholder 3">
            <a:extLst>
              <a:ext uri="{FF2B5EF4-FFF2-40B4-BE49-F238E27FC236}">
                <a16:creationId xmlns:a16="http://schemas.microsoft.com/office/drawing/2014/main" id="{8B6D1C28-343F-4BD0-9AEF-B5EE2F350ABC}"/>
              </a:ext>
            </a:extLst>
          </p:cNvPr>
          <p:cNvSpPr>
            <a:spLocks noGrp="1"/>
          </p:cNvSpPr>
          <p:nvPr>
            <p:ph type="sldNum" sz="quarter" idx="12"/>
          </p:nvPr>
        </p:nvSpPr>
        <p:spPr/>
        <p:txBody>
          <a:bodyPr/>
          <a:lstStyle/>
          <a:p>
            <a:fld id="{2014EE8E-AE06-4085-B58B-05AC59AB1BA9}" type="slidenum">
              <a:rPr lang="en-US" smtClean="0"/>
              <a:t>9</a:t>
            </a:fld>
            <a:endParaRPr lang="en-US"/>
          </a:p>
        </p:txBody>
      </p:sp>
      <p:sp>
        <p:nvSpPr>
          <p:cNvPr id="5" name="Rectangle 4">
            <a:extLst>
              <a:ext uri="{FF2B5EF4-FFF2-40B4-BE49-F238E27FC236}">
                <a16:creationId xmlns:a16="http://schemas.microsoft.com/office/drawing/2014/main" id="{EA9486AB-06A6-4406-BCC3-208DF843BFAC}"/>
              </a:ext>
            </a:extLst>
          </p:cNvPr>
          <p:cNvSpPr/>
          <p:nvPr/>
        </p:nvSpPr>
        <p:spPr>
          <a:xfrm>
            <a:off x="7038975" y="2284663"/>
            <a:ext cx="1230068" cy="80269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6" name="Rectangle 5">
            <a:extLst>
              <a:ext uri="{FF2B5EF4-FFF2-40B4-BE49-F238E27FC236}">
                <a16:creationId xmlns:a16="http://schemas.microsoft.com/office/drawing/2014/main" id="{00A8DF07-1196-4E37-B6DC-4E6625CB5D29}"/>
              </a:ext>
            </a:extLst>
          </p:cNvPr>
          <p:cNvSpPr/>
          <p:nvPr/>
        </p:nvSpPr>
        <p:spPr>
          <a:xfrm>
            <a:off x="4231665" y="3050397"/>
            <a:ext cx="4912336" cy="7858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7" name="Rectangle 6">
            <a:extLst>
              <a:ext uri="{FF2B5EF4-FFF2-40B4-BE49-F238E27FC236}">
                <a16:creationId xmlns:a16="http://schemas.microsoft.com/office/drawing/2014/main" id="{39F51FAF-BA42-4BBC-A803-5F4AA46EB4E8}"/>
              </a:ext>
            </a:extLst>
          </p:cNvPr>
          <p:cNvSpPr/>
          <p:nvPr/>
        </p:nvSpPr>
        <p:spPr>
          <a:xfrm>
            <a:off x="5811837" y="2284663"/>
            <a:ext cx="1227138" cy="7484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8" name="Rectangle 7">
            <a:extLst>
              <a:ext uri="{FF2B5EF4-FFF2-40B4-BE49-F238E27FC236}">
                <a16:creationId xmlns:a16="http://schemas.microsoft.com/office/drawing/2014/main" id="{74A98470-BB8B-486C-A8A3-7E2451C0A1D2}"/>
              </a:ext>
            </a:extLst>
          </p:cNvPr>
          <p:cNvSpPr/>
          <p:nvPr/>
        </p:nvSpPr>
        <p:spPr>
          <a:xfrm>
            <a:off x="4045583" y="3853504"/>
            <a:ext cx="3843910" cy="7811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graphicFrame>
        <p:nvGraphicFramePr>
          <p:cNvPr id="9" name="Chart 8">
            <a:extLst>
              <a:ext uri="{FF2B5EF4-FFF2-40B4-BE49-F238E27FC236}">
                <a16:creationId xmlns:a16="http://schemas.microsoft.com/office/drawing/2014/main" id="{A0901BEC-6EEE-4835-8CB3-4FC23F00C748}"/>
              </a:ext>
            </a:extLst>
          </p:cNvPr>
          <p:cNvGraphicFramePr>
            <a:graphicFrameLocks/>
          </p:cNvGraphicFramePr>
          <p:nvPr>
            <p:extLst>
              <p:ext uri="{D42A27DB-BD31-4B8C-83A1-F6EECF244321}">
                <p14:modId xmlns:p14="http://schemas.microsoft.com/office/powerpoint/2010/main" val="659821457"/>
              </p:ext>
            </p:extLst>
          </p:nvPr>
        </p:nvGraphicFramePr>
        <p:xfrm>
          <a:off x="3459944" y="2020571"/>
          <a:ext cx="8454734" cy="2855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BF7A3F4-3EE9-465C-A86D-B471D6720EF1}"/>
              </a:ext>
            </a:extLst>
          </p:cNvPr>
          <p:cNvGraphicFramePr>
            <a:graphicFrameLocks/>
          </p:cNvGraphicFramePr>
          <p:nvPr>
            <p:extLst>
              <p:ext uri="{D42A27DB-BD31-4B8C-83A1-F6EECF244321}">
                <p14:modId xmlns:p14="http://schemas.microsoft.com/office/powerpoint/2010/main" val="1643954154"/>
              </p:ext>
            </p:extLst>
          </p:nvPr>
        </p:nvGraphicFramePr>
        <p:xfrm>
          <a:off x="4099560" y="1298601"/>
          <a:ext cx="5181600" cy="2688336"/>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46CC506F-79EC-48BE-A328-4B72D99E3FB6}"/>
              </a:ext>
            </a:extLst>
          </p:cNvPr>
          <p:cNvCxnSpPr>
            <a:cxnSpLocks/>
          </p:cNvCxnSpPr>
          <p:nvPr/>
        </p:nvCxnSpPr>
        <p:spPr>
          <a:xfrm>
            <a:off x="4045583" y="2221129"/>
            <a:ext cx="0" cy="246995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F43A145F-3794-429C-B032-D522CCCA95A2}"/>
              </a:ext>
            </a:extLst>
          </p:cNvPr>
          <p:cNvCxnSpPr>
            <a:cxnSpLocks/>
          </p:cNvCxnSpPr>
          <p:nvPr/>
        </p:nvCxnSpPr>
        <p:spPr>
          <a:xfrm>
            <a:off x="7898892" y="2221129"/>
            <a:ext cx="0" cy="246995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917A248C-4CF7-4802-BEBD-FD13917ECE75}"/>
              </a:ext>
            </a:extLst>
          </p:cNvPr>
          <p:cNvSpPr txBox="1"/>
          <p:nvPr/>
        </p:nvSpPr>
        <p:spPr>
          <a:xfrm rot="16200000">
            <a:off x="2203568" y="3256049"/>
            <a:ext cx="2298172" cy="400110"/>
          </a:xfrm>
          <a:prstGeom prst="rect">
            <a:avLst/>
          </a:prstGeom>
          <a:noFill/>
        </p:spPr>
        <p:txBody>
          <a:bodyPr wrap="square" rtlCol="0">
            <a:spAutoFit/>
          </a:bodyPr>
          <a:lstStyle/>
          <a:p>
            <a:pPr algn="ctr"/>
            <a:r>
              <a:rPr lang="en-US" sz="2000" dirty="0"/>
              <a:t>Register Allocation</a:t>
            </a:r>
          </a:p>
        </p:txBody>
      </p:sp>
      <p:sp>
        <p:nvSpPr>
          <p:cNvPr id="15" name="TextBox 14">
            <a:extLst>
              <a:ext uri="{FF2B5EF4-FFF2-40B4-BE49-F238E27FC236}">
                <a16:creationId xmlns:a16="http://schemas.microsoft.com/office/drawing/2014/main" id="{77454598-0594-48DC-84F3-573A03ECE061}"/>
              </a:ext>
            </a:extLst>
          </p:cNvPr>
          <p:cNvSpPr txBox="1"/>
          <p:nvPr/>
        </p:nvSpPr>
        <p:spPr>
          <a:xfrm>
            <a:off x="6525029" y="577410"/>
            <a:ext cx="2728928" cy="615553"/>
          </a:xfrm>
          <a:prstGeom prst="rect">
            <a:avLst/>
          </a:prstGeom>
          <a:solidFill>
            <a:schemeClr val="bg1"/>
          </a:solidFill>
        </p:spPr>
        <p:txBody>
          <a:bodyPr wrap="square" lIns="18288" tIns="0" rIns="0" bIns="0" rtlCol="0">
            <a:spAutoFit/>
          </a:bodyPr>
          <a:lstStyle/>
          <a:p>
            <a:r>
              <a:rPr lang="en-US" sz="2000" dirty="0"/>
              <a:t>Warp A releases its extended register set</a:t>
            </a:r>
          </a:p>
        </p:txBody>
      </p:sp>
      <p:cxnSp>
        <p:nvCxnSpPr>
          <p:cNvPr id="16" name="Straight Arrow Connector 15">
            <a:extLst>
              <a:ext uri="{FF2B5EF4-FFF2-40B4-BE49-F238E27FC236}">
                <a16:creationId xmlns:a16="http://schemas.microsoft.com/office/drawing/2014/main" id="{892FD726-5F9A-4A15-A186-23A41D9803B9}"/>
              </a:ext>
            </a:extLst>
          </p:cNvPr>
          <p:cNvCxnSpPr>
            <a:cxnSpLocks/>
          </p:cNvCxnSpPr>
          <p:nvPr/>
        </p:nvCxnSpPr>
        <p:spPr>
          <a:xfrm flipH="1">
            <a:off x="7055340" y="1220975"/>
            <a:ext cx="282172" cy="9281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8BDBD5E1-9689-4644-910D-0867B5787B72}"/>
              </a:ext>
            </a:extLst>
          </p:cNvPr>
          <p:cNvSpPr txBox="1"/>
          <p:nvPr/>
        </p:nvSpPr>
        <p:spPr>
          <a:xfrm>
            <a:off x="3840376" y="582769"/>
            <a:ext cx="1514000" cy="615553"/>
          </a:xfrm>
          <a:prstGeom prst="rect">
            <a:avLst/>
          </a:prstGeom>
          <a:solidFill>
            <a:schemeClr val="bg1"/>
          </a:solidFill>
        </p:spPr>
        <p:txBody>
          <a:bodyPr wrap="square" lIns="18288" tIns="0" rIns="0" bIns="0" rtlCol="0">
            <a:spAutoFit/>
          </a:bodyPr>
          <a:lstStyle/>
          <a:p>
            <a:r>
              <a:rPr lang="en-US" sz="2000" dirty="0"/>
              <a:t>Warp A starts execution</a:t>
            </a:r>
          </a:p>
        </p:txBody>
      </p:sp>
      <p:cxnSp>
        <p:nvCxnSpPr>
          <p:cNvPr id="18" name="Straight Arrow Connector 17">
            <a:extLst>
              <a:ext uri="{FF2B5EF4-FFF2-40B4-BE49-F238E27FC236}">
                <a16:creationId xmlns:a16="http://schemas.microsoft.com/office/drawing/2014/main" id="{EBDDAA21-989C-4733-80C9-99B42113FCAB}"/>
              </a:ext>
            </a:extLst>
          </p:cNvPr>
          <p:cNvCxnSpPr>
            <a:cxnSpLocks/>
          </p:cNvCxnSpPr>
          <p:nvPr/>
        </p:nvCxnSpPr>
        <p:spPr>
          <a:xfrm flipH="1">
            <a:off x="4049641" y="1215600"/>
            <a:ext cx="49919" cy="9934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2D3C2D19-FDF5-43BB-8E07-CCC66BE4DBBC}"/>
              </a:ext>
            </a:extLst>
          </p:cNvPr>
          <p:cNvSpPr txBox="1"/>
          <p:nvPr/>
        </p:nvSpPr>
        <p:spPr>
          <a:xfrm>
            <a:off x="4698641" y="1267939"/>
            <a:ext cx="2386433" cy="615553"/>
          </a:xfrm>
          <a:prstGeom prst="rect">
            <a:avLst/>
          </a:prstGeom>
          <a:solidFill>
            <a:schemeClr val="bg1"/>
          </a:solidFill>
        </p:spPr>
        <p:txBody>
          <a:bodyPr wrap="square" lIns="0" tIns="0" rIns="0" bIns="0" rtlCol="0">
            <a:spAutoFit/>
          </a:bodyPr>
          <a:lstStyle/>
          <a:p>
            <a:r>
              <a:rPr lang="en-US" sz="2000" dirty="0"/>
              <a:t>Warp A acquires its extended register set</a:t>
            </a:r>
          </a:p>
        </p:txBody>
      </p:sp>
      <p:cxnSp>
        <p:nvCxnSpPr>
          <p:cNvPr id="20" name="Straight Arrow Connector 19">
            <a:extLst>
              <a:ext uri="{FF2B5EF4-FFF2-40B4-BE49-F238E27FC236}">
                <a16:creationId xmlns:a16="http://schemas.microsoft.com/office/drawing/2014/main" id="{47053B86-1DEE-4328-9AE2-526BF7401D89}"/>
              </a:ext>
            </a:extLst>
          </p:cNvPr>
          <p:cNvCxnSpPr>
            <a:cxnSpLocks/>
          </p:cNvCxnSpPr>
          <p:nvPr/>
        </p:nvCxnSpPr>
        <p:spPr>
          <a:xfrm>
            <a:off x="5643478" y="1883492"/>
            <a:ext cx="150564" cy="2996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A6BFC29E-0B95-4CFF-99AB-A6E2C1328403}"/>
              </a:ext>
            </a:extLst>
          </p:cNvPr>
          <p:cNvSpPr txBox="1"/>
          <p:nvPr/>
        </p:nvSpPr>
        <p:spPr>
          <a:xfrm>
            <a:off x="8327465" y="1329697"/>
            <a:ext cx="2007227" cy="615553"/>
          </a:xfrm>
          <a:prstGeom prst="rect">
            <a:avLst/>
          </a:prstGeom>
          <a:solidFill>
            <a:schemeClr val="bg1"/>
          </a:solidFill>
        </p:spPr>
        <p:txBody>
          <a:bodyPr wrap="square" lIns="0" tIns="0" rIns="0" bIns="0" rtlCol="0">
            <a:spAutoFit/>
          </a:bodyPr>
          <a:lstStyle/>
          <a:p>
            <a:r>
              <a:rPr lang="en-US" sz="2000" dirty="0"/>
              <a:t>Warp A ends execution</a:t>
            </a:r>
          </a:p>
        </p:txBody>
      </p:sp>
      <p:sp>
        <p:nvSpPr>
          <p:cNvPr id="22" name="TextBox 21">
            <a:extLst>
              <a:ext uri="{FF2B5EF4-FFF2-40B4-BE49-F238E27FC236}">
                <a16:creationId xmlns:a16="http://schemas.microsoft.com/office/drawing/2014/main" id="{D8ADE12B-AC80-4DB8-9909-74525BE762C1}"/>
              </a:ext>
            </a:extLst>
          </p:cNvPr>
          <p:cNvSpPr txBox="1"/>
          <p:nvPr/>
        </p:nvSpPr>
        <p:spPr>
          <a:xfrm>
            <a:off x="5896101" y="5119533"/>
            <a:ext cx="3079070" cy="615553"/>
          </a:xfrm>
          <a:prstGeom prst="rect">
            <a:avLst/>
          </a:prstGeom>
          <a:solidFill>
            <a:schemeClr val="bg1"/>
          </a:solidFill>
        </p:spPr>
        <p:txBody>
          <a:bodyPr wrap="square" lIns="0" tIns="0" rIns="0" bIns="0" rtlCol="0">
            <a:spAutoFit/>
          </a:bodyPr>
          <a:lstStyle/>
          <a:p>
            <a:r>
              <a:rPr lang="en-US" sz="2000" dirty="0"/>
              <a:t>Warp B acquires its extended register set and resumes</a:t>
            </a:r>
          </a:p>
        </p:txBody>
      </p:sp>
      <p:cxnSp>
        <p:nvCxnSpPr>
          <p:cNvPr id="23" name="Straight Arrow Connector 22">
            <a:extLst>
              <a:ext uri="{FF2B5EF4-FFF2-40B4-BE49-F238E27FC236}">
                <a16:creationId xmlns:a16="http://schemas.microsoft.com/office/drawing/2014/main" id="{C1E4F1A5-A564-471E-9F12-DF6C952CF3D6}"/>
              </a:ext>
            </a:extLst>
          </p:cNvPr>
          <p:cNvCxnSpPr>
            <a:cxnSpLocks/>
          </p:cNvCxnSpPr>
          <p:nvPr/>
        </p:nvCxnSpPr>
        <p:spPr>
          <a:xfrm flipV="1">
            <a:off x="6849963" y="4748531"/>
            <a:ext cx="205379" cy="3426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F0B9F706-C0AF-43BE-91AB-614BD0E04292}"/>
              </a:ext>
            </a:extLst>
          </p:cNvPr>
          <p:cNvSpPr txBox="1"/>
          <p:nvPr/>
        </p:nvSpPr>
        <p:spPr>
          <a:xfrm>
            <a:off x="3943927" y="5877322"/>
            <a:ext cx="3209743" cy="615553"/>
          </a:xfrm>
          <a:prstGeom prst="rect">
            <a:avLst/>
          </a:prstGeom>
          <a:solidFill>
            <a:schemeClr val="bg1"/>
          </a:solidFill>
        </p:spPr>
        <p:txBody>
          <a:bodyPr wrap="square" lIns="0" tIns="0" rIns="0" bIns="0" rtlCol="0">
            <a:spAutoFit/>
          </a:bodyPr>
          <a:lstStyle/>
          <a:p>
            <a:r>
              <a:rPr lang="en-US" sz="2000" dirty="0"/>
              <a:t>Warp B tries to acquire its extended register set but stalls</a:t>
            </a:r>
          </a:p>
        </p:txBody>
      </p:sp>
      <p:cxnSp>
        <p:nvCxnSpPr>
          <p:cNvPr id="25" name="Straight Arrow Connector 24">
            <a:extLst>
              <a:ext uri="{FF2B5EF4-FFF2-40B4-BE49-F238E27FC236}">
                <a16:creationId xmlns:a16="http://schemas.microsoft.com/office/drawing/2014/main" id="{27EB1E13-6A1B-4693-8C86-1A6BDE6205B4}"/>
              </a:ext>
            </a:extLst>
          </p:cNvPr>
          <p:cNvCxnSpPr>
            <a:cxnSpLocks/>
          </p:cNvCxnSpPr>
          <p:nvPr/>
        </p:nvCxnSpPr>
        <p:spPr>
          <a:xfrm flipV="1">
            <a:off x="5385320" y="4738202"/>
            <a:ext cx="622758" cy="10816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0D802819-88C0-48C4-B095-6AFBEDB7DC46}"/>
              </a:ext>
            </a:extLst>
          </p:cNvPr>
          <p:cNvCxnSpPr>
            <a:cxnSpLocks/>
          </p:cNvCxnSpPr>
          <p:nvPr/>
        </p:nvCxnSpPr>
        <p:spPr>
          <a:xfrm flipH="1">
            <a:off x="7898757" y="1831600"/>
            <a:ext cx="303560" cy="3400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7" name="Chart 26">
            <a:extLst>
              <a:ext uri="{FF2B5EF4-FFF2-40B4-BE49-F238E27FC236}">
                <a16:creationId xmlns:a16="http://schemas.microsoft.com/office/drawing/2014/main" id="{E582702F-A3CF-4CCB-BF63-18971477E1BD}"/>
              </a:ext>
            </a:extLst>
          </p:cNvPr>
          <p:cNvGraphicFramePr>
            <a:graphicFrameLocks/>
          </p:cNvGraphicFramePr>
          <p:nvPr>
            <p:extLst>
              <p:ext uri="{D42A27DB-BD31-4B8C-83A1-F6EECF244321}">
                <p14:modId xmlns:p14="http://schemas.microsoft.com/office/powerpoint/2010/main" val="2793688251"/>
              </p:ext>
            </p:extLst>
          </p:nvPr>
        </p:nvGraphicFramePr>
        <p:xfrm>
          <a:off x="5777484" y="448209"/>
          <a:ext cx="1307592" cy="2748567"/>
        </p:xfrm>
        <a:graphic>
          <a:graphicData uri="http://schemas.openxmlformats.org/drawingml/2006/chart">
            <c:chart xmlns:c="http://schemas.openxmlformats.org/drawingml/2006/chart" xmlns:r="http://schemas.openxmlformats.org/officeDocument/2006/relationships" r:id="rId5"/>
          </a:graphicData>
        </a:graphic>
      </p:graphicFrame>
      <p:cxnSp>
        <p:nvCxnSpPr>
          <p:cNvPr id="28" name="Straight Connector 27">
            <a:extLst>
              <a:ext uri="{FF2B5EF4-FFF2-40B4-BE49-F238E27FC236}">
                <a16:creationId xmlns:a16="http://schemas.microsoft.com/office/drawing/2014/main" id="{64B6CD9D-DEA9-4C5D-A8A1-C096C433438D}"/>
              </a:ext>
            </a:extLst>
          </p:cNvPr>
          <p:cNvCxnSpPr>
            <a:cxnSpLocks/>
          </p:cNvCxnSpPr>
          <p:nvPr/>
        </p:nvCxnSpPr>
        <p:spPr>
          <a:xfrm>
            <a:off x="9154606" y="2221129"/>
            <a:ext cx="0" cy="246995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87E75AFB-FC93-42B3-96BF-69CBC7C5E339}"/>
              </a:ext>
            </a:extLst>
          </p:cNvPr>
          <p:cNvCxnSpPr>
            <a:cxnSpLocks/>
          </p:cNvCxnSpPr>
          <p:nvPr/>
        </p:nvCxnSpPr>
        <p:spPr>
          <a:xfrm>
            <a:off x="8269043" y="2221129"/>
            <a:ext cx="0" cy="246995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37CCB2E0-73FE-4C46-A13B-303C8646DD17}"/>
              </a:ext>
            </a:extLst>
          </p:cNvPr>
          <p:cNvCxnSpPr>
            <a:cxnSpLocks/>
          </p:cNvCxnSpPr>
          <p:nvPr/>
        </p:nvCxnSpPr>
        <p:spPr>
          <a:xfrm>
            <a:off x="4231665" y="2221129"/>
            <a:ext cx="0" cy="246995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73C5F115-C1F1-4808-9F96-9D51FEF0E651}"/>
              </a:ext>
            </a:extLst>
          </p:cNvPr>
          <p:cNvCxnSpPr>
            <a:cxnSpLocks/>
          </p:cNvCxnSpPr>
          <p:nvPr/>
        </p:nvCxnSpPr>
        <p:spPr>
          <a:xfrm>
            <a:off x="5804835" y="2221129"/>
            <a:ext cx="0" cy="246995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B136F341-A953-4107-B2C6-CBA39365289C}"/>
              </a:ext>
            </a:extLst>
          </p:cNvPr>
          <p:cNvCxnSpPr>
            <a:cxnSpLocks/>
          </p:cNvCxnSpPr>
          <p:nvPr/>
        </p:nvCxnSpPr>
        <p:spPr>
          <a:xfrm>
            <a:off x="6008078" y="2221129"/>
            <a:ext cx="0" cy="246995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0C70F589-F7D0-4D00-8E8C-01C258217CBC}"/>
              </a:ext>
            </a:extLst>
          </p:cNvPr>
          <p:cNvCxnSpPr>
            <a:cxnSpLocks/>
          </p:cNvCxnSpPr>
          <p:nvPr/>
        </p:nvCxnSpPr>
        <p:spPr>
          <a:xfrm>
            <a:off x="7045325" y="2221129"/>
            <a:ext cx="0" cy="246995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4" name="TextBox 33">
            <a:extLst>
              <a:ext uri="{FF2B5EF4-FFF2-40B4-BE49-F238E27FC236}">
                <a16:creationId xmlns:a16="http://schemas.microsoft.com/office/drawing/2014/main" id="{BB350C28-DF04-47C3-B431-EB6813FFB9DB}"/>
              </a:ext>
            </a:extLst>
          </p:cNvPr>
          <p:cNvSpPr txBox="1"/>
          <p:nvPr/>
        </p:nvSpPr>
        <p:spPr>
          <a:xfrm>
            <a:off x="3721859" y="5172927"/>
            <a:ext cx="1514000" cy="615553"/>
          </a:xfrm>
          <a:prstGeom prst="rect">
            <a:avLst/>
          </a:prstGeom>
          <a:solidFill>
            <a:schemeClr val="bg1"/>
          </a:solidFill>
        </p:spPr>
        <p:txBody>
          <a:bodyPr wrap="square" lIns="18288" tIns="0" rIns="0" bIns="0" rtlCol="0">
            <a:spAutoFit/>
          </a:bodyPr>
          <a:lstStyle/>
          <a:p>
            <a:r>
              <a:rPr lang="en-US" sz="2000" dirty="0"/>
              <a:t>Warp B starts execution</a:t>
            </a:r>
          </a:p>
        </p:txBody>
      </p:sp>
      <p:cxnSp>
        <p:nvCxnSpPr>
          <p:cNvPr id="35" name="Straight Arrow Connector 34">
            <a:extLst>
              <a:ext uri="{FF2B5EF4-FFF2-40B4-BE49-F238E27FC236}">
                <a16:creationId xmlns:a16="http://schemas.microsoft.com/office/drawing/2014/main" id="{19F4B29B-D5EF-4264-90AD-18C912EBA76B}"/>
              </a:ext>
            </a:extLst>
          </p:cNvPr>
          <p:cNvCxnSpPr>
            <a:cxnSpLocks/>
          </p:cNvCxnSpPr>
          <p:nvPr/>
        </p:nvCxnSpPr>
        <p:spPr>
          <a:xfrm flipV="1">
            <a:off x="4099560" y="4740561"/>
            <a:ext cx="140823" cy="3359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17CBF9DE-8C86-45BE-B7AE-EBB1DE38423C}"/>
              </a:ext>
            </a:extLst>
          </p:cNvPr>
          <p:cNvSpPr txBox="1"/>
          <p:nvPr/>
        </p:nvSpPr>
        <p:spPr>
          <a:xfrm>
            <a:off x="9129072" y="5634744"/>
            <a:ext cx="2393097" cy="615553"/>
          </a:xfrm>
          <a:prstGeom prst="rect">
            <a:avLst/>
          </a:prstGeom>
          <a:solidFill>
            <a:schemeClr val="bg1"/>
          </a:solidFill>
        </p:spPr>
        <p:txBody>
          <a:bodyPr wrap="square" lIns="0" tIns="0" rIns="0" bIns="0" rtlCol="0">
            <a:spAutoFit/>
          </a:bodyPr>
          <a:lstStyle/>
          <a:p>
            <a:r>
              <a:rPr lang="en-US" sz="2000" dirty="0"/>
              <a:t>Warp B releases its extended register set</a:t>
            </a:r>
          </a:p>
        </p:txBody>
      </p:sp>
      <p:cxnSp>
        <p:nvCxnSpPr>
          <p:cNvPr id="37" name="Straight Arrow Connector 36">
            <a:extLst>
              <a:ext uri="{FF2B5EF4-FFF2-40B4-BE49-F238E27FC236}">
                <a16:creationId xmlns:a16="http://schemas.microsoft.com/office/drawing/2014/main" id="{ED1811EE-66C6-4034-9DB0-2E540FB2DDDC}"/>
              </a:ext>
            </a:extLst>
          </p:cNvPr>
          <p:cNvCxnSpPr>
            <a:cxnSpLocks/>
          </p:cNvCxnSpPr>
          <p:nvPr/>
        </p:nvCxnSpPr>
        <p:spPr>
          <a:xfrm flipH="1" flipV="1">
            <a:off x="8299281" y="4748528"/>
            <a:ext cx="1212217" cy="8098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CF607F89-9EF6-4BC1-B360-077EBCBDDE62}"/>
              </a:ext>
            </a:extLst>
          </p:cNvPr>
          <p:cNvSpPr txBox="1"/>
          <p:nvPr/>
        </p:nvSpPr>
        <p:spPr>
          <a:xfrm>
            <a:off x="9331078" y="4937300"/>
            <a:ext cx="2393097" cy="307777"/>
          </a:xfrm>
          <a:prstGeom prst="rect">
            <a:avLst/>
          </a:prstGeom>
          <a:solidFill>
            <a:schemeClr val="bg1"/>
          </a:solidFill>
        </p:spPr>
        <p:txBody>
          <a:bodyPr wrap="square" lIns="0" tIns="0" rIns="0" bIns="0" rtlCol="0">
            <a:spAutoFit/>
          </a:bodyPr>
          <a:lstStyle/>
          <a:p>
            <a:r>
              <a:rPr lang="en-US" sz="2000" dirty="0"/>
              <a:t>Warp B ends execution</a:t>
            </a:r>
          </a:p>
        </p:txBody>
      </p:sp>
      <p:cxnSp>
        <p:nvCxnSpPr>
          <p:cNvPr id="39" name="Straight Arrow Connector 38">
            <a:extLst>
              <a:ext uri="{FF2B5EF4-FFF2-40B4-BE49-F238E27FC236}">
                <a16:creationId xmlns:a16="http://schemas.microsoft.com/office/drawing/2014/main" id="{CB3249E7-2E37-4048-BE3E-2169B761D026}"/>
              </a:ext>
            </a:extLst>
          </p:cNvPr>
          <p:cNvCxnSpPr>
            <a:cxnSpLocks/>
          </p:cNvCxnSpPr>
          <p:nvPr/>
        </p:nvCxnSpPr>
        <p:spPr>
          <a:xfrm flipH="1" flipV="1">
            <a:off x="9193921" y="4757329"/>
            <a:ext cx="224436" cy="1465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15A321A-A354-42E2-ADA0-36C6A775232C}"/>
              </a:ext>
            </a:extLst>
          </p:cNvPr>
          <p:cNvSpPr txBox="1"/>
          <p:nvPr/>
        </p:nvSpPr>
        <p:spPr>
          <a:xfrm>
            <a:off x="9520930" y="2375183"/>
            <a:ext cx="2393747" cy="615553"/>
          </a:xfrm>
          <a:prstGeom prst="rect">
            <a:avLst/>
          </a:prstGeom>
          <a:solidFill>
            <a:schemeClr val="bg1"/>
          </a:solidFill>
        </p:spPr>
        <p:txBody>
          <a:bodyPr wrap="square" lIns="182880" tIns="0" rIns="0" bIns="0" rtlCol="0">
            <a:spAutoFit/>
          </a:bodyPr>
          <a:lstStyle/>
          <a:p>
            <a:r>
              <a:rPr lang="en-US" sz="2000" dirty="0"/>
              <a:t>Shared pool for extended register set</a:t>
            </a:r>
          </a:p>
        </p:txBody>
      </p:sp>
      <p:sp>
        <p:nvSpPr>
          <p:cNvPr id="41" name="TextBox 40">
            <a:extLst>
              <a:ext uri="{FF2B5EF4-FFF2-40B4-BE49-F238E27FC236}">
                <a16:creationId xmlns:a16="http://schemas.microsoft.com/office/drawing/2014/main" id="{0CAF1F7C-7C01-43CC-8FEE-30C0C0462CCD}"/>
              </a:ext>
            </a:extLst>
          </p:cNvPr>
          <p:cNvSpPr txBox="1"/>
          <p:nvPr/>
        </p:nvSpPr>
        <p:spPr>
          <a:xfrm>
            <a:off x="9520930" y="3167261"/>
            <a:ext cx="2393747" cy="615553"/>
          </a:xfrm>
          <a:prstGeom prst="rect">
            <a:avLst/>
          </a:prstGeom>
          <a:solidFill>
            <a:schemeClr val="bg1"/>
          </a:solidFill>
        </p:spPr>
        <p:txBody>
          <a:bodyPr wrap="square" lIns="182880" tIns="0" rIns="0" bIns="0" rtlCol="0">
            <a:spAutoFit/>
          </a:bodyPr>
          <a:lstStyle/>
          <a:p>
            <a:r>
              <a:rPr lang="en-US" sz="2000" dirty="0"/>
              <a:t>Warp B</a:t>
            </a:r>
          </a:p>
          <a:p>
            <a:r>
              <a:rPr lang="en-US" sz="2000" dirty="0"/>
              <a:t> base register set</a:t>
            </a:r>
          </a:p>
        </p:txBody>
      </p:sp>
      <p:sp>
        <p:nvSpPr>
          <p:cNvPr id="42" name="TextBox 41">
            <a:extLst>
              <a:ext uri="{FF2B5EF4-FFF2-40B4-BE49-F238E27FC236}">
                <a16:creationId xmlns:a16="http://schemas.microsoft.com/office/drawing/2014/main" id="{F0591F74-C7EB-4A19-8A86-C748A20866F6}"/>
              </a:ext>
            </a:extLst>
          </p:cNvPr>
          <p:cNvSpPr txBox="1"/>
          <p:nvPr/>
        </p:nvSpPr>
        <p:spPr>
          <a:xfrm>
            <a:off x="9520929" y="3976673"/>
            <a:ext cx="2393748" cy="615553"/>
          </a:xfrm>
          <a:prstGeom prst="rect">
            <a:avLst/>
          </a:prstGeom>
          <a:solidFill>
            <a:schemeClr val="bg1"/>
          </a:solidFill>
        </p:spPr>
        <p:txBody>
          <a:bodyPr wrap="square" lIns="182880" tIns="0" rIns="0" bIns="0" rtlCol="0">
            <a:spAutoFit/>
          </a:bodyPr>
          <a:lstStyle/>
          <a:p>
            <a:r>
              <a:rPr lang="en-US" sz="2000" dirty="0"/>
              <a:t>Warp A</a:t>
            </a:r>
          </a:p>
          <a:p>
            <a:r>
              <a:rPr lang="en-US" sz="2000" dirty="0"/>
              <a:t> base register set</a:t>
            </a:r>
          </a:p>
        </p:txBody>
      </p:sp>
      <p:cxnSp>
        <p:nvCxnSpPr>
          <p:cNvPr id="43" name="Straight Arrow Connector 42">
            <a:extLst>
              <a:ext uri="{FF2B5EF4-FFF2-40B4-BE49-F238E27FC236}">
                <a16:creationId xmlns:a16="http://schemas.microsoft.com/office/drawing/2014/main" id="{F810A554-535F-47D4-A2F3-D6E8488AF02B}"/>
              </a:ext>
            </a:extLst>
          </p:cNvPr>
          <p:cNvCxnSpPr>
            <a:cxnSpLocks/>
          </p:cNvCxnSpPr>
          <p:nvPr/>
        </p:nvCxnSpPr>
        <p:spPr>
          <a:xfrm>
            <a:off x="9586002" y="2284663"/>
            <a:ext cx="0" cy="73598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48399042-8E57-47DD-9E89-5BAD5D7280CB}"/>
              </a:ext>
            </a:extLst>
          </p:cNvPr>
          <p:cNvCxnSpPr>
            <a:cxnSpLocks/>
          </p:cNvCxnSpPr>
          <p:nvPr/>
        </p:nvCxnSpPr>
        <p:spPr>
          <a:xfrm>
            <a:off x="9586002" y="3110129"/>
            <a:ext cx="0" cy="73598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78DEDF5D-527C-483B-9910-D443B22210CB}"/>
              </a:ext>
            </a:extLst>
          </p:cNvPr>
          <p:cNvCxnSpPr>
            <a:cxnSpLocks/>
          </p:cNvCxnSpPr>
          <p:nvPr/>
        </p:nvCxnSpPr>
        <p:spPr>
          <a:xfrm>
            <a:off x="9586002" y="3885967"/>
            <a:ext cx="0" cy="73598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6" name="Arrow: Left-Right 45">
            <a:extLst>
              <a:ext uri="{FF2B5EF4-FFF2-40B4-BE49-F238E27FC236}">
                <a16:creationId xmlns:a16="http://schemas.microsoft.com/office/drawing/2014/main" id="{D23CBDE3-71CD-4883-97D5-7DDA3FC4AF3D}"/>
              </a:ext>
            </a:extLst>
          </p:cNvPr>
          <p:cNvSpPr/>
          <p:nvPr/>
        </p:nvSpPr>
        <p:spPr>
          <a:xfrm>
            <a:off x="6044606" y="3237529"/>
            <a:ext cx="966897" cy="447171"/>
          </a:xfrm>
          <a:prstGeom prst="leftRightArrow">
            <a:avLst/>
          </a:prstGeom>
          <a:solidFill>
            <a:schemeClr val="bg2">
              <a:lumMod val="10000"/>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Wait</a:t>
            </a:r>
          </a:p>
        </p:txBody>
      </p:sp>
      <p:sp>
        <p:nvSpPr>
          <p:cNvPr id="3" name="Rectangle 2">
            <a:extLst>
              <a:ext uri="{FF2B5EF4-FFF2-40B4-BE49-F238E27FC236}">
                <a16:creationId xmlns:a16="http://schemas.microsoft.com/office/drawing/2014/main" id="{8BF45597-3C74-45DC-9C4F-A0988BC68DB2}"/>
              </a:ext>
            </a:extLst>
          </p:cNvPr>
          <p:cNvSpPr/>
          <p:nvPr/>
        </p:nvSpPr>
        <p:spPr>
          <a:xfrm>
            <a:off x="4048028" y="3853504"/>
            <a:ext cx="1719951" cy="84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C6129F1-CAB7-4FF1-95D0-0BC0F0B71F2D}"/>
              </a:ext>
            </a:extLst>
          </p:cNvPr>
          <p:cNvSpPr/>
          <p:nvPr/>
        </p:nvSpPr>
        <p:spPr>
          <a:xfrm>
            <a:off x="4047684" y="2209025"/>
            <a:ext cx="1719951" cy="1646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263259B-FA70-4C55-9D69-EEA147E766D8}"/>
              </a:ext>
            </a:extLst>
          </p:cNvPr>
          <p:cNvSpPr/>
          <p:nvPr/>
        </p:nvSpPr>
        <p:spPr>
          <a:xfrm>
            <a:off x="5767636" y="3862386"/>
            <a:ext cx="1256300" cy="843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857E52F-E2BE-464F-ABAD-38A5C53EF7FD}"/>
              </a:ext>
            </a:extLst>
          </p:cNvPr>
          <p:cNvSpPr/>
          <p:nvPr/>
        </p:nvSpPr>
        <p:spPr>
          <a:xfrm>
            <a:off x="5761447" y="2198616"/>
            <a:ext cx="1271178" cy="843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B9CB2A5-5B9A-45A4-AD4C-310A358467F9}"/>
              </a:ext>
            </a:extLst>
          </p:cNvPr>
          <p:cNvSpPr/>
          <p:nvPr/>
        </p:nvSpPr>
        <p:spPr>
          <a:xfrm>
            <a:off x="5767980" y="3043717"/>
            <a:ext cx="218134" cy="82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A063493-D03E-4497-9B58-FFDD867D9F61}"/>
              </a:ext>
            </a:extLst>
          </p:cNvPr>
          <p:cNvSpPr/>
          <p:nvPr/>
        </p:nvSpPr>
        <p:spPr>
          <a:xfrm>
            <a:off x="5988228" y="3037687"/>
            <a:ext cx="1035129" cy="82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38B550D-A8CB-41AA-BF71-C49D05C1AD75}"/>
              </a:ext>
            </a:extLst>
          </p:cNvPr>
          <p:cNvSpPr/>
          <p:nvPr/>
        </p:nvSpPr>
        <p:spPr>
          <a:xfrm>
            <a:off x="7012742" y="3843497"/>
            <a:ext cx="2508186" cy="894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F2DA228-7640-44EA-A918-0801DB443F7F}"/>
              </a:ext>
            </a:extLst>
          </p:cNvPr>
          <p:cNvSpPr/>
          <p:nvPr/>
        </p:nvSpPr>
        <p:spPr>
          <a:xfrm>
            <a:off x="7018724" y="2219077"/>
            <a:ext cx="2502201" cy="1646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9876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300"/>
                                        <p:tgtEl>
                                          <p:spTgt spid="18"/>
                                        </p:tgtEl>
                                      </p:cBhvr>
                                    </p:animEffect>
                                  </p:childTnLst>
                                </p:cTn>
                              </p:par>
                            </p:childTnLst>
                          </p:cTn>
                        </p:par>
                        <p:par>
                          <p:cTn id="12" fill="hold">
                            <p:stCondLst>
                              <p:cond delay="600"/>
                            </p:stCondLst>
                            <p:childTnLst>
                              <p:par>
                                <p:cTn id="13" presetID="22" presetClass="exit" presetSubtype="8" fill="hold" grpId="0" nodeType="afterEffect">
                                  <p:stCondLst>
                                    <p:cond delay="0"/>
                                  </p:stCondLst>
                                  <p:childTnLst>
                                    <p:animEffect transition="out" filter="wipe(left)">
                                      <p:cBhvr>
                                        <p:cTn id="14" dur="300"/>
                                        <p:tgtEl>
                                          <p:spTgt spid="3"/>
                                        </p:tgtEl>
                                      </p:cBhvr>
                                    </p:animEffect>
                                    <p:set>
                                      <p:cBhvr>
                                        <p:cTn id="15" dur="1" fill="hold">
                                          <p:stCondLst>
                                            <p:cond delay="299"/>
                                          </p:stCondLst>
                                        </p:cTn>
                                        <p:tgtEl>
                                          <p:spTgt spid="3"/>
                                        </p:tgtEl>
                                        <p:attrNameLst>
                                          <p:attrName>style.visibility</p:attrName>
                                        </p:attrNameLst>
                                      </p:cBhvr>
                                      <p:to>
                                        <p:strVal val="hidden"/>
                                      </p:to>
                                    </p:set>
                                  </p:childTnLst>
                                </p:cTn>
                              </p:par>
                            </p:childTnLst>
                          </p:cTn>
                        </p:par>
                        <p:par>
                          <p:cTn id="16" fill="hold">
                            <p:stCondLst>
                              <p:cond delay="900"/>
                            </p:stCondLst>
                            <p:childTnLst>
                              <p:par>
                                <p:cTn id="17" presetID="10" presetClass="entr" presetSubtype="0" fill="hold" grpId="0" nodeType="afterEffect">
                                  <p:stCondLst>
                                    <p:cond delay="75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300"/>
                                        <p:tgtEl>
                                          <p:spTgt spid="34"/>
                                        </p:tgtEl>
                                      </p:cBhvr>
                                    </p:animEffect>
                                  </p:childTnLst>
                                </p:cTn>
                              </p:par>
                            </p:childTnLst>
                          </p:cTn>
                        </p:par>
                        <p:par>
                          <p:cTn id="20" fill="hold">
                            <p:stCondLst>
                              <p:cond delay="195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300"/>
                                        <p:tgtEl>
                                          <p:spTgt spid="35"/>
                                        </p:tgtEl>
                                      </p:cBhvr>
                                    </p:animEffect>
                                  </p:childTnLst>
                                </p:cTn>
                              </p:par>
                            </p:childTnLst>
                          </p:cTn>
                        </p:par>
                        <p:par>
                          <p:cTn id="24" fill="hold">
                            <p:stCondLst>
                              <p:cond delay="2250"/>
                            </p:stCondLst>
                            <p:childTnLst>
                              <p:par>
                                <p:cTn id="25" presetID="22" presetClass="exit" presetSubtype="8" fill="hold" grpId="0" nodeType="afterEffect">
                                  <p:stCondLst>
                                    <p:cond delay="0"/>
                                  </p:stCondLst>
                                  <p:childTnLst>
                                    <p:animEffect transition="out" filter="wipe(left)">
                                      <p:cBhvr>
                                        <p:cTn id="26" dur="300"/>
                                        <p:tgtEl>
                                          <p:spTgt spid="47"/>
                                        </p:tgtEl>
                                      </p:cBhvr>
                                    </p:animEffect>
                                    <p:set>
                                      <p:cBhvr>
                                        <p:cTn id="27" dur="1" fill="hold">
                                          <p:stCondLst>
                                            <p:cond delay="299"/>
                                          </p:stCondLst>
                                        </p:cTn>
                                        <p:tgtEl>
                                          <p:spTgt spid="4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50"/>
                                        <p:tgtEl>
                                          <p:spTgt spid="19"/>
                                        </p:tgtEl>
                                      </p:cBhvr>
                                    </p:animEffect>
                                  </p:childTnLst>
                                </p:cTn>
                              </p:par>
                            </p:childTnLst>
                          </p:cTn>
                        </p:par>
                        <p:par>
                          <p:cTn id="33" fill="hold">
                            <p:stCondLst>
                              <p:cond delay="250"/>
                            </p:stCondLst>
                            <p:childTnLst>
                              <p:par>
                                <p:cTn id="34" presetID="22" presetClass="entr" presetSubtype="1"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250"/>
                                        <p:tgtEl>
                                          <p:spTgt spid="20"/>
                                        </p:tgtEl>
                                      </p:cBhvr>
                                    </p:animEffect>
                                  </p:childTnLst>
                                </p:cTn>
                              </p:par>
                            </p:childTnLst>
                          </p:cTn>
                        </p:par>
                        <p:par>
                          <p:cTn id="37" fill="hold">
                            <p:stCondLst>
                              <p:cond delay="500"/>
                            </p:stCondLst>
                            <p:childTnLst>
                              <p:par>
                                <p:cTn id="38" presetID="22" presetClass="exit" presetSubtype="8" fill="hold" grpId="0" nodeType="afterEffect">
                                  <p:stCondLst>
                                    <p:cond delay="0"/>
                                  </p:stCondLst>
                                  <p:childTnLst>
                                    <p:animEffect transition="out" filter="wipe(left)">
                                      <p:cBhvr>
                                        <p:cTn id="39" dur="300"/>
                                        <p:tgtEl>
                                          <p:spTgt spid="48"/>
                                        </p:tgtEl>
                                      </p:cBhvr>
                                    </p:animEffect>
                                    <p:set>
                                      <p:cBhvr>
                                        <p:cTn id="40" dur="1" fill="hold">
                                          <p:stCondLst>
                                            <p:cond delay="299"/>
                                          </p:stCondLst>
                                        </p:cTn>
                                        <p:tgtEl>
                                          <p:spTgt spid="48"/>
                                        </p:tgtEl>
                                        <p:attrNameLst>
                                          <p:attrName>style.visibility</p:attrName>
                                        </p:attrNameLst>
                                      </p:cBhvr>
                                      <p:to>
                                        <p:strVal val="hidden"/>
                                      </p:to>
                                    </p:set>
                                  </p:childTnLst>
                                </p:cTn>
                              </p:par>
                            </p:childTnLst>
                          </p:cTn>
                        </p:par>
                        <p:par>
                          <p:cTn id="41" fill="hold">
                            <p:stCondLst>
                              <p:cond delay="800"/>
                            </p:stCondLst>
                            <p:childTnLst>
                              <p:par>
                                <p:cTn id="42" presetID="22" presetClass="exit" presetSubtype="8" fill="hold" grpId="0" nodeType="afterEffect">
                                  <p:stCondLst>
                                    <p:cond delay="0"/>
                                  </p:stCondLst>
                                  <p:childTnLst>
                                    <p:animEffect transition="out" filter="wipe(left)">
                                      <p:cBhvr>
                                        <p:cTn id="43" dur="300"/>
                                        <p:tgtEl>
                                          <p:spTgt spid="49"/>
                                        </p:tgtEl>
                                      </p:cBhvr>
                                    </p:animEffect>
                                    <p:set>
                                      <p:cBhvr>
                                        <p:cTn id="44" dur="1" fill="hold">
                                          <p:stCondLst>
                                            <p:cond delay="299"/>
                                          </p:stCondLst>
                                        </p:cTn>
                                        <p:tgtEl>
                                          <p:spTgt spid="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childTnLst>
                                </p:cTn>
                              </p:par>
                            </p:childTnLst>
                          </p:cTn>
                        </p:par>
                        <p:par>
                          <p:cTn id="50" fill="hold">
                            <p:stCondLst>
                              <p:cond delay="250"/>
                            </p:stCondLst>
                            <p:childTnLst>
                              <p:par>
                                <p:cTn id="51" presetID="22" presetClass="entr" presetSubtype="4"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250"/>
                                        <p:tgtEl>
                                          <p:spTgt spid="25"/>
                                        </p:tgtEl>
                                      </p:cBhvr>
                                    </p:animEffect>
                                  </p:childTnLst>
                                </p:cTn>
                              </p:par>
                            </p:childTnLst>
                          </p:cTn>
                        </p:par>
                        <p:par>
                          <p:cTn id="54" fill="hold">
                            <p:stCondLst>
                              <p:cond delay="500"/>
                            </p:stCondLst>
                            <p:childTnLst>
                              <p:par>
                                <p:cTn id="55" presetID="22" presetClass="exit" presetSubtype="8" fill="hold" grpId="0" nodeType="afterEffect">
                                  <p:stCondLst>
                                    <p:cond delay="0"/>
                                  </p:stCondLst>
                                  <p:childTnLst>
                                    <p:animEffect transition="out" filter="wipe(left)">
                                      <p:cBhvr>
                                        <p:cTn id="56" dur="300"/>
                                        <p:tgtEl>
                                          <p:spTgt spid="50"/>
                                        </p:tgtEl>
                                      </p:cBhvr>
                                    </p:animEffect>
                                    <p:set>
                                      <p:cBhvr>
                                        <p:cTn id="57" dur="1" fill="hold">
                                          <p:stCondLst>
                                            <p:cond delay="299"/>
                                          </p:stCondLst>
                                        </p:cTn>
                                        <p:tgtEl>
                                          <p:spTgt spid="5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300"/>
                                        <p:tgtEl>
                                          <p:spTgt spid="51"/>
                                        </p:tgtEl>
                                      </p:cBhvr>
                                    </p:animEffect>
                                    <p:set>
                                      <p:cBhvr>
                                        <p:cTn id="62" dur="1" fill="hold">
                                          <p:stCondLst>
                                            <p:cond delay="299"/>
                                          </p:stCondLst>
                                        </p:cTn>
                                        <p:tgtEl>
                                          <p:spTgt spid="51"/>
                                        </p:tgtEl>
                                        <p:attrNameLst>
                                          <p:attrName>style.visibility</p:attrName>
                                        </p:attrNameLst>
                                      </p:cBhvr>
                                      <p:to>
                                        <p:strVal val="hidden"/>
                                      </p:to>
                                    </p:set>
                                  </p:childTnLst>
                                </p:cTn>
                              </p:par>
                            </p:childTnLst>
                          </p:cTn>
                        </p:par>
                        <p:par>
                          <p:cTn id="63" fill="hold">
                            <p:stCondLst>
                              <p:cond delay="300"/>
                            </p:stCondLst>
                            <p:childTnLst>
                              <p:par>
                                <p:cTn id="64" presetID="10" presetClass="entr" presetSubtype="0"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25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250"/>
                                        <p:tgtEl>
                                          <p:spTgt spid="15"/>
                                        </p:tgtEl>
                                      </p:cBhvr>
                                    </p:animEffect>
                                  </p:childTnLst>
                                </p:cTn>
                              </p:par>
                            </p:childTnLst>
                          </p:cTn>
                        </p:par>
                        <p:par>
                          <p:cTn id="72" fill="hold">
                            <p:stCondLst>
                              <p:cond delay="250"/>
                            </p:stCondLst>
                            <p:childTnLst>
                              <p:par>
                                <p:cTn id="73" presetID="22" presetClass="entr" presetSubtype="1"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250"/>
                                        <p:tgtEl>
                                          <p:spTgt spid="16"/>
                                        </p:tgtEl>
                                      </p:cBhvr>
                                    </p:animEffect>
                                  </p:childTnLst>
                                </p:cTn>
                              </p:par>
                            </p:childTnLst>
                          </p:cTn>
                        </p:par>
                        <p:par>
                          <p:cTn id="76" fill="hold">
                            <p:stCondLst>
                              <p:cond delay="500"/>
                            </p:stCondLst>
                            <p:childTnLst>
                              <p:par>
                                <p:cTn id="77" presetID="22" presetClass="exit" presetSubtype="8" fill="hold" grpId="0" nodeType="afterEffect">
                                  <p:stCondLst>
                                    <p:cond delay="0"/>
                                  </p:stCondLst>
                                  <p:childTnLst>
                                    <p:animEffect transition="out" filter="wipe(left)">
                                      <p:cBhvr>
                                        <p:cTn id="78" dur="300"/>
                                        <p:tgtEl>
                                          <p:spTgt spid="52"/>
                                        </p:tgtEl>
                                      </p:cBhvr>
                                    </p:animEffect>
                                    <p:set>
                                      <p:cBhvr>
                                        <p:cTn id="79" dur="1" fill="hold">
                                          <p:stCondLst>
                                            <p:cond delay="299"/>
                                          </p:stCondLst>
                                        </p:cTn>
                                        <p:tgtEl>
                                          <p:spTgt spid="52"/>
                                        </p:tgtEl>
                                        <p:attrNameLst>
                                          <p:attrName>style.visibility</p:attrName>
                                        </p:attrNameLst>
                                      </p:cBhvr>
                                      <p:to>
                                        <p:strVal val="hidden"/>
                                      </p:to>
                                    </p:set>
                                  </p:childTnLst>
                                </p:cTn>
                              </p:par>
                            </p:childTnLst>
                          </p:cTn>
                        </p:par>
                        <p:par>
                          <p:cTn id="80" fill="hold">
                            <p:stCondLst>
                              <p:cond delay="800"/>
                            </p:stCondLst>
                            <p:childTnLst>
                              <p:par>
                                <p:cTn id="81" presetID="10"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250"/>
                                        <p:tgtEl>
                                          <p:spTgt spid="21"/>
                                        </p:tgtEl>
                                      </p:cBhvr>
                                    </p:animEffect>
                                  </p:childTnLst>
                                </p:cTn>
                              </p:par>
                            </p:childTnLst>
                          </p:cTn>
                        </p:par>
                        <p:par>
                          <p:cTn id="84" fill="hold">
                            <p:stCondLst>
                              <p:cond delay="1050"/>
                            </p:stCondLst>
                            <p:childTnLst>
                              <p:par>
                                <p:cTn id="85" presetID="22" presetClass="entr" presetSubtype="1"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25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250"/>
                                        <p:tgtEl>
                                          <p:spTgt spid="22"/>
                                        </p:tgtEl>
                                      </p:cBhvr>
                                    </p:animEffect>
                                  </p:childTnLst>
                                </p:cTn>
                              </p:par>
                            </p:childTnLst>
                          </p:cTn>
                        </p:par>
                        <p:par>
                          <p:cTn id="93" fill="hold">
                            <p:stCondLst>
                              <p:cond delay="250"/>
                            </p:stCondLst>
                            <p:childTnLst>
                              <p:par>
                                <p:cTn id="94" presetID="22" presetClass="entr" presetSubtype="4" fill="hold"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250"/>
                                        <p:tgtEl>
                                          <p:spTgt spid="23"/>
                                        </p:tgtEl>
                                      </p:cBhvr>
                                    </p:animEffect>
                                  </p:childTnLst>
                                </p:cTn>
                              </p:par>
                            </p:childTnLst>
                          </p:cTn>
                        </p:par>
                        <p:par>
                          <p:cTn id="97" fill="hold">
                            <p:stCondLst>
                              <p:cond delay="500"/>
                            </p:stCondLst>
                            <p:childTnLst>
                              <p:par>
                                <p:cTn id="98" presetID="22" presetClass="exit" presetSubtype="8" fill="hold" grpId="0" nodeType="afterEffect">
                                  <p:stCondLst>
                                    <p:cond delay="0"/>
                                  </p:stCondLst>
                                  <p:childTnLst>
                                    <p:animEffect transition="out" filter="wipe(left)">
                                      <p:cBhvr>
                                        <p:cTn id="99" dur="300"/>
                                        <p:tgtEl>
                                          <p:spTgt spid="53"/>
                                        </p:tgtEl>
                                      </p:cBhvr>
                                    </p:animEffect>
                                    <p:set>
                                      <p:cBhvr>
                                        <p:cTn id="100" dur="1" fill="hold">
                                          <p:stCondLst>
                                            <p:cond delay="299"/>
                                          </p:stCondLst>
                                        </p:cTn>
                                        <p:tgtEl>
                                          <p:spTgt spid="53"/>
                                        </p:tgtEl>
                                        <p:attrNameLst>
                                          <p:attrName>style.visibility</p:attrName>
                                        </p:attrNameLst>
                                      </p:cBhvr>
                                      <p:to>
                                        <p:strVal val="hidden"/>
                                      </p:to>
                                    </p:set>
                                  </p:childTnLst>
                                </p:cTn>
                              </p:par>
                            </p:childTnLst>
                          </p:cTn>
                        </p:par>
                        <p:par>
                          <p:cTn id="101" fill="hold">
                            <p:stCondLst>
                              <p:cond delay="800"/>
                            </p:stCondLst>
                            <p:childTnLst>
                              <p:par>
                                <p:cTn id="102" presetID="10" presetClass="entr" presetSubtype="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250"/>
                                        <p:tgtEl>
                                          <p:spTgt spid="36"/>
                                        </p:tgtEl>
                                      </p:cBhvr>
                                    </p:animEffect>
                                  </p:childTnLst>
                                </p:cTn>
                              </p:par>
                            </p:childTnLst>
                          </p:cTn>
                        </p:par>
                        <p:par>
                          <p:cTn id="105" fill="hold">
                            <p:stCondLst>
                              <p:cond delay="1050"/>
                            </p:stCondLst>
                            <p:childTnLst>
                              <p:par>
                                <p:cTn id="106" presetID="22" presetClass="entr" presetSubtype="4" fill="hold" nodeType="after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wipe(down)">
                                      <p:cBhvr>
                                        <p:cTn id="108" dur="250"/>
                                        <p:tgtEl>
                                          <p:spTgt spid="37"/>
                                        </p:tgtEl>
                                      </p:cBhvr>
                                    </p:animEffect>
                                  </p:childTnLst>
                                </p:cTn>
                              </p:par>
                            </p:childTnLst>
                          </p:cTn>
                        </p:par>
                        <p:par>
                          <p:cTn id="109" fill="hold">
                            <p:stCondLst>
                              <p:cond delay="1300"/>
                            </p:stCondLst>
                            <p:childTnLst>
                              <p:par>
                                <p:cTn id="110" presetID="10" presetClass="entr" presetSubtype="0"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250"/>
                                        <p:tgtEl>
                                          <p:spTgt spid="38"/>
                                        </p:tgtEl>
                                      </p:cBhvr>
                                    </p:animEffect>
                                  </p:childTnLst>
                                </p:cTn>
                              </p:par>
                            </p:childTnLst>
                          </p:cTn>
                        </p:par>
                        <p:par>
                          <p:cTn id="113" fill="hold">
                            <p:stCondLst>
                              <p:cond delay="1550"/>
                            </p:stCondLst>
                            <p:childTnLst>
                              <p:par>
                                <p:cTn id="114" presetID="22" presetClass="entr" presetSubtype="4"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down)">
                                      <p:cBhvr>
                                        <p:cTn id="116"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2" grpId="0" animBg="1"/>
      <p:bldP spid="24" grpId="0" animBg="1"/>
      <p:bldP spid="34" grpId="0" animBg="1"/>
      <p:bldP spid="36" grpId="0" animBg="1"/>
      <p:bldP spid="38" grpId="0" animBg="1"/>
      <p:bldP spid="46" grpId="0" animBg="1"/>
      <p:bldP spid="3" grpId="0" animBg="1"/>
      <p:bldP spid="47" grpId="0" animBg="1"/>
      <p:bldP spid="48" grpId="0" animBg="1"/>
      <p:bldP spid="49" grpId="0" animBg="1"/>
      <p:bldP spid="50" grpId="0" animBg="1"/>
      <p:bldP spid="51" grpId="0" animBg="1"/>
      <p:bldP spid="52" grpId="0" animBg="1"/>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5998</TotalTime>
  <Words>1191</Words>
  <Application>Microsoft Office PowerPoint</Application>
  <PresentationFormat>Widescreen</PresentationFormat>
  <Paragraphs>246</Paragraphs>
  <Slides>21</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Wingdings 3</vt:lpstr>
      <vt:lpstr>Office Theme</vt:lpstr>
      <vt:lpstr>1_Office Theme</vt:lpstr>
      <vt:lpstr>RegMutex:  Inter-Warp GPU Register Time-Sharing</vt:lpstr>
      <vt:lpstr>GPU Register File</vt:lpstr>
      <vt:lpstr>GPU Register File</vt:lpstr>
      <vt:lpstr>Static and Exclusive Register Allocation</vt:lpstr>
      <vt:lpstr>Static and Exclusive Register Allocation</vt:lpstr>
      <vt:lpstr>Related Works</vt:lpstr>
      <vt:lpstr>RegMutex: Main Idea</vt:lpstr>
      <vt:lpstr>RF Utilization Visualization in RegMutex</vt:lpstr>
      <vt:lpstr>RegMutex</vt:lpstr>
      <vt:lpstr>RegMutex</vt:lpstr>
      <vt:lpstr>RegMutex: Compiler Side</vt:lpstr>
      <vt:lpstr>RegMutex: Compiler Side</vt:lpstr>
      <vt:lpstr>RegMutex: Architecture Side</vt:lpstr>
      <vt:lpstr>RegMutex: Architecture Side</vt:lpstr>
      <vt:lpstr>RegMutex: Architecture Side</vt:lpstr>
      <vt:lpstr>Experimental Results: Kernel Occupancy Boost</vt:lpstr>
      <vt:lpstr>Experimental Results: RF Size Reduction</vt:lpstr>
      <vt:lpstr>Experimental Results: Performance Comparison</vt:lpstr>
      <vt:lpstr>Summary</vt:lpstr>
      <vt:lpstr>RegMutex:  Inter-Warp GPU Register Time-Sharing</vt:lpstr>
      <vt:lpstr>Disclaimer &amp; 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RegMutex:  Inter-Warp GPU Register Time-Sharing</dc:title>
  <dc:creator>Farzad Khorasani</dc:creator>
  <cp:lastModifiedBy>Khorasani, Farzad</cp:lastModifiedBy>
  <cp:revision>245</cp:revision>
  <dcterms:created xsi:type="dcterms:W3CDTF">2018-05-06T19:24:06Z</dcterms:created>
  <dcterms:modified xsi:type="dcterms:W3CDTF">2018-06-07T18:17:34Z</dcterms:modified>
</cp:coreProperties>
</file>