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1"/>
  </p:notesMasterIdLst>
  <p:handoutMasterIdLst>
    <p:handoutMasterId r:id="rId32"/>
  </p:handoutMasterIdLst>
  <p:sldIdLst>
    <p:sldId id="292" r:id="rId2"/>
    <p:sldId id="291" r:id="rId3"/>
    <p:sldId id="280" r:id="rId4"/>
    <p:sldId id="279" r:id="rId5"/>
    <p:sldId id="258" r:id="rId6"/>
    <p:sldId id="263" r:id="rId7"/>
    <p:sldId id="264" r:id="rId8"/>
    <p:sldId id="281" r:id="rId9"/>
    <p:sldId id="282" r:id="rId10"/>
    <p:sldId id="265" r:id="rId11"/>
    <p:sldId id="266" r:id="rId12"/>
    <p:sldId id="267" r:id="rId13"/>
    <p:sldId id="268" r:id="rId14"/>
    <p:sldId id="269" r:id="rId15"/>
    <p:sldId id="288" r:id="rId16"/>
    <p:sldId id="274" r:id="rId17"/>
    <p:sldId id="271" r:id="rId18"/>
    <p:sldId id="290" r:id="rId19"/>
    <p:sldId id="272" r:id="rId20"/>
    <p:sldId id="289" r:id="rId21"/>
    <p:sldId id="273" r:id="rId22"/>
    <p:sldId id="275" r:id="rId23"/>
    <p:sldId id="259" r:id="rId24"/>
    <p:sldId id="287" r:id="rId25"/>
    <p:sldId id="276" r:id="rId26"/>
    <p:sldId id="293" r:id="rId27"/>
    <p:sldId id="294" r:id="rId28"/>
    <p:sldId id="270"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572A"/>
    <a:srgbClr val="99538B"/>
    <a:srgbClr val="DBDBDB"/>
    <a:srgbClr val="E7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autoAdjust="0"/>
    <p:restoredTop sz="68043" autoAdjust="0"/>
  </p:normalViewPr>
  <p:slideViewPr>
    <p:cSldViewPr snapToGrid="0">
      <p:cViewPr varScale="1">
        <p:scale>
          <a:sx n="87" d="100"/>
          <a:sy n="87" d="100"/>
        </p:scale>
        <p:origin x="2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ynamic_persistency\MICRO_results\comparative_performa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Dynamic_persistency\MICRO_results\comparative_performa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Dynamic_persistency\MICRO_results\comparative_performa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Dynamic_persistency\MICRO_results\performance_breakdow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BiLSTM!$L$4</c:f>
              <c:strCache>
                <c:ptCount val="1"/>
                <c:pt idx="0">
                  <c:v>DyNet-DB</c:v>
                </c:pt>
              </c:strCache>
            </c:strRef>
          </c:tx>
          <c:spPr>
            <a:ln w="28575" cap="rnd">
              <a:solidFill>
                <a:schemeClr val="accent2"/>
              </a:solidFill>
              <a:round/>
            </a:ln>
            <a:effectLst/>
          </c:spPr>
          <c:marker>
            <c:symbol val="none"/>
          </c:marker>
          <c:yVal>
            <c:numRef>
              <c:f>BiLSTM!$L$5:$L$132</c:f>
              <c:numCache>
                <c:formatCode>General</c:formatCode>
                <c:ptCount val="128"/>
                <c:pt idx="0">
                  <c:v>90.541700000000006</c:v>
                </c:pt>
                <c:pt idx="1">
                  <c:v>116.887</c:v>
                </c:pt>
                <c:pt idx="2">
                  <c:v>145.45599999999999</c:v>
                </c:pt>
                <c:pt idx="3">
                  <c:v>177.00399999999999</c:v>
                </c:pt>
                <c:pt idx="4">
                  <c:v>208.709</c:v>
                </c:pt>
                <c:pt idx="5">
                  <c:v>236.904</c:v>
                </c:pt>
                <c:pt idx="6">
                  <c:v>263.75700000000001</c:v>
                </c:pt>
                <c:pt idx="7">
                  <c:v>288.89699999999999</c:v>
                </c:pt>
                <c:pt idx="8">
                  <c:v>310.601</c:v>
                </c:pt>
                <c:pt idx="9">
                  <c:v>332.08699999999999</c:v>
                </c:pt>
                <c:pt idx="10">
                  <c:v>353.75599999999997</c:v>
                </c:pt>
                <c:pt idx="11">
                  <c:v>372.322</c:v>
                </c:pt>
                <c:pt idx="12">
                  <c:v>391.48500000000001</c:v>
                </c:pt>
                <c:pt idx="13">
                  <c:v>405.79700000000003</c:v>
                </c:pt>
                <c:pt idx="14">
                  <c:v>416.89600000000002</c:v>
                </c:pt>
                <c:pt idx="15">
                  <c:v>433.67899999999997</c:v>
                </c:pt>
                <c:pt idx="16">
                  <c:v>433.15199999999999</c:v>
                </c:pt>
                <c:pt idx="17">
                  <c:v>440.55900000000003</c:v>
                </c:pt>
                <c:pt idx="18">
                  <c:v>451.02199999999999</c:v>
                </c:pt>
                <c:pt idx="19">
                  <c:v>460.88499999999999</c:v>
                </c:pt>
                <c:pt idx="20">
                  <c:v>468.11099999999999</c:v>
                </c:pt>
                <c:pt idx="21">
                  <c:v>477.96</c:v>
                </c:pt>
                <c:pt idx="22">
                  <c:v>486.38299999999998</c:v>
                </c:pt>
                <c:pt idx="23">
                  <c:v>497.53199999999998</c:v>
                </c:pt>
                <c:pt idx="24">
                  <c:v>506.14</c:v>
                </c:pt>
                <c:pt idx="25">
                  <c:v>515.02700000000004</c:v>
                </c:pt>
                <c:pt idx="26">
                  <c:v>522.822</c:v>
                </c:pt>
                <c:pt idx="27">
                  <c:v>530.71299999999997</c:v>
                </c:pt>
                <c:pt idx="28">
                  <c:v>534.94100000000003</c:v>
                </c:pt>
                <c:pt idx="29">
                  <c:v>543.32399999999996</c:v>
                </c:pt>
                <c:pt idx="30">
                  <c:v>548.97</c:v>
                </c:pt>
                <c:pt idx="31">
                  <c:v>555.39099999999996</c:v>
                </c:pt>
                <c:pt idx="32">
                  <c:v>561.59799999999996</c:v>
                </c:pt>
                <c:pt idx="33">
                  <c:v>568.56200000000001</c:v>
                </c:pt>
                <c:pt idx="34">
                  <c:v>573.55200000000002</c:v>
                </c:pt>
                <c:pt idx="35">
                  <c:v>581.31500000000005</c:v>
                </c:pt>
                <c:pt idx="36">
                  <c:v>584.58600000000001</c:v>
                </c:pt>
                <c:pt idx="37">
                  <c:v>591.9</c:v>
                </c:pt>
                <c:pt idx="38">
                  <c:v>598.58299999999997</c:v>
                </c:pt>
                <c:pt idx="39">
                  <c:v>605.81899999999996</c:v>
                </c:pt>
                <c:pt idx="40">
                  <c:v>607.529</c:v>
                </c:pt>
                <c:pt idx="41">
                  <c:v>615.13400000000001</c:v>
                </c:pt>
                <c:pt idx="42">
                  <c:v>622.41499999999996</c:v>
                </c:pt>
                <c:pt idx="43">
                  <c:v>627.54700000000003</c:v>
                </c:pt>
                <c:pt idx="44">
                  <c:v>631.44899999999996</c:v>
                </c:pt>
                <c:pt idx="45">
                  <c:v>634.08500000000004</c:v>
                </c:pt>
                <c:pt idx="46">
                  <c:v>641.09100000000001</c:v>
                </c:pt>
                <c:pt idx="47">
                  <c:v>646.19299999999998</c:v>
                </c:pt>
                <c:pt idx="48">
                  <c:v>650.53499999999997</c:v>
                </c:pt>
                <c:pt idx="49">
                  <c:v>651.26</c:v>
                </c:pt>
                <c:pt idx="50">
                  <c:v>662.625</c:v>
                </c:pt>
                <c:pt idx="51">
                  <c:v>665.49</c:v>
                </c:pt>
                <c:pt idx="52">
                  <c:v>670.00900000000001</c:v>
                </c:pt>
                <c:pt idx="53">
                  <c:v>674.69899999999996</c:v>
                </c:pt>
                <c:pt idx="54">
                  <c:v>678.71299999999997</c:v>
                </c:pt>
                <c:pt idx="55">
                  <c:v>686.649</c:v>
                </c:pt>
                <c:pt idx="56">
                  <c:v>689.51599999999996</c:v>
                </c:pt>
                <c:pt idx="57">
                  <c:v>689.529</c:v>
                </c:pt>
                <c:pt idx="58">
                  <c:v>696.63900000000001</c:v>
                </c:pt>
                <c:pt idx="59">
                  <c:v>702.07</c:v>
                </c:pt>
                <c:pt idx="60">
                  <c:v>701.149</c:v>
                </c:pt>
                <c:pt idx="61">
                  <c:v>705.82899999999995</c:v>
                </c:pt>
                <c:pt idx="62">
                  <c:v>710.19299999999998</c:v>
                </c:pt>
                <c:pt idx="63">
                  <c:v>715.75</c:v>
                </c:pt>
                <c:pt idx="64">
                  <c:v>719.88900000000001</c:v>
                </c:pt>
                <c:pt idx="65">
                  <c:v>724.23699999999997</c:v>
                </c:pt>
                <c:pt idx="66">
                  <c:v>727.91700000000003</c:v>
                </c:pt>
                <c:pt idx="67">
                  <c:v>732.89599999999996</c:v>
                </c:pt>
                <c:pt idx="68">
                  <c:v>738.327</c:v>
                </c:pt>
                <c:pt idx="69">
                  <c:v>742.52700000000004</c:v>
                </c:pt>
                <c:pt idx="70">
                  <c:v>744.87400000000002</c:v>
                </c:pt>
                <c:pt idx="71">
                  <c:v>748.51499999999999</c:v>
                </c:pt>
                <c:pt idx="72">
                  <c:v>745.98500000000001</c:v>
                </c:pt>
                <c:pt idx="73">
                  <c:v>755.10199999999998</c:v>
                </c:pt>
                <c:pt idx="74">
                  <c:v>761.60500000000002</c:v>
                </c:pt>
                <c:pt idx="75">
                  <c:v>766.12900000000002</c:v>
                </c:pt>
                <c:pt idx="76">
                  <c:v>767.31399999999996</c:v>
                </c:pt>
                <c:pt idx="77">
                  <c:v>769.99</c:v>
                </c:pt>
                <c:pt idx="78">
                  <c:v>770.93</c:v>
                </c:pt>
                <c:pt idx="79">
                  <c:v>775.51</c:v>
                </c:pt>
                <c:pt idx="80">
                  <c:v>772.20299999999997</c:v>
                </c:pt>
                <c:pt idx="81">
                  <c:v>773.96900000000005</c:v>
                </c:pt>
                <c:pt idx="82">
                  <c:v>781.08</c:v>
                </c:pt>
                <c:pt idx="83">
                  <c:v>783.01400000000001</c:v>
                </c:pt>
                <c:pt idx="84">
                  <c:v>785.82399999999996</c:v>
                </c:pt>
                <c:pt idx="85">
                  <c:v>783.005</c:v>
                </c:pt>
                <c:pt idx="86">
                  <c:v>784.96199999999999</c:v>
                </c:pt>
                <c:pt idx="87">
                  <c:v>794.78200000000004</c:v>
                </c:pt>
                <c:pt idx="88">
                  <c:v>797.57500000000005</c:v>
                </c:pt>
                <c:pt idx="89">
                  <c:v>797.29</c:v>
                </c:pt>
                <c:pt idx="90">
                  <c:v>794.14800000000002</c:v>
                </c:pt>
                <c:pt idx="91">
                  <c:v>799.59100000000001</c:v>
                </c:pt>
                <c:pt idx="92">
                  <c:v>801.72400000000005</c:v>
                </c:pt>
                <c:pt idx="93">
                  <c:v>802.56100000000004</c:v>
                </c:pt>
                <c:pt idx="94">
                  <c:v>810.23400000000004</c:v>
                </c:pt>
                <c:pt idx="95">
                  <c:v>817.45600000000002</c:v>
                </c:pt>
                <c:pt idx="96">
                  <c:v>822.47</c:v>
                </c:pt>
                <c:pt idx="97">
                  <c:v>826.56799999999998</c:v>
                </c:pt>
                <c:pt idx="98">
                  <c:v>822.85699999999997</c:v>
                </c:pt>
                <c:pt idx="99">
                  <c:v>818.83299999999997</c:v>
                </c:pt>
                <c:pt idx="100">
                  <c:v>818.47699999999998</c:v>
                </c:pt>
                <c:pt idx="101">
                  <c:v>813.83</c:v>
                </c:pt>
                <c:pt idx="102">
                  <c:v>813.15800000000002</c:v>
                </c:pt>
                <c:pt idx="103">
                  <c:v>830.67100000000005</c:v>
                </c:pt>
                <c:pt idx="104">
                  <c:v>828.947</c:v>
                </c:pt>
                <c:pt idx="105">
                  <c:v>832.89700000000005</c:v>
                </c:pt>
                <c:pt idx="106">
                  <c:v>834.63300000000004</c:v>
                </c:pt>
                <c:pt idx="107">
                  <c:v>832.59900000000005</c:v>
                </c:pt>
                <c:pt idx="108">
                  <c:v>838.92200000000003</c:v>
                </c:pt>
                <c:pt idx="109">
                  <c:v>837.86699999999996</c:v>
                </c:pt>
                <c:pt idx="110">
                  <c:v>833.69100000000003</c:v>
                </c:pt>
                <c:pt idx="111">
                  <c:v>831.38900000000001</c:v>
                </c:pt>
                <c:pt idx="112">
                  <c:v>836.15200000000004</c:v>
                </c:pt>
                <c:pt idx="113">
                  <c:v>840.88499999999999</c:v>
                </c:pt>
                <c:pt idx="114">
                  <c:v>844.25800000000004</c:v>
                </c:pt>
                <c:pt idx="115">
                  <c:v>843.4</c:v>
                </c:pt>
                <c:pt idx="116">
                  <c:v>832.96799999999996</c:v>
                </c:pt>
                <c:pt idx="117">
                  <c:v>837.33600000000001</c:v>
                </c:pt>
                <c:pt idx="118">
                  <c:v>857.53899999999999</c:v>
                </c:pt>
                <c:pt idx="119">
                  <c:v>856.67200000000003</c:v>
                </c:pt>
                <c:pt idx="120">
                  <c:v>849.81100000000004</c:v>
                </c:pt>
                <c:pt idx="121">
                  <c:v>847.67499999999995</c:v>
                </c:pt>
                <c:pt idx="122">
                  <c:v>856.91300000000001</c:v>
                </c:pt>
                <c:pt idx="123">
                  <c:v>856.99099999999999</c:v>
                </c:pt>
                <c:pt idx="124">
                  <c:v>859.33399999999995</c:v>
                </c:pt>
                <c:pt idx="125">
                  <c:v>858.11599999999999</c:v>
                </c:pt>
                <c:pt idx="126">
                  <c:v>850.92100000000005</c:v>
                </c:pt>
                <c:pt idx="127">
                  <c:v>847.21500000000003</c:v>
                </c:pt>
              </c:numCache>
            </c:numRef>
          </c:yVal>
          <c:smooth val="1"/>
          <c:extLst>
            <c:ext xmlns:c16="http://schemas.microsoft.com/office/drawing/2014/chart" uri="{C3380CC4-5D6E-409C-BE32-E72D297353CC}">
              <c16:uniqueId val="{00000000-4129-4926-AF86-BE43A54E5D24}"/>
            </c:ext>
          </c:extLst>
        </c:ser>
        <c:ser>
          <c:idx val="1"/>
          <c:order val="1"/>
          <c:tx>
            <c:strRef>
              <c:f>BiLSTM!$M$4</c:f>
              <c:strCache>
                <c:ptCount val="1"/>
                <c:pt idx="0">
                  <c:v>DyNet-AB</c:v>
                </c:pt>
              </c:strCache>
            </c:strRef>
          </c:tx>
          <c:spPr>
            <a:ln w="28575" cap="rnd">
              <a:solidFill>
                <a:schemeClr val="accent4"/>
              </a:solidFill>
              <a:round/>
            </a:ln>
            <a:effectLst/>
          </c:spPr>
          <c:marker>
            <c:symbol val="none"/>
          </c:marker>
          <c:yVal>
            <c:numRef>
              <c:f>BiLSTM!$M$5:$M$132</c:f>
              <c:numCache>
                <c:formatCode>General</c:formatCode>
                <c:ptCount val="128"/>
                <c:pt idx="0">
                  <c:v>93.7012</c:v>
                </c:pt>
                <c:pt idx="1">
                  <c:v>138.98400000000001</c:v>
                </c:pt>
                <c:pt idx="2">
                  <c:v>179.398</c:v>
                </c:pt>
                <c:pt idx="3">
                  <c:v>221.6</c:v>
                </c:pt>
                <c:pt idx="4">
                  <c:v>263.15800000000002</c:v>
                </c:pt>
                <c:pt idx="5">
                  <c:v>303.14</c:v>
                </c:pt>
                <c:pt idx="6">
                  <c:v>338.65899999999999</c:v>
                </c:pt>
                <c:pt idx="7">
                  <c:v>367.27699999999999</c:v>
                </c:pt>
                <c:pt idx="8">
                  <c:v>394.90300000000002</c:v>
                </c:pt>
                <c:pt idx="9">
                  <c:v>422.37799999999999</c:v>
                </c:pt>
                <c:pt idx="10">
                  <c:v>449.31400000000002</c:v>
                </c:pt>
                <c:pt idx="11">
                  <c:v>470.58800000000002</c:v>
                </c:pt>
                <c:pt idx="12">
                  <c:v>490.40600000000001</c:v>
                </c:pt>
                <c:pt idx="13">
                  <c:v>510.983</c:v>
                </c:pt>
                <c:pt idx="14">
                  <c:v>525.85900000000004</c:v>
                </c:pt>
                <c:pt idx="15">
                  <c:v>543.94200000000001</c:v>
                </c:pt>
                <c:pt idx="16">
                  <c:v>544.44000000000005</c:v>
                </c:pt>
                <c:pt idx="17">
                  <c:v>555.06600000000003</c:v>
                </c:pt>
                <c:pt idx="18">
                  <c:v>565.13599999999997</c:v>
                </c:pt>
                <c:pt idx="19">
                  <c:v>580.596</c:v>
                </c:pt>
                <c:pt idx="20">
                  <c:v>588.78499999999997</c:v>
                </c:pt>
                <c:pt idx="21">
                  <c:v>600.23699999999997</c:v>
                </c:pt>
                <c:pt idx="22">
                  <c:v>613.08600000000001</c:v>
                </c:pt>
                <c:pt idx="23">
                  <c:v>620.69000000000005</c:v>
                </c:pt>
                <c:pt idx="24">
                  <c:v>628.08900000000006</c:v>
                </c:pt>
                <c:pt idx="25">
                  <c:v>635.21500000000003</c:v>
                </c:pt>
                <c:pt idx="26">
                  <c:v>646.42999999999995</c:v>
                </c:pt>
                <c:pt idx="27">
                  <c:v>654.54499999999996</c:v>
                </c:pt>
                <c:pt idx="28">
                  <c:v>662.56600000000003</c:v>
                </c:pt>
                <c:pt idx="29">
                  <c:v>671.93700000000001</c:v>
                </c:pt>
                <c:pt idx="30">
                  <c:v>679.33799999999997</c:v>
                </c:pt>
                <c:pt idx="31">
                  <c:v>684.57</c:v>
                </c:pt>
                <c:pt idx="32">
                  <c:v>690.31399999999996</c:v>
                </c:pt>
                <c:pt idx="33">
                  <c:v>696.08699999999999</c:v>
                </c:pt>
                <c:pt idx="34">
                  <c:v>699.67499999999995</c:v>
                </c:pt>
                <c:pt idx="35">
                  <c:v>705.553</c:v>
                </c:pt>
                <c:pt idx="36">
                  <c:v>708.54700000000003</c:v>
                </c:pt>
                <c:pt idx="37">
                  <c:v>715.63099999999997</c:v>
                </c:pt>
                <c:pt idx="38">
                  <c:v>723.25300000000004</c:v>
                </c:pt>
                <c:pt idx="39">
                  <c:v>728.31799999999998</c:v>
                </c:pt>
                <c:pt idx="40">
                  <c:v>728.62599999999998</c:v>
                </c:pt>
                <c:pt idx="41">
                  <c:v>733.98099999999999</c:v>
                </c:pt>
                <c:pt idx="42">
                  <c:v>738.10699999999997</c:v>
                </c:pt>
                <c:pt idx="43">
                  <c:v>746.84799999999996</c:v>
                </c:pt>
                <c:pt idx="44">
                  <c:v>748.899</c:v>
                </c:pt>
                <c:pt idx="45">
                  <c:v>758.62099999999998</c:v>
                </c:pt>
                <c:pt idx="46">
                  <c:v>757.68299999999999</c:v>
                </c:pt>
                <c:pt idx="47">
                  <c:v>761.15</c:v>
                </c:pt>
                <c:pt idx="48">
                  <c:v>770.67499999999995</c:v>
                </c:pt>
                <c:pt idx="49">
                  <c:v>774.226</c:v>
                </c:pt>
                <c:pt idx="50">
                  <c:v>780.61199999999997</c:v>
                </c:pt>
                <c:pt idx="51">
                  <c:v>776.51900000000001</c:v>
                </c:pt>
                <c:pt idx="52">
                  <c:v>786.99400000000003</c:v>
                </c:pt>
                <c:pt idx="53">
                  <c:v>788.73199999999997</c:v>
                </c:pt>
                <c:pt idx="54">
                  <c:v>792.99699999999996</c:v>
                </c:pt>
                <c:pt idx="55">
                  <c:v>800.423</c:v>
                </c:pt>
                <c:pt idx="56">
                  <c:v>802.81700000000001</c:v>
                </c:pt>
                <c:pt idx="57">
                  <c:v>802.12800000000004</c:v>
                </c:pt>
                <c:pt idx="58">
                  <c:v>809.072</c:v>
                </c:pt>
                <c:pt idx="59">
                  <c:v>809.54899999999998</c:v>
                </c:pt>
                <c:pt idx="60">
                  <c:v>815.072</c:v>
                </c:pt>
                <c:pt idx="61">
                  <c:v>818.80600000000004</c:v>
                </c:pt>
                <c:pt idx="62">
                  <c:v>820.40099999999995</c:v>
                </c:pt>
                <c:pt idx="63">
                  <c:v>825.36300000000006</c:v>
                </c:pt>
                <c:pt idx="64">
                  <c:v>824.08900000000006</c:v>
                </c:pt>
                <c:pt idx="65">
                  <c:v>825.89800000000002</c:v>
                </c:pt>
                <c:pt idx="66">
                  <c:v>835.68299999999999</c:v>
                </c:pt>
                <c:pt idx="67">
                  <c:v>831.91499999999996</c:v>
                </c:pt>
                <c:pt idx="68">
                  <c:v>832.23699999999997</c:v>
                </c:pt>
                <c:pt idx="69">
                  <c:v>842.45100000000002</c:v>
                </c:pt>
                <c:pt idx="70">
                  <c:v>851.69</c:v>
                </c:pt>
                <c:pt idx="71">
                  <c:v>844.69299999999998</c:v>
                </c:pt>
                <c:pt idx="72">
                  <c:v>844.62800000000004</c:v>
                </c:pt>
                <c:pt idx="73">
                  <c:v>850.57500000000005</c:v>
                </c:pt>
                <c:pt idx="74">
                  <c:v>858.31100000000004</c:v>
                </c:pt>
                <c:pt idx="75">
                  <c:v>852.01800000000003</c:v>
                </c:pt>
                <c:pt idx="76">
                  <c:v>853.65899999999999</c:v>
                </c:pt>
                <c:pt idx="77">
                  <c:v>864.745</c:v>
                </c:pt>
                <c:pt idx="78">
                  <c:v>865.13</c:v>
                </c:pt>
                <c:pt idx="79">
                  <c:v>866.59100000000001</c:v>
                </c:pt>
                <c:pt idx="80">
                  <c:v>862.18499999999995</c:v>
                </c:pt>
                <c:pt idx="81">
                  <c:v>865.07500000000005</c:v>
                </c:pt>
                <c:pt idx="82">
                  <c:v>871.27099999999996</c:v>
                </c:pt>
                <c:pt idx="83">
                  <c:v>873.48400000000004</c:v>
                </c:pt>
                <c:pt idx="84">
                  <c:v>874.78599999999994</c:v>
                </c:pt>
                <c:pt idx="85">
                  <c:v>875.07100000000003</c:v>
                </c:pt>
                <c:pt idx="86">
                  <c:v>885.24599999999998</c:v>
                </c:pt>
                <c:pt idx="87">
                  <c:v>886.89800000000002</c:v>
                </c:pt>
                <c:pt idx="88">
                  <c:v>890</c:v>
                </c:pt>
                <c:pt idx="89">
                  <c:v>894.73699999999997</c:v>
                </c:pt>
                <c:pt idx="90">
                  <c:v>895.255</c:v>
                </c:pt>
                <c:pt idx="91">
                  <c:v>892.18499999999995</c:v>
                </c:pt>
                <c:pt idx="92">
                  <c:v>889.702</c:v>
                </c:pt>
                <c:pt idx="93">
                  <c:v>894.70600000000002</c:v>
                </c:pt>
                <c:pt idx="94">
                  <c:v>905.84</c:v>
                </c:pt>
                <c:pt idx="95">
                  <c:v>911.57299999999998</c:v>
                </c:pt>
                <c:pt idx="96">
                  <c:v>912.404</c:v>
                </c:pt>
                <c:pt idx="97">
                  <c:v>918.57100000000003</c:v>
                </c:pt>
                <c:pt idx="98">
                  <c:v>916.13699999999994</c:v>
                </c:pt>
                <c:pt idx="99">
                  <c:v>900.39400000000001</c:v>
                </c:pt>
                <c:pt idx="100">
                  <c:v>900.178</c:v>
                </c:pt>
                <c:pt idx="101">
                  <c:v>913.43299999999999</c:v>
                </c:pt>
                <c:pt idx="102">
                  <c:v>922.93899999999996</c:v>
                </c:pt>
                <c:pt idx="103">
                  <c:v>926.91600000000005</c:v>
                </c:pt>
                <c:pt idx="104">
                  <c:v>927.01599999999996</c:v>
                </c:pt>
                <c:pt idx="105">
                  <c:v>922.274</c:v>
                </c:pt>
                <c:pt idx="106">
                  <c:v>916.096</c:v>
                </c:pt>
                <c:pt idx="107">
                  <c:v>905.93200000000002</c:v>
                </c:pt>
                <c:pt idx="108">
                  <c:v>905.63800000000003</c:v>
                </c:pt>
                <c:pt idx="109">
                  <c:v>905.88199999999995</c:v>
                </c:pt>
                <c:pt idx="110">
                  <c:v>904.54</c:v>
                </c:pt>
                <c:pt idx="111">
                  <c:v>907.93299999999999</c:v>
                </c:pt>
                <c:pt idx="112">
                  <c:v>909.71799999999996</c:v>
                </c:pt>
                <c:pt idx="113">
                  <c:v>913.56600000000003</c:v>
                </c:pt>
                <c:pt idx="114">
                  <c:v>922.10799999999995</c:v>
                </c:pt>
                <c:pt idx="115">
                  <c:v>913.93899999999996</c:v>
                </c:pt>
                <c:pt idx="116">
                  <c:v>915.16200000000003</c:v>
                </c:pt>
                <c:pt idx="117">
                  <c:v>922.42899999999997</c:v>
                </c:pt>
                <c:pt idx="118">
                  <c:v>938.14400000000001</c:v>
                </c:pt>
                <c:pt idx="119">
                  <c:v>945.45500000000004</c:v>
                </c:pt>
                <c:pt idx="120">
                  <c:v>945.88099999999997</c:v>
                </c:pt>
                <c:pt idx="121">
                  <c:v>940.68799999999999</c:v>
                </c:pt>
                <c:pt idx="122">
                  <c:v>948.96100000000001</c:v>
                </c:pt>
                <c:pt idx="123">
                  <c:v>960.66700000000003</c:v>
                </c:pt>
                <c:pt idx="124">
                  <c:v>948.07500000000005</c:v>
                </c:pt>
                <c:pt idx="125">
                  <c:v>922.51400000000001</c:v>
                </c:pt>
                <c:pt idx="126">
                  <c:v>920.846</c:v>
                </c:pt>
                <c:pt idx="127">
                  <c:v>927.53599999999994</c:v>
                </c:pt>
              </c:numCache>
            </c:numRef>
          </c:yVal>
          <c:smooth val="1"/>
          <c:extLst>
            <c:ext xmlns:c16="http://schemas.microsoft.com/office/drawing/2014/chart" uri="{C3380CC4-5D6E-409C-BE32-E72D297353CC}">
              <c16:uniqueId val="{00000001-4129-4926-AF86-BE43A54E5D24}"/>
            </c:ext>
          </c:extLst>
        </c:ser>
        <c:ser>
          <c:idx val="2"/>
          <c:order val="2"/>
          <c:tx>
            <c:strRef>
              <c:f>BiLSTM!$N$4</c:f>
              <c:strCache>
                <c:ptCount val="1"/>
                <c:pt idx="0">
                  <c:v>VPPS</c:v>
                </c:pt>
              </c:strCache>
            </c:strRef>
          </c:tx>
          <c:spPr>
            <a:ln w="28575" cap="rnd">
              <a:solidFill>
                <a:schemeClr val="accent6"/>
              </a:solidFill>
              <a:round/>
            </a:ln>
            <a:effectLst/>
          </c:spPr>
          <c:marker>
            <c:symbol val="plus"/>
            <c:size val="5"/>
            <c:spPr>
              <a:noFill/>
              <a:ln w="9525">
                <a:solidFill>
                  <a:schemeClr val="accent6"/>
                </a:solidFill>
              </a:ln>
              <a:effectLst/>
            </c:spPr>
          </c:marker>
          <c:yVal>
            <c:numRef>
              <c:f>BiLSTM!$N$5:$N$132</c:f>
              <c:numCache>
                <c:formatCode>General</c:formatCode>
                <c:ptCount val="128"/>
                <c:pt idx="0">
                  <c:v>523.52</c:v>
                </c:pt>
                <c:pt idx="1">
                  <c:v>845.721</c:v>
                </c:pt>
                <c:pt idx="2">
                  <c:v>958.54600000000005</c:v>
                </c:pt>
                <c:pt idx="3">
                  <c:v>1036.53</c:v>
                </c:pt>
                <c:pt idx="4">
                  <c:v>1086.6400000000001</c:v>
                </c:pt>
                <c:pt idx="5">
                  <c:v>1118.8699999999999</c:v>
                </c:pt>
                <c:pt idx="6">
                  <c:v>1141.02</c:v>
                </c:pt>
                <c:pt idx="7">
                  <c:v>1156.03</c:v>
                </c:pt>
                <c:pt idx="8">
                  <c:v>1182.53</c:v>
                </c:pt>
                <c:pt idx="9">
                  <c:v>1188.04</c:v>
                </c:pt>
                <c:pt idx="10">
                  <c:v>1193.19</c:v>
                </c:pt>
                <c:pt idx="11">
                  <c:v>1205.74</c:v>
                </c:pt>
                <c:pt idx="12">
                  <c:v>1216.1300000000001</c:v>
                </c:pt>
                <c:pt idx="13">
                  <c:v>1218.3699999999999</c:v>
                </c:pt>
                <c:pt idx="14">
                  <c:v>1217.8499999999999</c:v>
                </c:pt>
                <c:pt idx="15">
                  <c:v>1226.75</c:v>
                </c:pt>
                <c:pt idx="16">
                  <c:v>1223.1199999999999</c:v>
                </c:pt>
                <c:pt idx="17">
                  <c:v>1228.27</c:v>
                </c:pt>
                <c:pt idx="18">
                  <c:v>1228.31</c:v>
                </c:pt>
                <c:pt idx="19">
                  <c:v>1225.81</c:v>
                </c:pt>
                <c:pt idx="20">
                  <c:v>1232.27</c:v>
                </c:pt>
                <c:pt idx="21">
                  <c:v>1231.1400000000001</c:v>
                </c:pt>
                <c:pt idx="22">
                  <c:v>1233.1400000000001</c:v>
                </c:pt>
                <c:pt idx="23">
                  <c:v>1236.3</c:v>
                </c:pt>
                <c:pt idx="24">
                  <c:v>1225.8800000000001</c:v>
                </c:pt>
                <c:pt idx="25">
                  <c:v>1237.08</c:v>
                </c:pt>
                <c:pt idx="26">
                  <c:v>1236.3</c:v>
                </c:pt>
                <c:pt idx="27">
                  <c:v>1235.29</c:v>
                </c:pt>
                <c:pt idx="28">
                  <c:v>1235.05</c:v>
                </c:pt>
                <c:pt idx="29">
                  <c:v>1227.93</c:v>
                </c:pt>
                <c:pt idx="30">
                  <c:v>1227.97</c:v>
                </c:pt>
                <c:pt idx="31">
                  <c:v>1229.76</c:v>
                </c:pt>
                <c:pt idx="32">
                  <c:v>1224.19</c:v>
                </c:pt>
                <c:pt idx="33">
                  <c:v>1221.07</c:v>
                </c:pt>
                <c:pt idx="34">
                  <c:v>1224.57</c:v>
                </c:pt>
                <c:pt idx="35">
                  <c:v>1218.3699999999999</c:v>
                </c:pt>
                <c:pt idx="36">
                  <c:v>1214.57</c:v>
                </c:pt>
                <c:pt idx="37">
                  <c:v>1209.23</c:v>
                </c:pt>
                <c:pt idx="38">
                  <c:v>1208.0999999999999</c:v>
                </c:pt>
                <c:pt idx="39">
                  <c:v>1207.31</c:v>
                </c:pt>
                <c:pt idx="40">
                  <c:v>1206.8399999999999</c:v>
                </c:pt>
                <c:pt idx="41">
                  <c:v>1208.6300000000001</c:v>
                </c:pt>
                <c:pt idx="42">
                  <c:v>1206.9000000000001</c:v>
                </c:pt>
                <c:pt idx="43">
                  <c:v>1199.3800000000001</c:v>
                </c:pt>
                <c:pt idx="44">
                  <c:v>1196.25</c:v>
                </c:pt>
                <c:pt idx="45">
                  <c:v>1194.3399999999999</c:v>
                </c:pt>
                <c:pt idx="46">
                  <c:v>1193.6500000000001</c:v>
                </c:pt>
                <c:pt idx="47">
                  <c:v>1189.78</c:v>
                </c:pt>
                <c:pt idx="48">
                  <c:v>1185.79</c:v>
                </c:pt>
                <c:pt idx="49">
                  <c:v>1184.1099999999999</c:v>
                </c:pt>
                <c:pt idx="50">
                  <c:v>1182.3800000000001</c:v>
                </c:pt>
                <c:pt idx="51">
                  <c:v>1183.67</c:v>
                </c:pt>
                <c:pt idx="52">
                  <c:v>1176.8800000000001</c:v>
                </c:pt>
                <c:pt idx="53">
                  <c:v>1175.74</c:v>
                </c:pt>
                <c:pt idx="54">
                  <c:v>1171.99</c:v>
                </c:pt>
                <c:pt idx="55">
                  <c:v>1171.19</c:v>
                </c:pt>
                <c:pt idx="56">
                  <c:v>1165.9100000000001</c:v>
                </c:pt>
                <c:pt idx="57">
                  <c:v>1164.48</c:v>
                </c:pt>
                <c:pt idx="58">
                  <c:v>1160.3599999999999</c:v>
                </c:pt>
                <c:pt idx="59">
                  <c:v>1156.4100000000001</c:v>
                </c:pt>
                <c:pt idx="60">
                  <c:v>1150.94</c:v>
                </c:pt>
                <c:pt idx="61">
                  <c:v>1150.71</c:v>
                </c:pt>
                <c:pt idx="62">
                  <c:v>1151.56</c:v>
                </c:pt>
                <c:pt idx="63">
                  <c:v>1146.27</c:v>
                </c:pt>
                <c:pt idx="64">
                  <c:v>1143.7</c:v>
                </c:pt>
                <c:pt idx="65">
                  <c:v>1139.6400000000001</c:v>
                </c:pt>
                <c:pt idx="66">
                  <c:v>1135.5899999999999</c:v>
                </c:pt>
                <c:pt idx="67">
                  <c:v>1135.8</c:v>
                </c:pt>
                <c:pt idx="68">
                  <c:v>1131.99</c:v>
                </c:pt>
                <c:pt idx="69">
                  <c:v>1127.3800000000001</c:v>
                </c:pt>
                <c:pt idx="70">
                  <c:v>1125.3599999999999</c:v>
                </c:pt>
                <c:pt idx="71">
                  <c:v>1127.52</c:v>
                </c:pt>
                <c:pt idx="72">
                  <c:v>1121.43</c:v>
                </c:pt>
                <c:pt idx="73">
                  <c:v>1121.21</c:v>
                </c:pt>
                <c:pt idx="74">
                  <c:v>1122.5899999999999</c:v>
                </c:pt>
                <c:pt idx="75">
                  <c:v>1113.55</c:v>
                </c:pt>
                <c:pt idx="76">
                  <c:v>1115.94</c:v>
                </c:pt>
                <c:pt idx="77">
                  <c:v>1116.68</c:v>
                </c:pt>
                <c:pt idx="78">
                  <c:v>1115.1600000000001</c:v>
                </c:pt>
                <c:pt idx="79">
                  <c:v>1110.3</c:v>
                </c:pt>
                <c:pt idx="80">
                  <c:v>1111.99</c:v>
                </c:pt>
                <c:pt idx="81">
                  <c:v>1106.53</c:v>
                </c:pt>
                <c:pt idx="82">
                  <c:v>1113.7</c:v>
                </c:pt>
                <c:pt idx="83">
                  <c:v>1110.1300000000001</c:v>
                </c:pt>
                <c:pt idx="84">
                  <c:v>1106.29</c:v>
                </c:pt>
                <c:pt idx="85">
                  <c:v>1104.93</c:v>
                </c:pt>
                <c:pt idx="86">
                  <c:v>1104.3699999999999</c:v>
                </c:pt>
                <c:pt idx="87">
                  <c:v>1107.69</c:v>
                </c:pt>
                <c:pt idx="88">
                  <c:v>1104.3800000000001</c:v>
                </c:pt>
                <c:pt idx="89">
                  <c:v>1099.1400000000001</c:v>
                </c:pt>
                <c:pt idx="90">
                  <c:v>1100.28</c:v>
                </c:pt>
                <c:pt idx="91">
                  <c:v>1102.18</c:v>
                </c:pt>
                <c:pt idx="92">
                  <c:v>1102.51</c:v>
                </c:pt>
                <c:pt idx="93">
                  <c:v>1099.42</c:v>
                </c:pt>
                <c:pt idx="94">
                  <c:v>1093.53</c:v>
                </c:pt>
                <c:pt idx="95">
                  <c:v>1094.8</c:v>
                </c:pt>
                <c:pt idx="96">
                  <c:v>1096.82</c:v>
                </c:pt>
                <c:pt idx="97">
                  <c:v>1093.44</c:v>
                </c:pt>
                <c:pt idx="98">
                  <c:v>1096.19</c:v>
                </c:pt>
                <c:pt idx="99">
                  <c:v>1096.6400000000001</c:v>
                </c:pt>
                <c:pt idx="100">
                  <c:v>1086.8</c:v>
                </c:pt>
                <c:pt idx="101">
                  <c:v>1084.3399999999999</c:v>
                </c:pt>
                <c:pt idx="102">
                  <c:v>1083.45</c:v>
                </c:pt>
                <c:pt idx="103">
                  <c:v>1087.1099999999999</c:v>
                </c:pt>
                <c:pt idx="104">
                  <c:v>1087.71</c:v>
                </c:pt>
                <c:pt idx="105">
                  <c:v>1083.1099999999999</c:v>
                </c:pt>
                <c:pt idx="106">
                  <c:v>1087.4000000000001</c:v>
                </c:pt>
                <c:pt idx="107">
                  <c:v>1084.6500000000001</c:v>
                </c:pt>
                <c:pt idx="108">
                  <c:v>1077.68</c:v>
                </c:pt>
                <c:pt idx="109">
                  <c:v>1076.92</c:v>
                </c:pt>
                <c:pt idx="110">
                  <c:v>1073.95</c:v>
                </c:pt>
                <c:pt idx="111">
                  <c:v>1073.24</c:v>
                </c:pt>
                <c:pt idx="112">
                  <c:v>1079.1300000000001</c:v>
                </c:pt>
                <c:pt idx="113">
                  <c:v>1076.92</c:v>
                </c:pt>
                <c:pt idx="114">
                  <c:v>1077.6400000000001</c:v>
                </c:pt>
                <c:pt idx="115">
                  <c:v>1074.07</c:v>
                </c:pt>
                <c:pt idx="116">
                  <c:v>1070.3699999999999</c:v>
                </c:pt>
                <c:pt idx="117">
                  <c:v>1069.73</c:v>
                </c:pt>
                <c:pt idx="118">
                  <c:v>1068.3699999999999</c:v>
                </c:pt>
                <c:pt idx="119">
                  <c:v>1069.96</c:v>
                </c:pt>
                <c:pt idx="120">
                  <c:v>1067.1600000000001</c:v>
                </c:pt>
                <c:pt idx="121">
                  <c:v>1068.73</c:v>
                </c:pt>
                <c:pt idx="122">
                  <c:v>1071</c:v>
                </c:pt>
                <c:pt idx="123">
                  <c:v>1067.55</c:v>
                </c:pt>
                <c:pt idx="124">
                  <c:v>1067.67</c:v>
                </c:pt>
                <c:pt idx="125">
                  <c:v>1063.29</c:v>
                </c:pt>
                <c:pt idx="126">
                  <c:v>1058.33</c:v>
                </c:pt>
                <c:pt idx="127">
                  <c:v>1057.8499999999999</c:v>
                </c:pt>
              </c:numCache>
            </c:numRef>
          </c:yVal>
          <c:smooth val="1"/>
          <c:extLst>
            <c:ext xmlns:c16="http://schemas.microsoft.com/office/drawing/2014/chart" uri="{C3380CC4-5D6E-409C-BE32-E72D297353CC}">
              <c16:uniqueId val="{00000002-4129-4926-AF86-BE43A54E5D24}"/>
            </c:ext>
          </c:extLst>
        </c:ser>
        <c:dLbls>
          <c:showLegendKey val="0"/>
          <c:showVal val="0"/>
          <c:showCatName val="0"/>
          <c:showSerName val="0"/>
          <c:showPercent val="0"/>
          <c:showBubbleSize val="0"/>
        </c:dLbls>
        <c:axId val="448822432"/>
        <c:axId val="438385184"/>
      </c:scatterChart>
      <c:valAx>
        <c:axId val="448822432"/>
        <c:scaling>
          <c:orientation val="minMax"/>
          <c:max val="128"/>
        </c:scaling>
        <c:delete val="0"/>
        <c:axPos val="b"/>
        <c:majorGridlines>
          <c:spPr>
            <a:ln w="9525" cap="flat" cmpd="sng" algn="ctr">
              <a:solidFill>
                <a:schemeClr val="bg2">
                  <a:lumMod val="7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a:t>Batch Size</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438385184"/>
        <c:crosses val="autoZero"/>
        <c:crossBetween val="midCat"/>
        <c:majorUnit val="16"/>
        <c:minorUnit val="16"/>
      </c:valAx>
      <c:valAx>
        <c:axId val="438385184"/>
        <c:scaling>
          <c:orientation val="minMax"/>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a:t>Sentences/Sec.</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448822432"/>
        <c:crosses val="autoZero"/>
        <c:crossBetween val="midCat"/>
      </c:valAx>
      <c:spPr>
        <a:noFill/>
        <a:ln>
          <a:solidFill>
            <a:schemeClr val="bg1"/>
          </a:solid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BiLSTMwChar!$L$4</c:f>
              <c:strCache>
                <c:ptCount val="1"/>
                <c:pt idx="0">
                  <c:v>DyNet-DB</c:v>
                </c:pt>
              </c:strCache>
            </c:strRef>
          </c:tx>
          <c:spPr>
            <a:ln w="28575" cap="rnd">
              <a:solidFill>
                <a:schemeClr val="accent2"/>
              </a:solidFill>
              <a:round/>
            </a:ln>
            <a:effectLst/>
          </c:spPr>
          <c:marker>
            <c:symbol val="none"/>
          </c:marker>
          <c:yVal>
            <c:numRef>
              <c:f>BiLSTMwChar!$L$5:$L$132</c:f>
              <c:numCache>
                <c:formatCode>General</c:formatCode>
                <c:ptCount val="128"/>
                <c:pt idx="0">
                  <c:v>74.9863</c:v>
                </c:pt>
                <c:pt idx="1">
                  <c:v>93.054900000000004</c:v>
                </c:pt>
                <c:pt idx="2">
                  <c:v>107.465</c:v>
                </c:pt>
                <c:pt idx="3">
                  <c:v>120.881</c:v>
                </c:pt>
                <c:pt idx="4">
                  <c:v>133.434</c:v>
                </c:pt>
                <c:pt idx="5">
                  <c:v>144.46</c:v>
                </c:pt>
                <c:pt idx="6">
                  <c:v>154.97900000000001</c:v>
                </c:pt>
                <c:pt idx="7">
                  <c:v>164.858</c:v>
                </c:pt>
                <c:pt idx="8">
                  <c:v>174.88900000000001</c:v>
                </c:pt>
                <c:pt idx="9">
                  <c:v>184.77699999999999</c:v>
                </c:pt>
                <c:pt idx="10">
                  <c:v>194.678</c:v>
                </c:pt>
                <c:pt idx="11">
                  <c:v>203.11699999999999</c:v>
                </c:pt>
                <c:pt idx="12">
                  <c:v>212.54400000000001</c:v>
                </c:pt>
                <c:pt idx="13">
                  <c:v>220.376</c:v>
                </c:pt>
                <c:pt idx="14">
                  <c:v>228.12799999999999</c:v>
                </c:pt>
                <c:pt idx="15">
                  <c:v>235.7</c:v>
                </c:pt>
                <c:pt idx="16">
                  <c:v>241.964</c:v>
                </c:pt>
                <c:pt idx="17">
                  <c:v>249.25800000000001</c:v>
                </c:pt>
                <c:pt idx="18">
                  <c:v>254.536</c:v>
                </c:pt>
                <c:pt idx="19">
                  <c:v>260.58600000000001</c:v>
                </c:pt>
                <c:pt idx="20">
                  <c:v>267.327</c:v>
                </c:pt>
                <c:pt idx="21">
                  <c:v>272.87400000000002</c:v>
                </c:pt>
                <c:pt idx="22">
                  <c:v>278.839</c:v>
                </c:pt>
                <c:pt idx="23">
                  <c:v>282.24799999999999</c:v>
                </c:pt>
                <c:pt idx="24">
                  <c:v>287.79000000000002</c:v>
                </c:pt>
                <c:pt idx="25">
                  <c:v>292.19099999999997</c:v>
                </c:pt>
                <c:pt idx="26">
                  <c:v>297.52100000000002</c:v>
                </c:pt>
                <c:pt idx="27">
                  <c:v>301.13499999999999</c:v>
                </c:pt>
                <c:pt idx="28">
                  <c:v>306.75299999999999</c:v>
                </c:pt>
                <c:pt idx="29">
                  <c:v>307.04399999999998</c:v>
                </c:pt>
                <c:pt idx="30">
                  <c:v>314.428</c:v>
                </c:pt>
                <c:pt idx="31">
                  <c:v>315.63499999999999</c:v>
                </c:pt>
                <c:pt idx="32">
                  <c:v>319.916</c:v>
                </c:pt>
                <c:pt idx="33">
                  <c:v>324.29000000000002</c:v>
                </c:pt>
                <c:pt idx="34">
                  <c:v>328.31599999999997</c:v>
                </c:pt>
                <c:pt idx="35">
                  <c:v>332.673</c:v>
                </c:pt>
                <c:pt idx="36">
                  <c:v>336.81200000000001</c:v>
                </c:pt>
                <c:pt idx="37">
                  <c:v>338.75599999999997</c:v>
                </c:pt>
                <c:pt idx="38">
                  <c:v>342.18200000000002</c:v>
                </c:pt>
                <c:pt idx="39">
                  <c:v>345.53300000000002</c:v>
                </c:pt>
                <c:pt idx="40">
                  <c:v>348.81599999999997</c:v>
                </c:pt>
                <c:pt idx="41">
                  <c:v>353.024</c:v>
                </c:pt>
                <c:pt idx="42">
                  <c:v>354.78500000000003</c:v>
                </c:pt>
                <c:pt idx="43">
                  <c:v>358.72300000000001</c:v>
                </c:pt>
                <c:pt idx="44">
                  <c:v>361.36</c:v>
                </c:pt>
                <c:pt idx="45">
                  <c:v>363.33199999999999</c:v>
                </c:pt>
                <c:pt idx="46">
                  <c:v>366.82900000000001</c:v>
                </c:pt>
                <c:pt idx="47">
                  <c:v>369.94200000000001</c:v>
                </c:pt>
                <c:pt idx="48">
                  <c:v>373.03500000000003</c:v>
                </c:pt>
                <c:pt idx="49">
                  <c:v>372.77499999999998</c:v>
                </c:pt>
                <c:pt idx="50">
                  <c:v>377.685</c:v>
                </c:pt>
                <c:pt idx="51">
                  <c:v>379.56200000000001</c:v>
                </c:pt>
                <c:pt idx="52">
                  <c:v>384.827</c:v>
                </c:pt>
                <c:pt idx="53">
                  <c:v>388.09</c:v>
                </c:pt>
                <c:pt idx="54">
                  <c:v>389.47899999999998</c:v>
                </c:pt>
                <c:pt idx="55">
                  <c:v>389.69099999999997</c:v>
                </c:pt>
                <c:pt idx="56">
                  <c:v>392.50200000000001</c:v>
                </c:pt>
                <c:pt idx="57">
                  <c:v>397.99400000000003</c:v>
                </c:pt>
                <c:pt idx="58">
                  <c:v>397.512</c:v>
                </c:pt>
                <c:pt idx="59">
                  <c:v>398.36599999999999</c:v>
                </c:pt>
                <c:pt idx="60">
                  <c:v>401.73899999999998</c:v>
                </c:pt>
                <c:pt idx="61">
                  <c:v>404.17200000000003</c:v>
                </c:pt>
                <c:pt idx="62">
                  <c:v>405.79700000000003</c:v>
                </c:pt>
                <c:pt idx="63">
                  <c:v>407.21100000000001</c:v>
                </c:pt>
                <c:pt idx="64">
                  <c:v>410.202</c:v>
                </c:pt>
                <c:pt idx="65">
                  <c:v>409.38499999999999</c:v>
                </c:pt>
                <c:pt idx="66">
                  <c:v>414.35899999999998</c:v>
                </c:pt>
                <c:pt idx="67">
                  <c:v>418.85399999999998</c:v>
                </c:pt>
                <c:pt idx="68">
                  <c:v>421.31599999999997</c:v>
                </c:pt>
                <c:pt idx="69">
                  <c:v>421.57100000000003</c:v>
                </c:pt>
                <c:pt idx="70">
                  <c:v>422.505</c:v>
                </c:pt>
                <c:pt idx="71">
                  <c:v>425.67599999999999</c:v>
                </c:pt>
                <c:pt idx="72">
                  <c:v>425.59699999999998</c:v>
                </c:pt>
                <c:pt idx="73">
                  <c:v>428.09899999999999</c:v>
                </c:pt>
                <c:pt idx="74">
                  <c:v>430.32799999999997</c:v>
                </c:pt>
                <c:pt idx="75">
                  <c:v>434.65800000000002</c:v>
                </c:pt>
                <c:pt idx="76">
                  <c:v>433.92500000000001</c:v>
                </c:pt>
                <c:pt idx="77">
                  <c:v>435.26799999999997</c:v>
                </c:pt>
                <c:pt idx="78">
                  <c:v>439.017</c:v>
                </c:pt>
                <c:pt idx="79">
                  <c:v>440.32400000000001</c:v>
                </c:pt>
                <c:pt idx="80">
                  <c:v>443.005</c:v>
                </c:pt>
                <c:pt idx="81">
                  <c:v>443.36900000000003</c:v>
                </c:pt>
                <c:pt idx="82">
                  <c:v>445.98399999999998</c:v>
                </c:pt>
                <c:pt idx="83">
                  <c:v>449.33100000000002</c:v>
                </c:pt>
                <c:pt idx="84">
                  <c:v>447.10700000000003</c:v>
                </c:pt>
                <c:pt idx="85">
                  <c:v>449.34699999999998</c:v>
                </c:pt>
                <c:pt idx="86">
                  <c:v>452.73200000000003</c:v>
                </c:pt>
                <c:pt idx="87">
                  <c:v>452.70100000000002</c:v>
                </c:pt>
                <c:pt idx="88">
                  <c:v>455.86</c:v>
                </c:pt>
                <c:pt idx="89">
                  <c:v>456.85300000000001</c:v>
                </c:pt>
                <c:pt idx="90">
                  <c:v>459.459</c:v>
                </c:pt>
                <c:pt idx="91">
                  <c:v>459.73</c:v>
                </c:pt>
                <c:pt idx="92">
                  <c:v>462.68700000000001</c:v>
                </c:pt>
                <c:pt idx="93">
                  <c:v>463.05399999999997</c:v>
                </c:pt>
                <c:pt idx="94">
                  <c:v>465.97199999999998</c:v>
                </c:pt>
                <c:pt idx="95">
                  <c:v>466.161</c:v>
                </c:pt>
                <c:pt idx="96">
                  <c:v>468.59899999999999</c:v>
                </c:pt>
                <c:pt idx="97">
                  <c:v>468.9</c:v>
                </c:pt>
                <c:pt idx="98">
                  <c:v>468.77800000000002</c:v>
                </c:pt>
                <c:pt idx="99">
                  <c:v>468.93299999999999</c:v>
                </c:pt>
                <c:pt idx="100">
                  <c:v>470.64299999999997</c:v>
                </c:pt>
                <c:pt idx="101">
                  <c:v>472.22199999999998</c:v>
                </c:pt>
                <c:pt idx="102">
                  <c:v>473.49099999999999</c:v>
                </c:pt>
                <c:pt idx="103">
                  <c:v>474.74099999999999</c:v>
                </c:pt>
                <c:pt idx="104">
                  <c:v>475.83100000000002</c:v>
                </c:pt>
                <c:pt idx="105">
                  <c:v>478.62700000000001</c:v>
                </c:pt>
                <c:pt idx="106">
                  <c:v>477.96300000000002</c:v>
                </c:pt>
                <c:pt idx="107">
                  <c:v>479.39100000000002</c:v>
                </c:pt>
                <c:pt idx="108">
                  <c:v>480.63</c:v>
                </c:pt>
                <c:pt idx="109">
                  <c:v>483.36500000000001</c:v>
                </c:pt>
                <c:pt idx="110">
                  <c:v>484.11200000000002</c:v>
                </c:pt>
                <c:pt idx="111">
                  <c:v>483.35399999999998</c:v>
                </c:pt>
                <c:pt idx="112">
                  <c:v>484.08800000000002</c:v>
                </c:pt>
                <c:pt idx="113">
                  <c:v>486.43700000000001</c:v>
                </c:pt>
                <c:pt idx="114">
                  <c:v>484.64800000000002</c:v>
                </c:pt>
                <c:pt idx="115">
                  <c:v>490.40600000000001</c:v>
                </c:pt>
                <c:pt idx="116">
                  <c:v>490.803</c:v>
                </c:pt>
                <c:pt idx="117">
                  <c:v>489.93900000000002</c:v>
                </c:pt>
                <c:pt idx="118">
                  <c:v>492.20499999999998</c:v>
                </c:pt>
                <c:pt idx="119">
                  <c:v>493.98399999999998</c:v>
                </c:pt>
                <c:pt idx="120">
                  <c:v>496.685</c:v>
                </c:pt>
                <c:pt idx="121">
                  <c:v>496.86700000000002</c:v>
                </c:pt>
                <c:pt idx="122">
                  <c:v>496.892</c:v>
                </c:pt>
                <c:pt idx="123">
                  <c:v>496.45800000000003</c:v>
                </c:pt>
                <c:pt idx="124">
                  <c:v>494.221</c:v>
                </c:pt>
                <c:pt idx="125">
                  <c:v>501.32600000000002</c:v>
                </c:pt>
                <c:pt idx="126">
                  <c:v>501.15100000000001</c:v>
                </c:pt>
                <c:pt idx="127">
                  <c:v>500.815</c:v>
                </c:pt>
              </c:numCache>
            </c:numRef>
          </c:yVal>
          <c:smooth val="1"/>
          <c:extLst>
            <c:ext xmlns:c16="http://schemas.microsoft.com/office/drawing/2014/chart" uri="{C3380CC4-5D6E-409C-BE32-E72D297353CC}">
              <c16:uniqueId val="{00000000-CE5B-4A57-AFAB-78897EE22597}"/>
            </c:ext>
          </c:extLst>
        </c:ser>
        <c:ser>
          <c:idx val="1"/>
          <c:order val="1"/>
          <c:tx>
            <c:strRef>
              <c:f>BiLSTMwChar!$M$4</c:f>
              <c:strCache>
                <c:ptCount val="1"/>
                <c:pt idx="0">
                  <c:v>DyNet-AB</c:v>
                </c:pt>
              </c:strCache>
            </c:strRef>
          </c:tx>
          <c:spPr>
            <a:ln w="28575" cap="rnd">
              <a:solidFill>
                <a:schemeClr val="accent4"/>
              </a:solidFill>
              <a:round/>
            </a:ln>
            <a:effectLst/>
          </c:spPr>
          <c:marker>
            <c:symbol val="none"/>
          </c:marker>
          <c:yVal>
            <c:numRef>
              <c:f>BiLSTMwChar!$M$5:$M$132</c:f>
              <c:numCache>
                <c:formatCode>General</c:formatCode>
                <c:ptCount val="128"/>
                <c:pt idx="0">
                  <c:v>80.534400000000005</c:v>
                </c:pt>
                <c:pt idx="1">
                  <c:v>118.286</c:v>
                </c:pt>
                <c:pt idx="2">
                  <c:v>150.934</c:v>
                </c:pt>
                <c:pt idx="3">
                  <c:v>181.292</c:v>
                </c:pt>
                <c:pt idx="4">
                  <c:v>209.87299999999999</c:v>
                </c:pt>
                <c:pt idx="5">
                  <c:v>234.215</c:v>
                </c:pt>
                <c:pt idx="6">
                  <c:v>256.78199999999998</c:v>
                </c:pt>
                <c:pt idx="7">
                  <c:v>277.798</c:v>
                </c:pt>
                <c:pt idx="8">
                  <c:v>298.214</c:v>
                </c:pt>
                <c:pt idx="9">
                  <c:v>317.36</c:v>
                </c:pt>
                <c:pt idx="10">
                  <c:v>333.48099999999999</c:v>
                </c:pt>
                <c:pt idx="11">
                  <c:v>349.91899999999998</c:v>
                </c:pt>
                <c:pt idx="12">
                  <c:v>362.84899999999999</c:v>
                </c:pt>
                <c:pt idx="13">
                  <c:v>377.90600000000001</c:v>
                </c:pt>
                <c:pt idx="14">
                  <c:v>390.16199999999998</c:v>
                </c:pt>
                <c:pt idx="15">
                  <c:v>401.28100000000001</c:v>
                </c:pt>
                <c:pt idx="16">
                  <c:v>404.43700000000001</c:v>
                </c:pt>
                <c:pt idx="17">
                  <c:v>410.53500000000003</c:v>
                </c:pt>
                <c:pt idx="18">
                  <c:v>417.40800000000002</c:v>
                </c:pt>
                <c:pt idx="19">
                  <c:v>427.56700000000001</c:v>
                </c:pt>
                <c:pt idx="20">
                  <c:v>432.12299999999999</c:v>
                </c:pt>
                <c:pt idx="21">
                  <c:v>440.89499999999998</c:v>
                </c:pt>
                <c:pt idx="22">
                  <c:v>446.733</c:v>
                </c:pt>
                <c:pt idx="23">
                  <c:v>453.50900000000001</c:v>
                </c:pt>
                <c:pt idx="24">
                  <c:v>456.45</c:v>
                </c:pt>
                <c:pt idx="25">
                  <c:v>460.45800000000003</c:v>
                </c:pt>
                <c:pt idx="26">
                  <c:v>466.52300000000002</c:v>
                </c:pt>
                <c:pt idx="27">
                  <c:v>473.536</c:v>
                </c:pt>
                <c:pt idx="28">
                  <c:v>474.81099999999998</c:v>
                </c:pt>
                <c:pt idx="29">
                  <c:v>482.346</c:v>
                </c:pt>
                <c:pt idx="30">
                  <c:v>484.375</c:v>
                </c:pt>
                <c:pt idx="31">
                  <c:v>490.38200000000001</c:v>
                </c:pt>
                <c:pt idx="32">
                  <c:v>495.59300000000002</c:v>
                </c:pt>
                <c:pt idx="33">
                  <c:v>500.81799999999998</c:v>
                </c:pt>
                <c:pt idx="34">
                  <c:v>505.37299999999999</c:v>
                </c:pt>
                <c:pt idx="35">
                  <c:v>507.89400000000001</c:v>
                </c:pt>
                <c:pt idx="36">
                  <c:v>511.98099999999999</c:v>
                </c:pt>
                <c:pt idx="37">
                  <c:v>516.65499999999997</c:v>
                </c:pt>
                <c:pt idx="38">
                  <c:v>518.22799999999995</c:v>
                </c:pt>
                <c:pt idx="39">
                  <c:v>525.22500000000002</c:v>
                </c:pt>
                <c:pt idx="40">
                  <c:v>525.82299999999998</c:v>
                </c:pt>
                <c:pt idx="41">
                  <c:v>530.34</c:v>
                </c:pt>
                <c:pt idx="42">
                  <c:v>531.99</c:v>
                </c:pt>
                <c:pt idx="43">
                  <c:v>538.46199999999999</c:v>
                </c:pt>
                <c:pt idx="44">
                  <c:v>542.16899999999998</c:v>
                </c:pt>
                <c:pt idx="45">
                  <c:v>543.89099999999996</c:v>
                </c:pt>
                <c:pt idx="46">
                  <c:v>548.70500000000004</c:v>
                </c:pt>
                <c:pt idx="47">
                  <c:v>554.71299999999997</c:v>
                </c:pt>
                <c:pt idx="48">
                  <c:v>553.97500000000002</c:v>
                </c:pt>
                <c:pt idx="49">
                  <c:v>558.15599999999995</c:v>
                </c:pt>
                <c:pt idx="50">
                  <c:v>560.85</c:v>
                </c:pt>
                <c:pt idx="51">
                  <c:v>563.31700000000001</c:v>
                </c:pt>
                <c:pt idx="52">
                  <c:v>568.62699999999995</c:v>
                </c:pt>
                <c:pt idx="53">
                  <c:v>567.56799999999998</c:v>
                </c:pt>
                <c:pt idx="54">
                  <c:v>573.13</c:v>
                </c:pt>
                <c:pt idx="55">
                  <c:v>574.90499999999997</c:v>
                </c:pt>
                <c:pt idx="56">
                  <c:v>577.91999999999996</c:v>
                </c:pt>
                <c:pt idx="57">
                  <c:v>575.79200000000003</c:v>
                </c:pt>
                <c:pt idx="58">
                  <c:v>578.65</c:v>
                </c:pt>
                <c:pt idx="59">
                  <c:v>584.92700000000002</c:v>
                </c:pt>
                <c:pt idx="60">
                  <c:v>587.44200000000001</c:v>
                </c:pt>
                <c:pt idx="61">
                  <c:v>587.12099999999998</c:v>
                </c:pt>
                <c:pt idx="62">
                  <c:v>589.24400000000003</c:v>
                </c:pt>
                <c:pt idx="63">
                  <c:v>594.42700000000002</c:v>
                </c:pt>
                <c:pt idx="64">
                  <c:v>595.41999999999996</c:v>
                </c:pt>
                <c:pt idx="65">
                  <c:v>598.81700000000001</c:v>
                </c:pt>
                <c:pt idx="66">
                  <c:v>603.36699999999996</c:v>
                </c:pt>
                <c:pt idx="67">
                  <c:v>606.90700000000004</c:v>
                </c:pt>
                <c:pt idx="68">
                  <c:v>608.173</c:v>
                </c:pt>
                <c:pt idx="69">
                  <c:v>612.08299999999997</c:v>
                </c:pt>
                <c:pt idx="70">
                  <c:v>613.27099999999996</c:v>
                </c:pt>
                <c:pt idx="71">
                  <c:v>613.88499999999999</c:v>
                </c:pt>
                <c:pt idx="72">
                  <c:v>616.40499999999997</c:v>
                </c:pt>
                <c:pt idx="73">
                  <c:v>618.63099999999997</c:v>
                </c:pt>
                <c:pt idx="74">
                  <c:v>623.02200000000005</c:v>
                </c:pt>
                <c:pt idx="75">
                  <c:v>622.44100000000003</c:v>
                </c:pt>
                <c:pt idx="76">
                  <c:v>625.50800000000004</c:v>
                </c:pt>
                <c:pt idx="77">
                  <c:v>626.255</c:v>
                </c:pt>
                <c:pt idx="78">
                  <c:v>625.15599999999995</c:v>
                </c:pt>
                <c:pt idx="79">
                  <c:v>629.66</c:v>
                </c:pt>
                <c:pt idx="80">
                  <c:v>632.03300000000002</c:v>
                </c:pt>
                <c:pt idx="81">
                  <c:v>634.62300000000005</c:v>
                </c:pt>
                <c:pt idx="82">
                  <c:v>638.46199999999999</c:v>
                </c:pt>
                <c:pt idx="83">
                  <c:v>635.56100000000004</c:v>
                </c:pt>
                <c:pt idx="84">
                  <c:v>638.83100000000002</c:v>
                </c:pt>
                <c:pt idx="85">
                  <c:v>642.05700000000002</c:v>
                </c:pt>
                <c:pt idx="86">
                  <c:v>645.77300000000002</c:v>
                </c:pt>
                <c:pt idx="87">
                  <c:v>648.11800000000005</c:v>
                </c:pt>
                <c:pt idx="88">
                  <c:v>644.10400000000004</c:v>
                </c:pt>
                <c:pt idx="89">
                  <c:v>647.75599999999997</c:v>
                </c:pt>
                <c:pt idx="90">
                  <c:v>648.09400000000005</c:v>
                </c:pt>
                <c:pt idx="91">
                  <c:v>651.39499999999998</c:v>
                </c:pt>
                <c:pt idx="92">
                  <c:v>653.57600000000002</c:v>
                </c:pt>
                <c:pt idx="93">
                  <c:v>652.77800000000002</c:v>
                </c:pt>
                <c:pt idx="94">
                  <c:v>655.17200000000003</c:v>
                </c:pt>
                <c:pt idx="95">
                  <c:v>656.41</c:v>
                </c:pt>
                <c:pt idx="96">
                  <c:v>657.07</c:v>
                </c:pt>
                <c:pt idx="97">
                  <c:v>660.21100000000001</c:v>
                </c:pt>
                <c:pt idx="98">
                  <c:v>660.82600000000002</c:v>
                </c:pt>
                <c:pt idx="99">
                  <c:v>664.17600000000004</c:v>
                </c:pt>
                <c:pt idx="100">
                  <c:v>660.13099999999997</c:v>
                </c:pt>
                <c:pt idx="101">
                  <c:v>664.06200000000001</c:v>
                </c:pt>
                <c:pt idx="102">
                  <c:v>666.52300000000002</c:v>
                </c:pt>
                <c:pt idx="103">
                  <c:v>668.38</c:v>
                </c:pt>
                <c:pt idx="104">
                  <c:v>671.35599999999999</c:v>
                </c:pt>
                <c:pt idx="105">
                  <c:v>673.15800000000002</c:v>
                </c:pt>
                <c:pt idx="106">
                  <c:v>674.08600000000001</c:v>
                </c:pt>
                <c:pt idx="107">
                  <c:v>670.80700000000002</c:v>
                </c:pt>
                <c:pt idx="108">
                  <c:v>676.11900000000003</c:v>
                </c:pt>
                <c:pt idx="109">
                  <c:v>679.01199999999994</c:v>
                </c:pt>
                <c:pt idx="110">
                  <c:v>677.71500000000003</c:v>
                </c:pt>
                <c:pt idx="111">
                  <c:v>680.55600000000004</c:v>
                </c:pt>
                <c:pt idx="112">
                  <c:v>683.66499999999996</c:v>
                </c:pt>
                <c:pt idx="113">
                  <c:v>681.178</c:v>
                </c:pt>
                <c:pt idx="114">
                  <c:v>678.75199999999995</c:v>
                </c:pt>
                <c:pt idx="115">
                  <c:v>678.36300000000006</c:v>
                </c:pt>
                <c:pt idx="116">
                  <c:v>680.23299999999995</c:v>
                </c:pt>
                <c:pt idx="117">
                  <c:v>681.77800000000002</c:v>
                </c:pt>
                <c:pt idx="118">
                  <c:v>680.29899999999998</c:v>
                </c:pt>
                <c:pt idx="119">
                  <c:v>681.81799999999998</c:v>
                </c:pt>
                <c:pt idx="120">
                  <c:v>681.83799999999997</c:v>
                </c:pt>
                <c:pt idx="121">
                  <c:v>681.85699999999997</c:v>
                </c:pt>
                <c:pt idx="122">
                  <c:v>683.625</c:v>
                </c:pt>
                <c:pt idx="123">
                  <c:v>682.47199999999998</c:v>
                </c:pt>
                <c:pt idx="124">
                  <c:v>680.48599999999999</c:v>
                </c:pt>
                <c:pt idx="125">
                  <c:v>679.85599999999999</c:v>
                </c:pt>
                <c:pt idx="126">
                  <c:v>680.66099999999994</c:v>
                </c:pt>
                <c:pt idx="127">
                  <c:v>684.49199999999996</c:v>
                </c:pt>
              </c:numCache>
            </c:numRef>
          </c:yVal>
          <c:smooth val="1"/>
          <c:extLst>
            <c:ext xmlns:c16="http://schemas.microsoft.com/office/drawing/2014/chart" uri="{C3380CC4-5D6E-409C-BE32-E72D297353CC}">
              <c16:uniqueId val="{00000001-CE5B-4A57-AFAB-78897EE22597}"/>
            </c:ext>
          </c:extLst>
        </c:ser>
        <c:ser>
          <c:idx val="2"/>
          <c:order val="2"/>
          <c:tx>
            <c:strRef>
              <c:f>BiLSTMwChar!$N$4</c:f>
              <c:strCache>
                <c:ptCount val="1"/>
                <c:pt idx="0">
                  <c:v>VPPS</c:v>
                </c:pt>
              </c:strCache>
            </c:strRef>
          </c:tx>
          <c:spPr>
            <a:ln w="28575" cap="rnd">
              <a:solidFill>
                <a:schemeClr val="accent6"/>
              </a:solidFill>
              <a:round/>
            </a:ln>
            <a:effectLst/>
          </c:spPr>
          <c:marker>
            <c:symbol val="plus"/>
            <c:size val="5"/>
            <c:spPr>
              <a:noFill/>
              <a:ln w="9525">
                <a:solidFill>
                  <a:schemeClr val="accent6"/>
                </a:solidFill>
              </a:ln>
              <a:effectLst/>
            </c:spPr>
          </c:marker>
          <c:yVal>
            <c:numRef>
              <c:f>BiLSTMwChar!$N$5:$N$132</c:f>
              <c:numCache>
                <c:formatCode>General</c:formatCode>
                <c:ptCount val="128"/>
                <c:pt idx="0">
                  <c:v>308.435</c:v>
                </c:pt>
                <c:pt idx="1">
                  <c:v>490.209</c:v>
                </c:pt>
                <c:pt idx="2">
                  <c:v>563.76599999999996</c:v>
                </c:pt>
                <c:pt idx="3">
                  <c:v>607.43100000000004</c:v>
                </c:pt>
                <c:pt idx="4">
                  <c:v>640.15300000000002</c:v>
                </c:pt>
                <c:pt idx="5">
                  <c:v>663.72900000000004</c:v>
                </c:pt>
                <c:pt idx="6">
                  <c:v>681.30399999999997</c:v>
                </c:pt>
                <c:pt idx="7">
                  <c:v>701.82</c:v>
                </c:pt>
                <c:pt idx="8">
                  <c:v>705.63400000000001</c:v>
                </c:pt>
                <c:pt idx="9">
                  <c:v>726.31100000000004</c:v>
                </c:pt>
                <c:pt idx="10">
                  <c:v>735.12199999999996</c:v>
                </c:pt>
                <c:pt idx="11">
                  <c:v>740.81299999999999</c:v>
                </c:pt>
                <c:pt idx="12">
                  <c:v>748.75900000000001</c:v>
                </c:pt>
                <c:pt idx="13">
                  <c:v>759.41700000000003</c:v>
                </c:pt>
                <c:pt idx="14">
                  <c:v>759.01800000000003</c:v>
                </c:pt>
                <c:pt idx="15">
                  <c:v>761.13400000000001</c:v>
                </c:pt>
                <c:pt idx="16">
                  <c:v>765.30100000000004</c:v>
                </c:pt>
                <c:pt idx="17">
                  <c:v>762.86599999999999</c:v>
                </c:pt>
                <c:pt idx="18">
                  <c:v>763.86800000000005</c:v>
                </c:pt>
                <c:pt idx="19">
                  <c:v>764.97199999999998</c:v>
                </c:pt>
                <c:pt idx="20">
                  <c:v>760.94600000000003</c:v>
                </c:pt>
                <c:pt idx="21">
                  <c:v>758.24199999999996</c:v>
                </c:pt>
                <c:pt idx="22">
                  <c:v>759.76</c:v>
                </c:pt>
                <c:pt idx="23">
                  <c:v>759.79899999999998</c:v>
                </c:pt>
                <c:pt idx="24">
                  <c:v>759.46199999999999</c:v>
                </c:pt>
                <c:pt idx="25">
                  <c:v>755.89</c:v>
                </c:pt>
                <c:pt idx="26">
                  <c:v>759.41700000000003</c:v>
                </c:pt>
                <c:pt idx="27">
                  <c:v>757.51499999999999</c:v>
                </c:pt>
                <c:pt idx="28">
                  <c:v>761.61599999999999</c:v>
                </c:pt>
                <c:pt idx="29">
                  <c:v>757.42600000000004</c:v>
                </c:pt>
                <c:pt idx="30">
                  <c:v>753.09900000000005</c:v>
                </c:pt>
                <c:pt idx="31">
                  <c:v>756.15899999999999</c:v>
                </c:pt>
                <c:pt idx="32">
                  <c:v>753.35</c:v>
                </c:pt>
                <c:pt idx="33">
                  <c:v>752.95299999999997</c:v>
                </c:pt>
                <c:pt idx="34">
                  <c:v>751.74800000000005</c:v>
                </c:pt>
                <c:pt idx="35">
                  <c:v>750.37199999999996</c:v>
                </c:pt>
                <c:pt idx="36">
                  <c:v>748.02800000000002</c:v>
                </c:pt>
                <c:pt idx="37">
                  <c:v>744.73299999999995</c:v>
                </c:pt>
                <c:pt idx="38">
                  <c:v>745.58799999999997</c:v>
                </c:pt>
                <c:pt idx="39">
                  <c:v>743.27599999999995</c:v>
                </c:pt>
                <c:pt idx="40">
                  <c:v>742.53599999999994</c:v>
                </c:pt>
                <c:pt idx="41">
                  <c:v>743.72799999999995</c:v>
                </c:pt>
                <c:pt idx="42">
                  <c:v>742.47699999999998</c:v>
                </c:pt>
                <c:pt idx="43">
                  <c:v>741.09699999999998</c:v>
                </c:pt>
                <c:pt idx="44">
                  <c:v>741.63800000000003</c:v>
                </c:pt>
                <c:pt idx="45">
                  <c:v>739.04600000000005</c:v>
                </c:pt>
                <c:pt idx="46">
                  <c:v>738.34100000000001</c:v>
                </c:pt>
                <c:pt idx="47">
                  <c:v>738.81700000000001</c:v>
                </c:pt>
                <c:pt idx="48">
                  <c:v>737.02099999999996</c:v>
                </c:pt>
                <c:pt idx="49">
                  <c:v>733.55399999999997</c:v>
                </c:pt>
                <c:pt idx="50">
                  <c:v>736.28499999999997</c:v>
                </c:pt>
                <c:pt idx="51">
                  <c:v>734.89300000000003</c:v>
                </c:pt>
                <c:pt idx="52">
                  <c:v>731.90499999999997</c:v>
                </c:pt>
                <c:pt idx="53">
                  <c:v>731.84900000000005</c:v>
                </c:pt>
                <c:pt idx="54">
                  <c:v>728.822</c:v>
                </c:pt>
                <c:pt idx="55">
                  <c:v>728.32399999999996</c:v>
                </c:pt>
                <c:pt idx="56">
                  <c:v>726.28599999999994</c:v>
                </c:pt>
                <c:pt idx="57">
                  <c:v>723.26099999999997</c:v>
                </c:pt>
                <c:pt idx="58">
                  <c:v>723.58500000000004</c:v>
                </c:pt>
                <c:pt idx="59">
                  <c:v>717.90099999999995</c:v>
                </c:pt>
                <c:pt idx="60">
                  <c:v>721.38099999999997</c:v>
                </c:pt>
                <c:pt idx="61">
                  <c:v>719.59100000000001</c:v>
                </c:pt>
                <c:pt idx="62">
                  <c:v>718.97299999999996</c:v>
                </c:pt>
                <c:pt idx="63">
                  <c:v>719.101</c:v>
                </c:pt>
                <c:pt idx="64">
                  <c:v>711.67899999999997</c:v>
                </c:pt>
                <c:pt idx="65">
                  <c:v>714.68899999999996</c:v>
                </c:pt>
                <c:pt idx="66">
                  <c:v>713.75599999999997</c:v>
                </c:pt>
                <c:pt idx="67">
                  <c:v>709.61900000000003</c:v>
                </c:pt>
                <c:pt idx="68">
                  <c:v>711.67399999999998</c:v>
                </c:pt>
                <c:pt idx="69">
                  <c:v>711.31600000000003</c:v>
                </c:pt>
                <c:pt idx="70">
                  <c:v>707.428</c:v>
                </c:pt>
                <c:pt idx="71">
                  <c:v>708.86099999999999</c:v>
                </c:pt>
                <c:pt idx="72">
                  <c:v>713.02300000000002</c:v>
                </c:pt>
                <c:pt idx="73">
                  <c:v>706.36400000000003</c:v>
                </c:pt>
                <c:pt idx="74">
                  <c:v>706.27800000000002</c:v>
                </c:pt>
                <c:pt idx="75">
                  <c:v>709.28599999999994</c:v>
                </c:pt>
                <c:pt idx="76">
                  <c:v>708.37199999999996</c:v>
                </c:pt>
                <c:pt idx="77">
                  <c:v>704.92499999999995</c:v>
                </c:pt>
                <c:pt idx="78">
                  <c:v>705.35699999999997</c:v>
                </c:pt>
                <c:pt idx="79">
                  <c:v>704.03</c:v>
                </c:pt>
                <c:pt idx="80">
                  <c:v>707.26099999999997</c:v>
                </c:pt>
                <c:pt idx="81">
                  <c:v>704.65899999999999</c:v>
                </c:pt>
                <c:pt idx="82">
                  <c:v>706.85799999999995</c:v>
                </c:pt>
                <c:pt idx="83">
                  <c:v>707.53399999999999</c:v>
                </c:pt>
                <c:pt idx="84">
                  <c:v>708.66099999999994</c:v>
                </c:pt>
                <c:pt idx="85">
                  <c:v>706.20399999999995</c:v>
                </c:pt>
                <c:pt idx="86">
                  <c:v>702.87300000000005</c:v>
                </c:pt>
                <c:pt idx="87">
                  <c:v>704.94</c:v>
                </c:pt>
                <c:pt idx="88">
                  <c:v>704.048</c:v>
                </c:pt>
                <c:pt idx="89">
                  <c:v>704.42</c:v>
                </c:pt>
                <c:pt idx="90">
                  <c:v>703.822</c:v>
                </c:pt>
                <c:pt idx="91">
                  <c:v>701.66</c:v>
                </c:pt>
                <c:pt idx="92">
                  <c:v>704.23199999999997</c:v>
                </c:pt>
                <c:pt idx="93">
                  <c:v>705.44100000000003</c:v>
                </c:pt>
                <c:pt idx="94">
                  <c:v>703.37800000000004</c:v>
                </c:pt>
                <c:pt idx="95">
                  <c:v>706.53200000000004</c:v>
                </c:pt>
                <c:pt idx="96">
                  <c:v>705.13400000000001</c:v>
                </c:pt>
                <c:pt idx="97">
                  <c:v>702.50900000000001</c:v>
                </c:pt>
                <c:pt idx="98">
                  <c:v>703.375</c:v>
                </c:pt>
                <c:pt idx="99">
                  <c:v>704.846</c:v>
                </c:pt>
                <c:pt idx="100">
                  <c:v>704.32399999999996</c:v>
                </c:pt>
                <c:pt idx="101">
                  <c:v>705.39400000000001</c:v>
                </c:pt>
                <c:pt idx="102">
                  <c:v>704.51400000000001</c:v>
                </c:pt>
                <c:pt idx="103">
                  <c:v>703.33600000000001</c:v>
                </c:pt>
                <c:pt idx="104">
                  <c:v>703.75300000000004</c:v>
                </c:pt>
                <c:pt idx="105">
                  <c:v>703.54</c:v>
                </c:pt>
                <c:pt idx="106">
                  <c:v>704.25599999999997</c:v>
                </c:pt>
                <c:pt idx="107">
                  <c:v>702.60199999999998</c:v>
                </c:pt>
                <c:pt idx="108">
                  <c:v>701.93200000000002</c:v>
                </c:pt>
                <c:pt idx="109">
                  <c:v>702.23400000000004</c:v>
                </c:pt>
                <c:pt idx="110">
                  <c:v>700.947</c:v>
                </c:pt>
                <c:pt idx="111">
                  <c:v>701.56600000000003</c:v>
                </c:pt>
                <c:pt idx="112">
                  <c:v>702.79899999999998</c:v>
                </c:pt>
                <c:pt idx="113">
                  <c:v>700.30700000000002</c:v>
                </c:pt>
                <c:pt idx="114">
                  <c:v>703.67100000000005</c:v>
                </c:pt>
                <c:pt idx="115">
                  <c:v>697.82500000000005</c:v>
                </c:pt>
                <c:pt idx="116">
                  <c:v>699.31</c:v>
                </c:pt>
                <c:pt idx="117">
                  <c:v>698.54300000000001</c:v>
                </c:pt>
                <c:pt idx="118">
                  <c:v>700</c:v>
                </c:pt>
                <c:pt idx="119">
                  <c:v>695.18700000000001</c:v>
                </c:pt>
                <c:pt idx="120">
                  <c:v>697.87</c:v>
                </c:pt>
                <c:pt idx="121">
                  <c:v>698.06299999999999</c:v>
                </c:pt>
                <c:pt idx="122">
                  <c:v>697.34</c:v>
                </c:pt>
                <c:pt idx="123">
                  <c:v>700.56500000000005</c:v>
                </c:pt>
                <c:pt idx="124">
                  <c:v>696.23</c:v>
                </c:pt>
                <c:pt idx="125">
                  <c:v>698.06100000000004</c:v>
                </c:pt>
                <c:pt idx="126">
                  <c:v>695.57299999999998</c:v>
                </c:pt>
                <c:pt idx="127">
                  <c:v>697.548</c:v>
                </c:pt>
              </c:numCache>
            </c:numRef>
          </c:yVal>
          <c:smooth val="1"/>
          <c:extLst>
            <c:ext xmlns:c16="http://schemas.microsoft.com/office/drawing/2014/chart" uri="{C3380CC4-5D6E-409C-BE32-E72D297353CC}">
              <c16:uniqueId val="{00000002-CE5B-4A57-AFAB-78897EE22597}"/>
            </c:ext>
          </c:extLst>
        </c:ser>
        <c:dLbls>
          <c:showLegendKey val="0"/>
          <c:showVal val="0"/>
          <c:showCatName val="0"/>
          <c:showSerName val="0"/>
          <c:showPercent val="0"/>
          <c:showBubbleSize val="0"/>
        </c:dLbls>
        <c:axId val="451303872"/>
        <c:axId val="356437280"/>
      </c:scatterChart>
      <c:valAx>
        <c:axId val="451303872"/>
        <c:scaling>
          <c:orientation val="minMax"/>
          <c:max val="128"/>
        </c:scaling>
        <c:delete val="0"/>
        <c:axPos val="b"/>
        <c:majorGridlines>
          <c:spPr>
            <a:ln w="9525" cap="flat" cmpd="sng" algn="ctr">
              <a:solidFill>
                <a:schemeClr val="bg2">
                  <a:lumMod val="7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a:t>Batch Size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title>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356437280"/>
        <c:crosses val="autoZero"/>
        <c:crossBetween val="midCat"/>
        <c:majorUnit val="16"/>
        <c:minorUnit val="16"/>
      </c:valAx>
      <c:valAx>
        <c:axId val="356437280"/>
        <c:scaling>
          <c:orientation val="minMax"/>
          <c:max val="1000"/>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a:t>Sentences/Sec.</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51303872"/>
        <c:crosses val="autoZero"/>
        <c:crossBetween val="midCat"/>
      </c:valAx>
      <c:spPr>
        <a:noFill/>
        <a:ln>
          <a:solidFill>
            <a:schemeClr val="bg1"/>
          </a:solid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treeLSTM!$L$4</c:f>
              <c:strCache>
                <c:ptCount val="1"/>
                <c:pt idx="0">
                  <c:v>DyNet-DB</c:v>
                </c:pt>
              </c:strCache>
            </c:strRef>
          </c:tx>
          <c:spPr>
            <a:ln w="34925" cap="rnd">
              <a:solidFill>
                <a:schemeClr val="accent2"/>
              </a:solidFill>
              <a:round/>
            </a:ln>
            <a:effectLst/>
          </c:spPr>
          <c:marker>
            <c:symbol val="none"/>
          </c:marker>
          <c:yVal>
            <c:numRef>
              <c:f>treeLSTM!$L$5:$L$132</c:f>
              <c:numCache>
                <c:formatCode>General</c:formatCode>
                <c:ptCount val="128"/>
                <c:pt idx="0">
                  <c:v>227.93100000000001</c:v>
                </c:pt>
                <c:pt idx="1">
                  <c:v>323.55099999999999</c:v>
                </c:pt>
                <c:pt idx="2">
                  <c:v>410.04</c:v>
                </c:pt>
                <c:pt idx="3">
                  <c:v>485.34399999999999</c:v>
                </c:pt>
                <c:pt idx="4">
                  <c:v>551.92899999999997</c:v>
                </c:pt>
                <c:pt idx="5">
                  <c:v>608.33000000000004</c:v>
                </c:pt>
                <c:pt idx="6">
                  <c:v>657.37800000000004</c:v>
                </c:pt>
                <c:pt idx="7">
                  <c:v>701.65099999999995</c:v>
                </c:pt>
                <c:pt idx="8">
                  <c:v>742.69600000000003</c:v>
                </c:pt>
                <c:pt idx="9">
                  <c:v>778.84199999999998</c:v>
                </c:pt>
                <c:pt idx="10">
                  <c:v>807.49199999999996</c:v>
                </c:pt>
                <c:pt idx="11">
                  <c:v>827.26599999999996</c:v>
                </c:pt>
                <c:pt idx="12">
                  <c:v>839.98800000000006</c:v>
                </c:pt>
                <c:pt idx="13">
                  <c:v>848.06399999999996</c:v>
                </c:pt>
                <c:pt idx="14">
                  <c:v>860.03599999999994</c:v>
                </c:pt>
                <c:pt idx="15">
                  <c:v>878.19899999999996</c:v>
                </c:pt>
                <c:pt idx="16">
                  <c:v>897.84299999999996</c:v>
                </c:pt>
                <c:pt idx="17">
                  <c:v>917.81399999999996</c:v>
                </c:pt>
                <c:pt idx="18">
                  <c:v>936.649</c:v>
                </c:pt>
                <c:pt idx="19">
                  <c:v>956.64800000000002</c:v>
                </c:pt>
                <c:pt idx="20">
                  <c:v>975.40300000000002</c:v>
                </c:pt>
                <c:pt idx="21">
                  <c:v>994.40800000000002</c:v>
                </c:pt>
                <c:pt idx="22">
                  <c:v>1011.98</c:v>
                </c:pt>
                <c:pt idx="23">
                  <c:v>1027.42</c:v>
                </c:pt>
                <c:pt idx="24">
                  <c:v>1043.96</c:v>
                </c:pt>
                <c:pt idx="25">
                  <c:v>1059.9100000000001</c:v>
                </c:pt>
                <c:pt idx="26">
                  <c:v>1074.02</c:v>
                </c:pt>
                <c:pt idx="27">
                  <c:v>1088.31</c:v>
                </c:pt>
                <c:pt idx="28">
                  <c:v>1103.4000000000001</c:v>
                </c:pt>
                <c:pt idx="29">
                  <c:v>1116.5</c:v>
                </c:pt>
                <c:pt idx="30">
                  <c:v>1128.54</c:v>
                </c:pt>
                <c:pt idx="31">
                  <c:v>1140.1099999999999</c:v>
                </c:pt>
                <c:pt idx="32">
                  <c:v>1152.72</c:v>
                </c:pt>
                <c:pt idx="33">
                  <c:v>1165.21</c:v>
                </c:pt>
                <c:pt idx="34">
                  <c:v>1176.47</c:v>
                </c:pt>
                <c:pt idx="35">
                  <c:v>1186.32</c:v>
                </c:pt>
                <c:pt idx="36">
                  <c:v>1197.92</c:v>
                </c:pt>
                <c:pt idx="37">
                  <c:v>1206.18</c:v>
                </c:pt>
                <c:pt idx="38">
                  <c:v>1216.32</c:v>
                </c:pt>
                <c:pt idx="39">
                  <c:v>1223.79</c:v>
                </c:pt>
                <c:pt idx="40">
                  <c:v>1232.3699999999999</c:v>
                </c:pt>
                <c:pt idx="41">
                  <c:v>1241.4100000000001</c:v>
                </c:pt>
                <c:pt idx="42">
                  <c:v>1250.4000000000001</c:v>
                </c:pt>
                <c:pt idx="43">
                  <c:v>1258.07</c:v>
                </c:pt>
                <c:pt idx="44">
                  <c:v>1265.25</c:v>
                </c:pt>
                <c:pt idx="45">
                  <c:v>1271.29</c:v>
                </c:pt>
                <c:pt idx="46">
                  <c:v>1278.8599999999999</c:v>
                </c:pt>
                <c:pt idx="47">
                  <c:v>1285.5899999999999</c:v>
                </c:pt>
                <c:pt idx="48">
                  <c:v>1291.6199999999999</c:v>
                </c:pt>
                <c:pt idx="49">
                  <c:v>1299.8900000000001</c:v>
                </c:pt>
                <c:pt idx="50">
                  <c:v>1305.0899999999999</c:v>
                </c:pt>
                <c:pt idx="51">
                  <c:v>1310.19</c:v>
                </c:pt>
                <c:pt idx="52">
                  <c:v>1325.21</c:v>
                </c:pt>
                <c:pt idx="53">
                  <c:v>1317.07</c:v>
                </c:pt>
                <c:pt idx="54">
                  <c:v>1328.3</c:v>
                </c:pt>
                <c:pt idx="55">
                  <c:v>1334.17</c:v>
                </c:pt>
                <c:pt idx="56">
                  <c:v>1337.9</c:v>
                </c:pt>
                <c:pt idx="57">
                  <c:v>1342.68</c:v>
                </c:pt>
                <c:pt idx="58">
                  <c:v>1349.64</c:v>
                </c:pt>
                <c:pt idx="59">
                  <c:v>1353.03</c:v>
                </c:pt>
                <c:pt idx="60">
                  <c:v>1358.14</c:v>
                </c:pt>
                <c:pt idx="61">
                  <c:v>1363.18</c:v>
                </c:pt>
                <c:pt idx="62">
                  <c:v>1366.27</c:v>
                </c:pt>
                <c:pt idx="63">
                  <c:v>1371.8</c:v>
                </c:pt>
                <c:pt idx="64">
                  <c:v>1375.38</c:v>
                </c:pt>
                <c:pt idx="65">
                  <c:v>1381.02</c:v>
                </c:pt>
                <c:pt idx="66">
                  <c:v>1382.23</c:v>
                </c:pt>
                <c:pt idx="67">
                  <c:v>1387.08</c:v>
                </c:pt>
                <c:pt idx="68">
                  <c:v>1393.14</c:v>
                </c:pt>
                <c:pt idx="69">
                  <c:v>1394.74</c:v>
                </c:pt>
                <c:pt idx="70">
                  <c:v>1400.62</c:v>
                </c:pt>
                <c:pt idx="71">
                  <c:v>1404.53</c:v>
                </c:pt>
                <c:pt idx="72">
                  <c:v>1408.71</c:v>
                </c:pt>
                <c:pt idx="73">
                  <c:v>1412.68</c:v>
                </c:pt>
                <c:pt idx="74">
                  <c:v>1414.39</c:v>
                </c:pt>
                <c:pt idx="75">
                  <c:v>1417.96</c:v>
                </c:pt>
                <c:pt idx="76">
                  <c:v>1422.57</c:v>
                </c:pt>
                <c:pt idx="77">
                  <c:v>1415.35</c:v>
                </c:pt>
                <c:pt idx="78">
                  <c:v>1415.39</c:v>
                </c:pt>
                <c:pt idx="79">
                  <c:v>1419.25</c:v>
                </c:pt>
                <c:pt idx="80">
                  <c:v>1426.53</c:v>
                </c:pt>
                <c:pt idx="81">
                  <c:v>1423.71</c:v>
                </c:pt>
                <c:pt idx="82">
                  <c:v>1424.77</c:v>
                </c:pt>
                <c:pt idx="83">
                  <c:v>1431.17</c:v>
                </c:pt>
                <c:pt idx="84">
                  <c:v>1436.05</c:v>
                </c:pt>
                <c:pt idx="85">
                  <c:v>1435.99</c:v>
                </c:pt>
                <c:pt idx="86">
                  <c:v>1438.5</c:v>
                </c:pt>
                <c:pt idx="87">
                  <c:v>1440.92</c:v>
                </c:pt>
                <c:pt idx="88">
                  <c:v>1440.32</c:v>
                </c:pt>
                <c:pt idx="89">
                  <c:v>1441.96</c:v>
                </c:pt>
                <c:pt idx="90">
                  <c:v>1449.89</c:v>
                </c:pt>
                <c:pt idx="91">
                  <c:v>1446.84</c:v>
                </c:pt>
                <c:pt idx="92">
                  <c:v>1447.66</c:v>
                </c:pt>
                <c:pt idx="93">
                  <c:v>1447.64</c:v>
                </c:pt>
                <c:pt idx="94">
                  <c:v>1452.5</c:v>
                </c:pt>
                <c:pt idx="95">
                  <c:v>1452.32</c:v>
                </c:pt>
                <c:pt idx="96">
                  <c:v>1457.4</c:v>
                </c:pt>
                <c:pt idx="97">
                  <c:v>1460.93</c:v>
                </c:pt>
                <c:pt idx="98">
                  <c:v>1463.14</c:v>
                </c:pt>
                <c:pt idx="99">
                  <c:v>1465.01</c:v>
                </c:pt>
                <c:pt idx="100">
                  <c:v>1459.49</c:v>
                </c:pt>
                <c:pt idx="101">
                  <c:v>1466.48</c:v>
                </c:pt>
                <c:pt idx="102">
                  <c:v>1460.24</c:v>
                </c:pt>
                <c:pt idx="103">
                  <c:v>1467.81</c:v>
                </c:pt>
                <c:pt idx="104">
                  <c:v>1471.71</c:v>
                </c:pt>
                <c:pt idx="105">
                  <c:v>1475.3</c:v>
                </c:pt>
                <c:pt idx="106">
                  <c:v>1474.19</c:v>
                </c:pt>
                <c:pt idx="107">
                  <c:v>1472.3</c:v>
                </c:pt>
                <c:pt idx="108">
                  <c:v>1476.04</c:v>
                </c:pt>
                <c:pt idx="109">
                  <c:v>1479.48</c:v>
                </c:pt>
                <c:pt idx="110">
                  <c:v>1481.3</c:v>
                </c:pt>
                <c:pt idx="111">
                  <c:v>1483.19</c:v>
                </c:pt>
                <c:pt idx="112">
                  <c:v>1477.25</c:v>
                </c:pt>
                <c:pt idx="113">
                  <c:v>1484.43</c:v>
                </c:pt>
                <c:pt idx="114">
                  <c:v>1489.85</c:v>
                </c:pt>
                <c:pt idx="115">
                  <c:v>1483.53</c:v>
                </c:pt>
                <c:pt idx="116">
                  <c:v>1490.06</c:v>
                </c:pt>
                <c:pt idx="117">
                  <c:v>1489.22</c:v>
                </c:pt>
                <c:pt idx="118">
                  <c:v>1492.49</c:v>
                </c:pt>
                <c:pt idx="119">
                  <c:v>1488.47</c:v>
                </c:pt>
                <c:pt idx="120">
                  <c:v>1495.41</c:v>
                </c:pt>
                <c:pt idx="121">
                  <c:v>1491.7</c:v>
                </c:pt>
                <c:pt idx="122">
                  <c:v>1483.22</c:v>
                </c:pt>
                <c:pt idx="123">
                  <c:v>1496.89</c:v>
                </c:pt>
                <c:pt idx="124">
                  <c:v>1495.69</c:v>
                </c:pt>
                <c:pt idx="125">
                  <c:v>1499.73</c:v>
                </c:pt>
                <c:pt idx="126">
                  <c:v>1493.33</c:v>
                </c:pt>
                <c:pt idx="127">
                  <c:v>1490.74</c:v>
                </c:pt>
              </c:numCache>
            </c:numRef>
          </c:yVal>
          <c:smooth val="1"/>
          <c:extLst>
            <c:ext xmlns:c16="http://schemas.microsoft.com/office/drawing/2014/chart" uri="{C3380CC4-5D6E-409C-BE32-E72D297353CC}">
              <c16:uniqueId val="{00000000-C7B9-4BE4-87A9-353793426374}"/>
            </c:ext>
          </c:extLst>
        </c:ser>
        <c:ser>
          <c:idx val="1"/>
          <c:order val="1"/>
          <c:tx>
            <c:strRef>
              <c:f>treeLSTM!$M$4</c:f>
              <c:strCache>
                <c:ptCount val="1"/>
                <c:pt idx="0">
                  <c:v>DyNet-AB</c:v>
                </c:pt>
              </c:strCache>
            </c:strRef>
          </c:tx>
          <c:spPr>
            <a:ln w="34925" cap="rnd">
              <a:solidFill>
                <a:schemeClr val="accent4"/>
              </a:solidFill>
              <a:round/>
            </a:ln>
            <a:effectLst/>
          </c:spPr>
          <c:marker>
            <c:symbol val="none"/>
          </c:marker>
          <c:yVal>
            <c:numRef>
              <c:f>treeLSTM!$M$5:$M$132</c:f>
              <c:numCache>
                <c:formatCode>General</c:formatCode>
                <c:ptCount val="128"/>
                <c:pt idx="0">
                  <c:v>234.68</c:v>
                </c:pt>
                <c:pt idx="1">
                  <c:v>336.577</c:v>
                </c:pt>
                <c:pt idx="2">
                  <c:v>426.262</c:v>
                </c:pt>
                <c:pt idx="3">
                  <c:v>505.65199999999999</c:v>
                </c:pt>
                <c:pt idx="4">
                  <c:v>574.38800000000003</c:v>
                </c:pt>
                <c:pt idx="5">
                  <c:v>634.48699999999997</c:v>
                </c:pt>
                <c:pt idx="6">
                  <c:v>685.88900000000001</c:v>
                </c:pt>
                <c:pt idx="7">
                  <c:v>731.25599999999997</c:v>
                </c:pt>
                <c:pt idx="8">
                  <c:v>771.89300000000003</c:v>
                </c:pt>
                <c:pt idx="9">
                  <c:v>807.26</c:v>
                </c:pt>
                <c:pt idx="10">
                  <c:v>836.37099999999998</c:v>
                </c:pt>
                <c:pt idx="11">
                  <c:v>856.79899999999998</c:v>
                </c:pt>
                <c:pt idx="12">
                  <c:v>867.01900000000001</c:v>
                </c:pt>
                <c:pt idx="13">
                  <c:v>879.77800000000002</c:v>
                </c:pt>
                <c:pt idx="14">
                  <c:v>891.38400000000001</c:v>
                </c:pt>
                <c:pt idx="15">
                  <c:v>906.81399999999996</c:v>
                </c:pt>
                <c:pt idx="16">
                  <c:v>926.60199999999998</c:v>
                </c:pt>
                <c:pt idx="17">
                  <c:v>945.26900000000001</c:v>
                </c:pt>
                <c:pt idx="18">
                  <c:v>965.26400000000001</c:v>
                </c:pt>
                <c:pt idx="19">
                  <c:v>983.98400000000004</c:v>
                </c:pt>
                <c:pt idx="20">
                  <c:v>1004</c:v>
                </c:pt>
                <c:pt idx="21">
                  <c:v>1022.15</c:v>
                </c:pt>
                <c:pt idx="22">
                  <c:v>1039.5999999999999</c:v>
                </c:pt>
                <c:pt idx="23">
                  <c:v>1054.55</c:v>
                </c:pt>
                <c:pt idx="24">
                  <c:v>1070.58</c:v>
                </c:pt>
                <c:pt idx="25">
                  <c:v>1085.54</c:v>
                </c:pt>
                <c:pt idx="26">
                  <c:v>1100.76</c:v>
                </c:pt>
                <c:pt idx="27">
                  <c:v>1114.01</c:v>
                </c:pt>
                <c:pt idx="28">
                  <c:v>1127.33</c:v>
                </c:pt>
                <c:pt idx="29">
                  <c:v>1141.33</c:v>
                </c:pt>
                <c:pt idx="30">
                  <c:v>1150.47</c:v>
                </c:pt>
                <c:pt idx="31">
                  <c:v>1164.98</c:v>
                </c:pt>
                <c:pt idx="32">
                  <c:v>1176.6199999999999</c:v>
                </c:pt>
                <c:pt idx="33">
                  <c:v>1191.07</c:v>
                </c:pt>
                <c:pt idx="34">
                  <c:v>1199.78</c:v>
                </c:pt>
                <c:pt idx="35">
                  <c:v>1210.73</c:v>
                </c:pt>
                <c:pt idx="36">
                  <c:v>1220.25</c:v>
                </c:pt>
                <c:pt idx="37">
                  <c:v>1229.52</c:v>
                </c:pt>
                <c:pt idx="38">
                  <c:v>1238.19</c:v>
                </c:pt>
                <c:pt idx="39">
                  <c:v>1247.07</c:v>
                </c:pt>
                <c:pt idx="40">
                  <c:v>1254.67</c:v>
                </c:pt>
                <c:pt idx="41">
                  <c:v>1264.8</c:v>
                </c:pt>
                <c:pt idx="42">
                  <c:v>1272.27</c:v>
                </c:pt>
                <c:pt idx="43">
                  <c:v>1280.3399999999999</c:v>
                </c:pt>
                <c:pt idx="44">
                  <c:v>1287.47</c:v>
                </c:pt>
                <c:pt idx="45">
                  <c:v>1294.69</c:v>
                </c:pt>
                <c:pt idx="46">
                  <c:v>1301.3599999999999</c:v>
                </c:pt>
                <c:pt idx="47">
                  <c:v>1304.43</c:v>
                </c:pt>
                <c:pt idx="48">
                  <c:v>1313.71</c:v>
                </c:pt>
                <c:pt idx="49">
                  <c:v>1318.24</c:v>
                </c:pt>
                <c:pt idx="50">
                  <c:v>1324.98</c:v>
                </c:pt>
                <c:pt idx="51">
                  <c:v>1332.08</c:v>
                </c:pt>
                <c:pt idx="52">
                  <c:v>1337.67</c:v>
                </c:pt>
                <c:pt idx="53">
                  <c:v>1342.35</c:v>
                </c:pt>
                <c:pt idx="54">
                  <c:v>1346.34</c:v>
                </c:pt>
                <c:pt idx="55">
                  <c:v>1352.18</c:v>
                </c:pt>
                <c:pt idx="56">
                  <c:v>1357.14</c:v>
                </c:pt>
                <c:pt idx="57">
                  <c:v>1362.63</c:v>
                </c:pt>
                <c:pt idx="58">
                  <c:v>1367.02</c:v>
                </c:pt>
                <c:pt idx="59">
                  <c:v>1372.2</c:v>
                </c:pt>
                <c:pt idx="60">
                  <c:v>1376.53</c:v>
                </c:pt>
                <c:pt idx="61">
                  <c:v>1380.91</c:v>
                </c:pt>
                <c:pt idx="62">
                  <c:v>1385.4</c:v>
                </c:pt>
                <c:pt idx="63">
                  <c:v>1390.17</c:v>
                </c:pt>
                <c:pt idx="64">
                  <c:v>1393.16</c:v>
                </c:pt>
                <c:pt idx="65">
                  <c:v>1398.26</c:v>
                </c:pt>
                <c:pt idx="66">
                  <c:v>1400.2</c:v>
                </c:pt>
                <c:pt idx="67">
                  <c:v>1401.95</c:v>
                </c:pt>
                <c:pt idx="68">
                  <c:v>1405.83</c:v>
                </c:pt>
                <c:pt idx="69">
                  <c:v>1412.27</c:v>
                </c:pt>
                <c:pt idx="70">
                  <c:v>1412.94</c:v>
                </c:pt>
                <c:pt idx="71">
                  <c:v>1417.18</c:v>
                </c:pt>
                <c:pt idx="72">
                  <c:v>1421.84</c:v>
                </c:pt>
                <c:pt idx="73">
                  <c:v>1427.13</c:v>
                </c:pt>
                <c:pt idx="74">
                  <c:v>1429.17</c:v>
                </c:pt>
                <c:pt idx="75">
                  <c:v>1433.96</c:v>
                </c:pt>
                <c:pt idx="76">
                  <c:v>1437.54</c:v>
                </c:pt>
                <c:pt idx="77">
                  <c:v>1435.91</c:v>
                </c:pt>
                <c:pt idx="78">
                  <c:v>1437.33</c:v>
                </c:pt>
                <c:pt idx="79">
                  <c:v>1432.67</c:v>
                </c:pt>
                <c:pt idx="80">
                  <c:v>1439.33</c:v>
                </c:pt>
                <c:pt idx="81">
                  <c:v>1442.49</c:v>
                </c:pt>
                <c:pt idx="82">
                  <c:v>1446.93</c:v>
                </c:pt>
                <c:pt idx="83">
                  <c:v>1448.03</c:v>
                </c:pt>
                <c:pt idx="84">
                  <c:v>1455.23</c:v>
                </c:pt>
                <c:pt idx="85">
                  <c:v>1459.63</c:v>
                </c:pt>
                <c:pt idx="86">
                  <c:v>1459.18</c:v>
                </c:pt>
                <c:pt idx="87">
                  <c:v>1462.65</c:v>
                </c:pt>
                <c:pt idx="88">
                  <c:v>1465.77</c:v>
                </c:pt>
                <c:pt idx="89">
                  <c:v>1460.89</c:v>
                </c:pt>
                <c:pt idx="90">
                  <c:v>1464.95</c:v>
                </c:pt>
                <c:pt idx="91">
                  <c:v>1468.68</c:v>
                </c:pt>
                <c:pt idx="92">
                  <c:v>1472.34</c:v>
                </c:pt>
                <c:pt idx="93">
                  <c:v>1469.01</c:v>
                </c:pt>
                <c:pt idx="94">
                  <c:v>1473</c:v>
                </c:pt>
                <c:pt idx="95">
                  <c:v>1471.83</c:v>
                </c:pt>
                <c:pt idx="96">
                  <c:v>1477.33</c:v>
                </c:pt>
                <c:pt idx="97">
                  <c:v>1477.13</c:v>
                </c:pt>
                <c:pt idx="98">
                  <c:v>1479.67</c:v>
                </c:pt>
                <c:pt idx="99">
                  <c:v>1479.81</c:v>
                </c:pt>
                <c:pt idx="100">
                  <c:v>1481.92</c:v>
                </c:pt>
                <c:pt idx="101">
                  <c:v>1484.48</c:v>
                </c:pt>
                <c:pt idx="102">
                  <c:v>1486.71</c:v>
                </c:pt>
                <c:pt idx="103">
                  <c:v>1489.87</c:v>
                </c:pt>
                <c:pt idx="104">
                  <c:v>1493.68</c:v>
                </c:pt>
                <c:pt idx="105">
                  <c:v>1495.06</c:v>
                </c:pt>
                <c:pt idx="106">
                  <c:v>1496.11</c:v>
                </c:pt>
                <c:pt idx="107">
                  <c:v>1496.32</c:v>
                </c:pt>
                <c:pt idx="108">
                  <c:v>1500.26</c:v>
                </c:pt>
                <c:pt idx="109">
                  <c:v>1499.91</c:v>
                </c:pt>
                <c:pt idx="110">
                  <c:v>1502.94</c:v>
                </c:pt>
                <c:pt idx="111">
                  <c:v>1505.22</c:v>
                </c:pt>
                <c:pt idx="112">
                  <c:v>1505.33</c:v>
                </c:pt>
                <c:pt idx="113">
                  <c:v>1507.51</c:v>
                </c:pt>
                <c:pt idx="114">
                  <c:v>1509.94</c:v>
                </c:pt>
                <c:pt idx="115">
                  <c:v>1509.99</c:v>
                </c:pt>
                <c:pt idx="116">
                  <c:v>1511.68</c:v>
                </c:pt>
                <c:pt idx="117">
                  <c:v>1511.74</c:v>
                </c:pt>
                <c:pt idx="118">
                  <c:v>1514.16</c:v>
                </c:pt>
                <c:pt idx="119">
                  <c:v>1527.16</c:v>
                </c:pt>
                <c:pt idx="120">
                  <c:v>1517.11</c:v>
                </c:pt>
                <c:pt idx="121">
                  <c:v>1518.49</c:v>
                </c:pt>
                <c:pt idx="122">
                  <c:v>1518.52</c:v>
                </c:pt>
                <c:pt idx="123">
                  <c:v>1519.83</c:v>
                </c:pt>
                <c:pt idx="124">
                  <c:v>1521.66</c:v>
                </c:pt>
                <c:pt idx="125">
                  <c:v>1524.1</c:v>
                </c:pt>
                <c:pt idx="126">
                  <c:v>1525.18</c:v>
                </c:pt>
                <c:pt idx="127">
                  <c:v>1524.63</c:v>
                </c:pt>
              </c:numCache>
            </c:numRef>
          </c:yVal>
          <c:smooth val="1"/>
          <c:extLst>
            <c:ext xmlns:c16="http://schemas.microsoft.com/office/drawing/2014/chart" uri="{C3380CC4-5D6E-409C-BE32-E72D297353CC}">
              <c16:uniqueId val="{00000001-C7B9-4BE4-87A9-353793426374}"/>
            </c:ext>
          </c:extLst>
        </c:ser>
        <c:ser>
          <c:idx val="3"/>
          <c:order val="2"/>
          <c:tx>
            <c:strRef>
              <c:f>treeLSTM!$O$4</c:f>
              <c:strCache>
                <c:ptCount val="1"/>
                <c:pt idx="0">
                  <c:v>VPPS</c:v>
                </c:pt>
              </c:strCache>
            </c:strRef>
          </c:tx>
          <c:spPr>
            <a:ln w="34925" cap="rnd">
              <a:solidFill>
                <a:srgbClr val="76B531"/>
              </a:solidFill>
              <a:round/>
            </a:ln>
            <a:effectLst/>
          </c:spPr>
          <c:marker>
            <c:symbol val="plus"/>
            <c:size val="5"/>
            <c:spPr>
              <a:noFill/>
              <a:ln w="9525">
                <a:solidFill>
                  <a:srgbClr val="76B531"/>
                </a:solidFill>
              </a:ln>
              <a:effectLst/>
            </c:spPr>
          </c:marker>
          <c:yVal>
            <c:numRef>
              <c:f>treeLSTM!$O$5:$O$132</c:f>
              <c:numCache>
                <c:formatCode>General</c:formatCode>
                <c:ptCount val="128"/>
                <c:pt idx="0">
                  <c:v>678.41800000000001</c:v>
                </c:pt>
                <c:pt idx="1">
                  <c:v>983.19899999999996</c:v>
                </c:pt>
                <c:pt idx="2">
                  <c:v>1172.98</c:v>
                </c:pt>
                <c:pt idx="3">
                  <c:v>1300.06</c:v>
                </c:pt>
                <c:pt idx="4">
                  <c:v>1396.57</c:v>
                </c:pt>
                <c:pt idx="5">
                  <c:v>1468.29</c:v>
                </c:pt>
                <c:pt idx="6">
                  <c:v>1525.27</c:v>
                </c:pt>
                <c:pt idx="7">
                  <c:v>1576.09</c:v>
                </c:pt>
                <c:pt idx="8">
                  <c:v>1609.99</c:v>
                </c:pt>
                <c:pt idx="9">
                  <c:v>1643.89</c:v>
                </c:pt>
                <c:pt idx="10">
                  <c:v>1674.71</c:v>
                </c:pt>
                <c:pt idx="11">
                  <c:v>1700.3</c:v>
                </c:pt>
                <c:pt idx="12">
                  <c:v>1717.82</c:v>
                </c:pt>
                <c:pt idx="13">
                  <c:v>1735.07</c:v>
                </c:pt>
                <c:pt idx="14">
                  <c:v>1746.47</c:v>
                </c:pt>
                <c:pt idx="15">
                  <c:v>1770.04</c:v>
                </c:pt>
                <c:pt idx="16">
                  <c:v>1776.44</c:v>
                </c:pt>
                <c:pt idx="17">
                  <c:v>1778.61</c:v>
                </c:pt>
                <c:pt idx="18">
                  <c:v>1796.38</c:v>
                </c:pt>
                <c:pt idx="19">
                  <c:v>1811.24</c:v>
                </c:pt>
                <c:pt idx="20">
                  <c:v>1817.52</c:v>
                </c:pt>
                <c:pt idx="21">
                  <c:v>1825.49</c:v>
                </c:pt>
                <c:pt idx="22">
                  <c:v>1844.18</c:v>
                </c:pt>
                <c:pt idx="23">
                  <c:v>1839.4</c:v>
                </c:pt>
                <c:pt idx="24">
                  <c:v>1840.06</c:v>
                </c:pt>
                <c:pt idx="25">
                  <c:v>1846.29</c:v>
                </c:pt>
                <c:pt idx="26">
                  <c:v>1854.78</c:v>
                </c:pt>
                <c:pt idx="27">
                  <c:v>1856.93</c:v>
                </c:pt>
                <c:pt idx="28">
                  <c:v>1860.35</c:v>
                </c:pt>
                <c:pt idx="29">
                  <c:v>1866.78</c:v>
                </c:pt>
                <c:pt idx="30">
                  <c:v>1871.57</c:v>
                </c:pt>
                <c:pt idx="31">
                  <c:v>1871.63</c:v>
                </c:pt>
                <c:pt idx="32">
                  <c:v>1871.21</c:v>
                </c:pt>
                <c:pt idx="33">
                  <c:v>1877.67</c:v>
                </c:pt>
                <c:pt idx="34">
                  <c:v>1879.4</c:v>
                </c:pt>
                <c:pt idx="35">
                  <c:v>1880.95</c:v>
                </c:pt>
                <c:pt idx="36">
                  <c:v>1876.93</c:v>
                </c:pt>
                <c:pt idx="37">
                  <c:v>1881.1</c:v>
                </c:pt>
                <c:pt idx="38">
                  <c:v>1885.43</c:v>
                </c:pt>
                <c:pt idx="39">
                  <c:v>1879.96</c:v>
                </c:pt>
                <c:pt idx="40">
                  <c:v>1883.39</c:v>
                </c:pt>
                <c:pt idx="41">
                  <c:v>1887.12</c:v>
                </c:pt>
                <c:pt idx="42">
                  <c:v>1886.13</c:v>
                </c:pt>
                <c:pt idx="43">
                  <c:v>1888.91</c:v>
                </c:pt>
                <c:pt idx="44">
                  <c:v>1885.81</c:v>
                </c:pt>
                <c:pt idx="45">
                  <c:v>1888.17</c:v>
                </c:pt>
                <c:pt idx="46">
                  <c:v>1886.67</c:v>
                </c:pt>
                <c:pt idx="47">
                  <c:v>1882.77</c:v>
                </c:pt>
                <c:pt idx="48">
                  <c:v>1890.05</c:v>
                </c:pt>
                <c:pt idx="49">
                  <c:v>1890.57</c:v>
                </c:pt>
                <c:pt idx="50">
                  <c:v>1884.71</c:v>
                </c:pt>
                <c:pt idx="51">
                  <c:v>1894.69</c:v>
                </c:pt>
                <c:pt idx="52">
                  <c:v>1892.86</c:v>
                </c:pt>
                <c:pt idx="53">
                  <c:v>1889.7</c:v>
                </c:pt>
                <c:pt idx="54">
                  <c:v>1871.16</c:v>
                </c:pt>
                <c:pt idx="55">
                  <c:v>1891.56</c:v>
                </c:pt>
                <c:pt idx="56">
                  <c:v>1892.38</c:v>
                </c:pt>
                <c:pt idx="57">
                  <c:v>1886.7</c:v>
                </c:pt>
                <c:pt idx="58">
                  <c:v>1890.1</c:v>
                </c:pt>
                <c:pt idx="59">
                  <c:v>1889.14</c:v>
                </c:pt>
                <c:pt idx="60">
                  <c:v>1884.79</c:v>
                </c:pt>
                <c:pt idx="61">
                  <c:v>1884.21</c:v>
                </c:pt>
                <c:pt idx="62">
                  <c:v>1884.97</c:v>
                </c:pt>
                <c:pt idx="63">
                  <c:v>1885.27</c:v>
                </c:pt>
                <c:pt idx="64">
                  <c:v>1883.43</c:v>
                </c:pt>
                <c:pt idx="65">
                  <c:v>1884.05</c:v>
                </c:pt>
                <c:pt idx="66">
                  <c:v>1879.2</c:v>
                </c:pt>
                <c:pt idx="67">
                  <c:v>1878.87</c:v>
                </c:pt>
                <c:pt idx="68">
                  <c:v>1875.99</c:v>
                </c:pt>
                <c:pt idx="69">
                  <c:v>1877.34</c:v>
                </c:pt>
                <c:pt idx="70">
                  <c:v>1876.65</c:v>
                </c:pt>
                <c:pt idx="71">
                  <c:v>1874.26</c:v>
                </c:pt>
                <c:pt idx="72">
                  <c:v>1874.26</c:v>
                </c:pt>
                <c:pt idx="73">
                  <c:v>1870.74</c:v>
                </c:pt>
                <c:pt idx="74">
                  <c:v>1870.04</c:v>
                </c:pt>
                <c:pt idx="75">
                  <c:v>1866.26</c:v>
                </c:pt>
                <c:pt idx="76">
                  <c:v>1865.64</c:v>
                </c:pt>
                <c:pt idx="77">
                  <c:v>1862.02</c:v>
                </c:pt>
                <c:pt idx="78">
                  <c:v>1860.44</c:v>
                </c:pt>
                <c:pt idx="79">
                  <c:v>1858.43</c:v>
                </c:pt>
                <c:pt idx="80">
                  <c:v>1857.39</c:v>
                </c:pt>
                <c:pt idx="81">
                  <c:v>1855.53</c:v>
                </c:pt>
                <c:pt idx="82">
                  <c:v>1852.52</c:v>
                </c:pt>
                <c:pt idx="83">
                  <c:v>1851.19</c:v>
                </c:pt>
                <c:pt idx="84">
                  <c:v>1848.23</c:v>
                </c:pt>
                <c:pt idx="85">
                  <c:v>1847.26</c:v>
                </c:pt>
                <c:pt idx="86">
                  <c:v>1845.06</c:v>
                </c:pt>
                <c:pt idx="87">
                  <c:v>1843.63</c:v>
                </c:pt>
                <c:pt idx="88">
                  <c:v>1839.79</c:v>
                </c:pt>
                <c:pt idx="89">
                  <c:v>1828</c:v>
                </c:pt>
                <c:pt idx="90">
                  <c:v>1829.84</c:v>
                </c:pt>
                <c:pt idx="91">
                  <c:v>1828.47</c:v>
                </c:pt>
                <c:pt idx="92">
                  <c:v>1827.07</c:v>
                </c:pt>
                <c:pt idx="93">
                  <c:v>1826.82</c:v>
                </c:pt>
                <c:pt idx="94">
                  <c:v>1824.56</c:v>
                </c:pt>
                <c:pt idx="95">
                  <c:v>1820.97</c:v>
                </c:pt>
                <c:pt idx="96">
                  <c:v>1820.82</c:v>
                </c:pt>
                <c:pt idx="97">
                  <c:v>1817.52</c:v>
                </c:pt>
                <c:pt idx="98">
                  <c:v>1816.51</c:v>
                </c:pt>
                <c:pt idx="99">
                  <c:v>1812.75</c:v>
                </c:pt>
                <c:pt idx="100">
                  <c:v>1810.5</c:v>
                </c:pt>
                <c:pt idx="101">
                  <c:v>1808.2</c:v>
                </c:pt>
                <c:pt idx="102">
                  <c:v>1808.57</c:v>
                </c:pt>
                <c:pt idx="103">
                  <c:v>1803.72</c:v>
                </c:pt>
                <c:pt idx="104">
                  <c:v>1806.12</c:v>
                </c:pt>
                <c:pt idx="105">
                  <c:v>1803.1</c:v>
                </c:pt>
                <c:pt idx="106">
                  <c:v>1812</c:v>
                </c:pt>
                <c:pt idx="107">
                  <c:v>1808.78</c:v>
                </c:pt>
                <c:pt idx="108">
                  <c:v>1806.25</c:v>
                </c:pt>
                <c:pt idx="109">
                  <c:v>1802.51</c:v>
                </c:pt>
                <c:pt idx="110">
                  <c:v>1802.56</c:v>
                </c:pt>
                <c:pt idx="111">
                  <c:v>1802.63</c:v>
                </c:pt>
                <c:pt idx="112">
                  <c:v>1798.22</c:v>
                </c:pt>
                <c:pt idx="113">
                  <c:v>1796.81</c:v>
                </c:pt>
                <c:pt idx="114">
                  <c:v>1794.98</c:v>
                </c:pt>
                <c:pt idx="115">
                  <c:v>1794.45</c:v>
                </c:pt>
                <c:pt idx="116">
                  <c:v>1792.82</c:v>
                </c:pt>
                <c:pt idx="117">
                  <c:v>1791.65</c:v>
                </c:pt>
                <c:pt idx="118">
                  <c:v>1792.7</c:v>
                </c:pt>
                <c:pt idx="119">
                  <c:v>1772.42</c:v>
                </c:pt>
                <c:pt idx="120">
                  <c:v>1787.3</c:v>
                </c:pt>
                <c:pt idx="121">
                  <c:v>1789.23</c:v>
                </c:pt>
                <c:pt idx="122">
                  <c:v>1785.61</c:v>
                </c:pt>
                <c:pt idx="123">
                  <c:v>1784.93</c:v>
                </c:pt>
                <c:pt idx="124">
                  <c:v>1785.71</c:v>
                </c:pt>
                <c:pt idx="125">
                  <c:v>1785.16</c:v>
                </c:pt>
                <c:pt idx="126">
                  <c:v>1783.11</c:v>
                </c:pt>
                <c:pt idx="127">
                  <c:v>1781.9</c:v>
                </c:pt>
              </c:numCache>
            </c:numRef>
          </c:yVal>
          <c:smooth val="1"/>
          <c:extLst>
            <c:ext xmlns:c16="http://schemas.microsoft.com/office/drawing/2014/chart" uri="{C3380CC4-5D6E-409C-BE32-E72D297353CC}">
              <c16:uniqueId val="{00000003-C7B9-4BE4-87A9-353793426374}"/>
            </c:ext>
          </c:extLst>
        </c:ser>
        <c:dLbls>
          <c:showLegendKey val="0"/>
          <c:showVal val="0"/>
          <c:showCatName val="0"/>
          <c:showSerName val="0"/>
          <c:showPercent val="0"/>
          <c:showBubbleSize val="0"/>
        </c:dLbls>
        <c:axId val="450456320"/>
        <c:axId val="376566304"/>
      </c:scatterChart>
      <c:valAx>
        <c:axId val="450456320"/>
        <c:scaling>
          <c:orientation val="minMax"/>
          <c:max val="128"/>
        </c:scaling>
        <c:delete val="0"/>
        <c:axPos val="b"/>
        <c:majorGridlines>
          <c:spPr>
            <a:ln w="9525" cap="flat" cmpd="sng" algn="ctr">
              <a:solidFill>
                <a:schemeClr val="bg2">
                  <a:lumMod val="7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a:t>Batch Size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title>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376566304"/>
        <c:crosses val="autoZero"/>
        <c:crossBetween val="midCat"/>
        <c:majorUnit val="16"/>
        <c:minorUnit val="16"/>
      </c:valAx>
      <c:valAx>
        <c:axId val="376566304"/>
        <c:scaling>
          <c:orientation val="minMax"/>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r>
                  <a:rPr lang="en-US"/>
                  <a:t>Sentences/Sec.</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crossAx val="450456320"/>
        <c:crosses val="autoZero"/>
        <c:crossBetween val="midCat"/>
        <c:majorUnit val="500"/>
      </c:valAx>
      <c:spPr>
        <a:noFill/>
        <a:ln>
          <a:solidFill>
            <a:schemeClr val="bg1"/>
          </a:solidFill>
        </a:ln>
        <a:effectLst/>
      </c:spPr>
    </c:plotArea>
    <c:legend>
      <c:legendPos val="t"/>
      <c:layout>
        <c:manualLayout>
          <c:xMode val="edge"/>
          <c:yMode val="edge"/>
          <c:x val="4.0015403412990452E-2"/>
          <c:y val="2.2403947046242451E-2"/>
          <c:w val="0.95576487314085734"/>
          <c:h val="9.580880365745317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1293538106932"/>
          <c:y val="0.18625473899095946"/>
          <c:w val="0.80250134395851125"/>
          <c:h val="0.64675452026829983"/>
        </c:manualLayout>
      </c:layout>
      <c:barChart>
        <c:barDir val="bar"/>
        <c:grouping val="stacked"/>
        <c:varyColors val="0"/>
        <c:ser>
          <c:idx val="0"/>
          <c:order val="0"/>
          <c:tx>
            <c:strRef>
              <c:f>Sheet1!$F$4</c:f>
              <c:strCache>
                <c:ptCount val="1"/>
                <c:pt idx="0">
                  <c:v>Graph Construction</c:v>
                </c:pt>
              </c:strCache>
            </c:strRef>
          </c:tx>
          <c:spPr>
            <a:solidFill>
              <a:schemeClr val="accent2"/>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Sheet1!$F$5:$F$20</c:f>
              <c:numCache>
                <c:formatCode>General</c:formatCode>
                <c:ptCount val="16"/>
                <c:pt idx="0">
                  <c:v>182.53125</c:v>
                </c:pt>
                <c:pt idx="1">
                  <c:v>0</c:v>
                </c:pt>
                <c:pt idx="2">
                  <c:v>175.921875</c:v>
                </c:pt>
                <c:pt idx="3">
                  <c:v>0</c:v>
                </c:pt>
                <c:pt idx="4">
                  <c:v>168.15625</c:v>
                </c:pt>
                <c:pt idx="5">
                  <c:v>0</c:v>
                </c:pt>
                <c:pt idx="6">
                  <c:v>154.921875</c:v>
                </c:pt>
                <c:pt idx="7">
                  <c:v>0</c:v>
                </c:pt>
                <c:pt idx="8">
                  <c:v>140.65625</c:v>
                </c:pt>
                <c:pt idx="9">
                  <c:v>0</c:v>
                </c:pt>
                <c:pt idx="10">
                  <c:v>137.984375</c:v>
                </c:pt>
                <c:pt idx="11">
                  <c:v>0</c:v>
                </c:pt>
                <c:pt idx="12">
                  <c:v>139.875</c:v>
                </c:pt>
                <c:pt idx="13">
                  <c:v>0</c:v>
                </c:pt>
                <c:pt idx="14">
                  <c:v>135.0859375</c:v>
                </c:pt>
                <c:pt idx="15">
                  <c:v>0</c:v>
                </c:pt>
              </c:numCache>
            </c:numRef>
          </c:val>
          <c:extLst>
            <c:ext xmlns:c16="http://schemas.microsoft.com/office/drawing/2014/chart" uri="{C3380CC4-5D6E-409C-BE32-E72D297353CC}">
              <c16:uniqueId val="{00000000-1338-4F25-B7EA-77E42A89F501}"/>
            </c:ext>
          </c:extLst>
        </c:ser>
        <c:ser>
          <c:idx val="1"/>
          <c:order val="1"/>
          <c:tx>
            <c:strRef>
              <c:f>Sheet1!$G$4</c:f>
              <c:strCache>
                <c:ptCount val="1"/>
                <c:pt idx="0">
                  <c:v>Sorting Nodes</c:v>
                </c:pt>
              </c:strCache>
            </c:strRef>
          </c:tx>
          <c:spPr>
            <a:solidFill>
              <a:schemeClr val="accent4"/>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Sheet1!$G$5:$G$20</c:f>
              <c:numCache>
                <c:formatCode>General</c:formatCode>
                <c:ptCount val="16"/>
                <c:pt idx="0">
                  <c:v>45.65625</c:v>
                </c:pt>
                <c:pt idx="1">
                  <c:v>0</c:v>
                </c:pt>
                <c:pt idx="2">
                  <c:v>39.84375</c:v>
                </c:pt>
                <c:pt idx="3">
                  <c:v>0</c:v>
                </c:pt>
                <c:pt idx="4">
                  <c:v>35.6328125</c:v>
                </c:pt>
                <c:pt idx="5">
                  <c:v>0</c:v>
                </c:pt>
                <c:pt idx="6">
                  <c:v>31.65625</c:v>
                </c:pt>
                <c:pt idx="7">
                  <c:v>0</c:v>
                </c:pt>
                <c:pt idx="8">
                  <c:v>27.4453125</c:v>
                </c:pt>
                <c:pt idx="9">
                  <c:v>0</c:v>
                </c:pt>
                <c:pt idx="10">
                  <c:v>25.78125</c:v>
                </c:pt>
                <c:pt idx="11">
                  <c:v>0</c:v>
                </c:pt>
                <c:pt idx="12">
                  <c:v>25.359375</c:v>
                </c:pt>
                <c:pt idx="13">
                  <c:v>0</c:v>
                </c:pt>
                <c:pt idx="14">
                  <c:v>25.359375</c:v>
                </c:pt>
                <c:pt idx="15">
                  <c:v>0</c:v>
                </c:pt>
              </c:numCache>
            </c:numRef>
          </c:val>
          <c:extLst>
            <c:ext xmlns:c16="http://schemas.microsoft.com/office/drawing/2014/chart" uri="{C3380CC4-5D6E-409C-BE32-E72D297353CC}">
              <c16:uniqueId val="{00000001-1338-4F25-B7EA-77E42A89F501}"/>
            </c:ext>
          </c:extLst>
        </c:ser>
        <c:ser>
          <c:idx val="2"/>
          <c:order val="2"/>
          <c:tx>
            <c:strRef>
              <c:f>Sheet1!$H$4</c:f>
              <c:strCache>
                <c:ptCount val="1"/>
                <c:pt idx="0">
                  <c:v>Forward Scheduling</c:v>
                </c:pt>
              </c:strCache>
            </c:strRef>
          </c:tx>
          <c:spPr>
            <a:solidFill>
              <a:schemeClr val="accent6"/>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Sheet1!$H$5:$H$20</c:f>
              <c:numCache>
                <c:formatCode>General</c:formatCode>
                <c:ptCount val="16"/>
                <c:pt idx="0">
                  <c:v>214.78125</c:v>
                </c:pt>
                <c:pt idx="1">
                  <c:v>0</c:v>
                </c:pt>
                <c:pt idx="2">
                  <c:v>182.2734375</c:v>
                </c:pt>
                <c:pt idx="3">
                  <c:v>0</c:v>
                </c:pt>
                <c:pt idx="4">
                  <c:v>163.453125</c:v>
                </c:pt>
                <c:pt idx="5">
                  <c:v>0</c:v>
                </c:pt>
                <c:pt idx="6">
                  <c:v>151.609375</c:v>
                </c:pt>
                <c:pt idx="7">
                  <c:v>0</c:v>
                </c:pt>
                <c:pt idx="8">
                  <c:v>135.28125</c:v>
                </c:pt>
                <c:pt idx="9">
                  <c:v>0</c:v>
                </c:pt>
                <c:pt idx="10">
                  <c:v>129.265625</c:v>
                </c:pt>
                <c:pt idx="11">
                  <c:v>0</c:v>
                </c:pt>
                <c:pt idx="12">
                  <c:v>135.90625</c:v>
                </c:pt>
                <c:pt idx="13">
                  <c:v>0</c:v>
                </c:pt>
                <c:pt idx="14">
                  <c:v>149.984375</c:v>
                </c:pt>
                <c:pt idx="15">
                  <c:v>0</c:v>
                </c:pt>
              </c:numCache>
            </c:numRef>
          </c:val>
          <c:extLst>
            <c:ext xmlns:c16="http://schemas.microsoft.com/office/drawing/2014/chart" uri="{C3380CC4-5D6E-409C-BE32-E72D297353CC}">
              <c16:uniqueId val="{00000002-1338-4F25-B7EA-77E42A89F501}"/>
            </c:ext>
          </c:extLst>
        </c:ser>
        <c:ser>
          <c:idx val="3"/>
          <c:order val="3"/>
          <c:tx>
            <c:strRef>
              <c:f>Sheet1!$I$4</c:f>
              <c:strCache>
                <c:ptCount val="1"/>
                <c:pt idx="0">
                  <c:v>Backward Scheduling</c:v>
                </c:pt>
              </c:strCache>
            </c:strRef>
          </c:tx>
          <c:spPr>
            <a:solidFill>
              <a:schemeClr val="accent2">
                <a:lumMod val="60000"/>
              </a:schemeClr>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Sheet1!$I$5:$I$20</c:f>
              <c:numCache>
                <c:formatCode>General</c:formatCode>
                <c:ptCount val="16"/>
                <c:pt idx="0">
                  <c:v>289.609375</c:v>
                </c:pt>
                <c:pt idx="1">
                  <c:v>0</c:v>
                </c:pt>
                <c:pt idx="2">
                  <c:v>265.078125</c:v>
                </c:pt>
                <c:pt idx="3">
                  <c:v>0</c:v>
                </c:pt>
                <c:pt idx="4">
                  <c:v>248.6796875</c:v>
                </c:pt>
                <c:pt idx="5">
                  <c:v>0</c:v>
                </c:pt>
                <c:pt idx="6">
                  <c:v>236.296875</c:v>
                </c:pt>
                <c:pt idx="7">
                  <c:v>0</c:v>
                </c:pt>
                <c:pt idx="8">
                  <c:v>217.859375</c:v>
                </c:pt>
                <c:pt idx="9">
                  <c:v>0</c:v>
                </c:pt>
                <c:pt idx="10">
                  <c:v>216.5859375</c:v>
                </c:pt>
                <c:pt idx="11">
                  <c:v>0</c:v>
                </c:pt>
                <c:pt idx="12">
                  <c:v>213.9453125</c:v>
                </c:pt>
                <c:pt idx="13">
                  <c:v>0</c:v>
                </c:pt>
                <c:pt idx="14">
                  <c:v>233.484375</c:v>
                </c:pt>
                <c:pt idx="15">
                  <c:v>0</c:v>
                </c:pt>
              </c:numCache>
            </c:numRef>
          </c:val>
          <c:extLst>
            <c:ext xmlns:c16="http://schemas.microsoft.com/office/drawing/2014/chart" uri="{C3380CC4-5D6E-409C-BE32-E72D297353CC}">
              <c16:uniqueId val="{00000003-1338-4F25-B7EA-77E42A89F501}"/>
            </c:ext>
          </c:extLst>
        </c:ser>
        <c:ser>
          <c:idx val="4"/>
          <c:order val="4"/>
          <c:tx>
            <c:strRef>
              <c:f>Sheet1!$J$4</c:f>
              <c:strCache>
                <c:ptCount val="1"/>
                <c:pt idx="0">
                  <c:v>H2D Script Copy</c:v>
                </c:pt>
              </c:strCache>
            </c:strRef>
          </c:tx>
          <c:spPr>
            <a:solidFill>
              <a:schemeClr val="accent4">
                <a:lumMod val="60000"/>
              </a:schemeClr>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Sheet1!$J$5:$J$20</c:f>
              <c:numCache>
                <c:formatCode>General</c:formatCode>
                <c:ptCount val="16"/>
                <c:pt idx="0">
                  <c:v>0</c:v>
                </c:pt>
                <c:pt idx="1">
                  <c:v>37.15625</c:v>
                </c:pt>
                <c:pt idx="2">
                  <c:v>0</c:v>
                </c:pt>
                <c:pt idx="3">
                  <c:v>14.9453125</c:v>
                </c:pt>
                <c:pt idx="4">
                  <c:v>0</c:v>
                </c:pt>
                <c:pt idx="5">
                  <c:v>9.9453125</c:v>
                </c:pt>
                <c:pt idx="6">
                  <c:v>0</c:v>
                </c:pt>
                <c:pt idx="7">
                  <c:v>7.1328125</c:v>
                </c:pt>
                <c:pt idx="8">
                  <c:v>0</c:v>
                </c:pt>
                <c:pt idx="9">
                  <c:v>5.5546875</c:v>
                </c:pt>
                <c:pt idx="10">
                  <c:v>0</c:v>
                </c:pt>
                <c:pt idx="11">
                  <c:v>5.5546875</c:v>
                </c:pt>
                <c:pt idx="12">
                  <c:v>0</c:v>
                </c:pt>
                <c:pt idx="13">
                  <c:v>7.9296875</c:v>
                </c:pt>
                <c:pt idx="14">
                  <c:v>0</c:v>
                </c:pt>
                <c:pt idx="15">
                  <c:v>7.46875</c:v>
                </c:pt>
              </c:numCache>
            </c:numRef>
          </c:val>
          <c:extLst>
            <c:ext xmlns:c16="http://schemas.microsoft.com/office/drawing/2014/chart" uri="{C3380CC4-5D6E-409C-BE32-E72D297353CC}">
              <c16:uniqueId val="{00000004-1338-4F25-B7EA-77E42A89F501}"/>
            </c:ext>
          </c:extLst>
        </c:ser>
        <c:ser>
          <c:idx val="5"/>
          <c:order val="5"/>
          <c:tx>
            <c:strRef>
              <c:f>Sheet1!$K$4</c:f>
              <c:strCache>
                <c:ptCount val="1"/>
                <c:pt idx="0">
                  <c:v>Kernel Execution</c:v>
                </c:pt>
              </c:strCache>
            </c:strRef>
          </c:tx>
          <c:spPr>
            <a:solidFill>
              <a:schemeClr val="accent6">
                <a:lumMod val="60000"/>
              </a:schemeClr>
            </a:solidFill>
            <a:ln>
              <a:noFill/>
            </a:ln>
            <a:effectLst/>
          </c:spPr>
          <c:invertIfNegative val="0"/>
          <c:cat>
            <c:multiLvlStrRef>
              <c:f>Sheet1!$D$5:$E$20</c:f>
              <c:multiLvlStrCache>
                <c:ptCount val="16"/>
                <c:lvl>
                  <c:pt idx="0">
                    <c:v>CPU</c:v>
                  </c:pt>
                  <c:pt idx="1">
                    <c:v>GPU</c:v>
                  </c:pt>
                  <c:pt idx="2">
                    <c:v>CPU</c:v>
                  </c:pt>
                  <c:pt idx="3">
                    <c:v>GPU</c:v>
                  </c:pt>
                  <c:pt idx="4">
                    <c:v>CPU</c:v>
                  </c:pt>
                  <c:pt idx="5">
                    <c:v>GPU</c:v>
                  </c:pt>
                  <c:pt idx="6">
                    <c:v>CPU</c:v>
                  </c:pt>
                  <c:pt idx="7">
                    <c:v>GPU</c:v>
                  </c:pt>
                  <c:pt idx="8">
                    <c:v>CPU</c:v>
                  </c:pt>
                  <c:pt idx="9">
                    <c:v>GPU</c:v>
                  </c:pt>
                  <c:pt idx="10">
                    <c:v>CPU</c:v>
                  </c:pt>
                  <c:pt idx="11">
                    <c:v>GPU</c:v>
                  </c:pt>
                  <c:pt idx="12">
                    <c:v>CPU</c:v>
                  </c:pt>
                  <c:pt idx="13">
                    <c:v>GPU</c:v>
                  </c:pt>
                  <c:pt idx="14">
                    <c:v>CPU</c:v>
                  </c:pt>
                  <c:pt idx="15">
                    <c:v>GPU</c:v>
                  </c:pt>
                </c:lvl>
                <c:lvl>
                  <c:pt idx="0">
                    <c:v>1</c:v>
                  </c:pt>
                  <c:pt idx="2">
                    <c:v>2</c:v>
                  </c:pt>
                  <c:pt idx="4">
                    <c:v>4</c:v>
                  </c:pt>
                  <c:pt idx="6">
                    <c:v>8</c:v>
                  </c:pt>
                  <c:pt idx="8">
                    <c:v>16</c:v>
                  </c:pt>
                  <c:pt idx="10">
                    <c:v>32</c:v>
                  </c:pt>
                  <c:pt idx="12">
                    <c:v>64</c:v>
                  </c:pt>
                  <c:pt idx="14">
                    <c:v>128</c:v>
                  </c:pt>
                </c:lvl>
              </c:multiLvlStrCache>
            </c:multiLvlStrRef>
          </c:cat>
          <c:val>
            <c:numRef>
              <c:f>Sheet1!$K$5:$K$20</c:f>
              <c:numCache>
                <c:formatCode>General</c:formatCode>
                <c:ptCount val="16"/>
                <c:pt idx="0">
                  <c:v>0</c:v>
                </c:pt>
                <c:pt idx="1">
                  <c:v>1065.6857</c:v>
                </c:pt>
                <c:pt idx="2">
                  <c:v>0</c:v>
                </c:pt>
                <c:pt idx="3">
                  <c:v>857.52300000000002</c:v>
                </c:pt>
                <c:pt idx="4">
                  <c:v>0</c:v>
                </c:pt>
                <c:pt idx="5">
                  <c:v>686.3671875</c:v>
                </c:pt>
                <c:pt idx="6">
                  <c:v>0</c:v>
                </c:pt>
                <c:pt idx="7">
                  <c:v>617.046875</c:v>
                </c:pt>
                <c:pt idx="8">
                  <c:v>0</c:v>
                </c:pt>
                <c:pt idx="9">
                  <c:v>544.3125</c:v>
                </c:pt>
                <c:pt idx="10">
                  <c:v>0</c:v>
                </c:pt>
                <c:pt idx="11">
                  <c:v>514.9609375</c:v>
                </c:pt>
                <c:pt idx="12">
                  <c:v>0</c:v>
                </c:pt>
                <c:pt idx="13">
                  <c:v>485.6953125</c:v>
                </c:pt>
                <c:pt idx="14">
                  <c:v>0</c:v>
                </c:pt>
                <c:pt idx="15">
                  <c:v>494.9765625</c:v>
                </c:pt>
              </c:numCache>
            </c:numRef>
          </c:val>
          <c:extLst>
            <c:ext xmlns:c16="http://schemas.microsoft.com/office/drawing/2014/chart" uri="{C3380CC4-5D6E-409C-BE32-E72D297353CC}">
              <c16:uniqueId val="{00000005-1338-4F25-B7EA-77E42A89F501}"/>
            </c:ext>
          </c:extLst>
        </c:ser>
        <c:dLbls>
          <c:showLegendKey val="0"/>
          <c:showVal val="0"/>
          <c:showCatName val="0"/>
          <c:showSerName val="0"/>
          <c:showPercent val="0"/>
          <c:showBubbleSize val="0"/>
        </c:dLbls>
        <c:gapWidth val="150"/>
        <c:overlap val="100"/>
        <c:axId val="618193440"/>
        <c:axId val="494262816"/>
      </c:barChart>
      <c:catAx>
        <c:axId val="618193440"/>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r>
                  <a:rPr lang="en-US"/>
                  <a:t>Batch Size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endParaRPr lang="en-US"/>
            </a:p>
          </c:txPr>
        </c:title>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endParaRPr lang="en-US"/>
          </a:p>
        </c:txPr>
        <c:crossAx val="494262816"/>
        <c:crosses val="autoZero"/>
        <c:auto val="1"/>
        <c:lblAlgn val="ctr"/>
        <c:lblOffset val="0"/>
        <c:noMultiLvlLbl val="0"/>
      </c:catAx>
      <c:valAx>
        <c:axId val="494262816"/>
        <c:scaling>
          <c:orientation val="minMax"/>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r>
                  <a:rPr lang="en-US"/>
                  <a:t>Duration (ms) Normalized w.r.t. the Batch Size</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Tahoma" panose="020B0604030504040204" pitchFamily="34" charset="0"/>
                <a:cs typeface="Tahoma" panose="020B0604030504040204" pitchFamily="34" charset="0"/>
              </a:defRPr>
            </a:pPr>
            <a:endParaRPr lang="en-US"/>
          </a:p>
        </c:txPr>
        <c:crossAx val="618193440"/>
        <c:crosses val="autoZero"/>
        <c:crossBetween val="between"/>
        <c:dispUnits>
          <c:builtInUnit val="thousands"/>
        </c:dispUnits>
      </c:valAx>
      <c:spPr>
        <a:noFill/>
        <a:ln>
          <a:solidFill>
            <a:schemeClr val="bg1"/>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mn-lt"/>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7D9B61-1570-4A7D-ADD2-6929D5B62B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FA941A-2401-4491-B827-625B24087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160253-BA10-44A7-BF8F-945A901FA4F8}" type="datetimeFigureOut">
              <a:rPr lang="en-US" smtClean="0"/>
              <a:t>10/21/18</a:t>
            </a:fld>
            <a:endParaRPr lang="en-US"/>
          </a:p>
        </p:txBody>
      </p:sp>
      <p:sp>
        <p:nvSpPr>
          <p:cNvPr id="4" name="Footer Placeholder 3">
            <a:extLst>
              <a:ext uri="{FF2B5EF4-FFF2-40B4-BE49-F238E27FC236}">
                <a16:creationId xmlns:a16="http://schemas.microsoft.com/office/drawing/2014/main" id="{D3EEC1B4-0998-418A-A935-996CC70956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52F9E8-BBC8-4847-A6F1-2265018151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7435B-4857-4768-A314-91FD4F2BAFFB}" type="slidenum">
              <a:rPr lang="en-US" smtClean="0"/>
              <a:t>‹#›</a:t>
            </a:fld>
            <a:endParaRPr lang="en-US"/>
          </a:p>
        </p:txBody>
      </p:sp>
    </p:spTree>
    <p:extLst>
      <p:ext uri="{BB962C8B-B14F-4D97-AF65-F5344CB8AC3E}">
        <p14:creationId xmlns:p14="http://schemas.microsoft.com/office/powerpoint/2010/main" val="188582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E0D02-8FF3-4537-9B50-F9D9B588E80D}" type="datetimeFigureOut">
              <a:rPr lang="en-US" smtClean="0"/>
              <a:t>10/21/18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18B62-FB3A-4698-A5F0-064152979198}" type="slidenum">
              <a:rPr lang="en-US" smtClean="0"/>
              <a:t>‹#›</a:t>
            </a:fld>
            <a:endParaRPr lang="en-US"/>
          </a:p>
        </p:txBody>
      </p:sp>
    </p:spTree>
    <p:extLst>
      <p:ext uri="{BB962C8B-B14F-4D97-AF65-F5344CB8AC3E}">
        <p14:creationId xmlns:p14="http://schemas.microsoft.com/office/powerpoint/2010/main" val="340794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3</a:t>
            </a:fld>
            <a:endParaRPr lang="en-US"/>
          </a:p>
        </p:txBody>
      </p:sp>
    </p:spTree>
    <p:extLst>
      <p:ext uri="{BB962C8B-B14F-4D97-AF65-F5344CB8AC3E}">
        <p14:creationId xmlns:p14="http://schemas.microsoft.com/office/powerpoint/2010/main" val="71955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19</a:t>
            </a:fld>
            <a:endParaRPr lang="en-US"/>
          </a:p>
        </p:txBody>
      </p:sp>
    </p:spTree>
    <p:extLst>
      <p:ext uri="{BB962C8B-B14F-4D97-AF65-F5344CB8AC3E}">
        <p14:creationId xmlns:p14="http://schemas.microsoft.com/office/powerpoint/2010/main" val="163144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20</a:t>
            </a:fld>
            <a:endParaRPr lang="en-US"/>
          </a:p>
        </p:txBody>
      </p:sp>
    </p:spTree>
    <p:extLst>
      <p:ext uri="{BB962C8B-B14F-4D97-AF65-F5344CB8AC3E}">
        <p14:creationId xmlns:p14="http://schemas.microsoft.com/office/powerpoint/2010/main" val="106751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18B62-FB3A-4698-A5F0-064152979198}" type="slidenum">
              <a:rPr lang="en-US" smtClean="0"/>
              <a:t>23</a:t>
            </a:fld>
            <a:endParaRPr lang="en-US"/>
          </a:p>
        </p:txBody>
      </p:sp>
    </p:spTree>
    <p:extLst>
      <p:ext uri="{BB962C8B-B14F-4D97-AF65-F5344CB8AC3E}">
        <p14:creationId xmlns:p14="http://schemas.microsoft.com/office/powerpoint/2010/main" val="199951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18B62-FB3A-4698-A5F0-064152979198}" type="slidenum">
              <a:rPr lang="en-US" smtClean="0"/>
              <a:t>24</a:t>
            </a:fld>
            <a:endParaRPr lang="en-US"/>
          </a:p>
        </p:txBody>
      </p:sp>
    </p:spTree>
    <p:extLst>
      <p:ext uri="{BB962C8B-B14F-4D97-AF65-F5344CB8AC3E}">
        <p14:creationId xmlns:p14="http://schemas.microsoft.com/office/powerpoint/2010/main" val="387255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buFontTx/>
              <a:buChar cha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93518B62-FB3A-4698-A5F0-064152979198}" type="slidenum">
              <a:rPr lang="en-US" smtClean="0"/>
              <a:t>4</a:t>
            </a:fld>
            <a:endParaRPr lang="en-US"/>
          </a:p>
        </p:txBody>
      </p:sp>
    </p:spTree>
    <p:extLst>
      <p:ext uri="{BB962C8B-B14F-4D97-AF65-F5344CB8AC3E}">
        <p14:creationId xmlns:p14="http://schemas.microsoft.com/office/powerpoint/2010/main" val="184648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5</a:t>
            </a:fld>
            <a:endParaRPr lang="en-US"/>
          </a:p>
        </p:txBody>
      </p:sp>
    </p:spTree>
    <p:extLst>
      <p:ext uri="{BB962C8B-B14F-4D97-AF65-F5344CB8AC3E}">
        <p14:creationId xmlns:p14="http://schemas.microsoft.com/office/powerpoint/2010/main" val="67767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7</a:t>
            </a:fld>
            <a:endParaRPr lang="en-US"/>
          </a:p>
        </p:txBody>
      </p:sp>
    </p:spTree>
    <p:extLst>
      <p:ext uri="{BB962C8B-B14F-4D97-AF65-F5344CB8AC3E}">
        <p14:creationId xmlns:p14="http://schemas.microsoft.com/office/powerpoint/2010/main" val="199227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18B62-FB3A-4698-A5F0-064152979198}" type="slidenum">
              <a:rPr lang="en-US" smtClean="0"/>
              <a:t>10</a:t>
            </a:fld>
            <a:endParaRPr lang="en-US"/>
          </a:p>
        </p:txBody>
      </p:sp>
    </p:spTree>
    <p:extLst>
      <p:ext uri="{BB962C8B-B14F-4D97-AF65-F5344CB8AC3E}">
        <p14:creationId xmlns:p14="http://schemas.microsoft.com/office/powerpoint/2010/main" val="231377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a:buClrTx/>
              <a:buFontTx/>
              <a:buChar char="-"/>
            </a:pPr>
            <a:r>
              <a:rPr lang="en-US">
                <a:solidFill>
                  <a:schemeClr val="bg1"/>
                </a:solidFill>
              </a:rPr>
              <a:t>This form of assignment aims to reduce inter-thread-block load imbalance.</a:t>
            </a:r>
          </a:p>
          <a:p>
            <a:pPr lvl="1">
              <a:buClrTx/>
              <a:buFontTx/>
              <a:buChar char="-"/>
            </a:pPr>
            <a:r>
              <a:rPr lang="en-US">
                <a:solidFill>
                  <a:schemeClr val="bg1"/>
                </a:solidFill>
              </a:rPr>
              <a:t>Hoping NVCC creates similar codes for pieces at one level.</a:t>
            </a:r>
          </a:p>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13</a:t>
            </a:fld>
            <a:endParaRPr lang="en-US"/>
          </a:p>
        </p:txBody>
      </p:sp>
    </p:spTree>
    <p:extLst>
      <p:ext uri="{BB962C8B-B14F-4D97-AF65-F5344CB8AC3E}">
        <p14:creationId xmlns:p14="http://schemas.microsoft.com/office/powerpoint/2010/main" val="41378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Highlighted parts are specialized at runtime.</a:t>
            </a:r>
          </a:p>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15</a:t>
            </a:fld>
            <a:endParaRPr lang="en-US"/>
          </a:p>
        </p:txBody>
      </p:sp>
    </p:spTree>
    <p:extLst>
      <p:ext uri="{BB962C8B-B14F-4D97-AF65-F5344CB8AC3E}">
        <p14:creationId xmlns:p14="http://schemas.microsoft.com/office/powerpoint/2010/main" val="136337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17</a:t>
            </a:fld>
            <a:endParaRPr lang="en-US"/>
          </a:p>
        </p:txBody>
      </p:sp>
    </p:spTree>
    <p:extLst>
      <p:ext uri="{BB962C8B-B14F-4D97-AF65-F5344CB8AC3E}">
        <p14:creationId xmlns:p14="http://schemas.microsoft.com/office/powerpoint/2010/main" val="150394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a:solidFill>
                  <a:schemeClr val="bg1"/>
                </a:solidFill>
              </a:rPr>
              <a:t> X axis in the last figure does not represent time.</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solidFill>
                  <a:schemeClr val="bg1"/>
                </a:solidFill>
              </a:rPr>
              <a:t>Resembling TensorFlow-Fold (Looks et al.). The main difference is that … .</a:t>
            </a:r>
          </a:p>
          <a:p>
            <a:pPr>
              <a:buClrTx/>
              <a:buFontTx/>
              <a:buChar char="-"/>
            </a:pPr>
            <a:r>
              <a:rPr lang="en-US">
                <a:solidFill>
                  <a:schemeClr val="bg1"/>
                </a:solidFill>
              </a:rPr>
              <a:t>Each operand contains a 4-byte-long address to its tensor content in DRAM.</a:t>
            </a:r>
          </a:p>
          <a:p>
            <a:pPr>
              <a:buClrTx/>
              <a:buFontTx/>
              <a:buChar char="-"/>
            </a:pPr>
            <a:r>
              <a:rPr lang="en-US">
                <a:solidFill>
                  <a:schemeClr val="bg1"/>
                </a:solidFill>
              </a:rPr>
              <a:t>When done with instructions at level L, thread-blocks will be given signal instruction on a barrier.</a:t>
            </a:r>
          </a:p>
          <a:p>
            <a:pPr>
              <a:buClrTx/>
              <a:buFontTx/>
              <a:buChar char="-"/>
            </a:pPr>
            <a:r>
              <a:rPr lang="en-US">
                <a:solidFill>
                  <a:schemeClr val="bg1"/>
                </a:solidFill>
              </a:rPr>
              <a:t>Before executing the instructions at level L+1, thread-blocks will be given wait instruction on that barrier.</a:t>
            </a:r>
          </a:p>
          <a:p>
            <a:pPr>
              <a:buClrTx/>
              <a:buFontTx/>
              <a:buChar char="-"/>
            </a:pPr>
            <a:r>
              <a:rPr lang="en-US"/>
              <a:t>CISC vs. RISC:</a:t>
            </a:r>
          </a:p>
          <a:p>
            <a:pPr>
              <a:buClrTx/>
              <a:buFontTx/>
              <a:buChar char="-"/>
            </a:pPr>
            <a:endParaRPr lang="en-US">
              <a:solidFill>
                <a:schemeClr val="bg1"/>
              </a:solidFill>
            </a:endParaRPr>
          </a:p>
          <a:p>
            <a:pPr>
              <a:buClrTx/>
              <a:buFontTx/>
              <a:buChar char="-"/>
            </a:pPr>
            <a:r>
              <a:rPr lang="en-US"/>
              <a:t>If we were to virtualize CTAs as RISC processors instead of CISC, we would have to explicitly control the intermediate resources during the scheduling. For example, for a component-wise add, we would need to specify the on-chip memory and location the two input operands for the operation have to be fetched into. We would also need to specify where the result of the operation will be saved. Such a resource management introduces runtime overheads for the host during the training and negatively impacts the training throughput. On the contrary, a CISC abstraction for CTAs offloads resource management to NVCC and handles it at the kernel compiletime. Plus, the overall number of neural network operation types the kernel needs to support is limited, which does not provide an incentive for paying RISC abstraction cost.</a:t>
            </a:r>
            <a:endParaRPr lang="en-US">
              <a:solidFill>
                <a:schemeClr val="bg1"/>
              </a:solidFill>
            </a:endParaRPr>
          </a:p>
          <a:p>
            <a:endParaRPr lang="en-US"/>
          </a:p>
        </p:txBody>
      </p:sp>
      <p:sp>
        <p:nvSpPr>
          <p:cNvPr id="4" name="Slide Number Placeholder 3"/>
          <p:cNvSpPr>
            <a:spLocks noGrp="1"/>
          </p:cNvSpPr>
          <p:nvPr>
            <p:ph type="sldNum" sz="quarter" idx="10"/>
          </p:nvPr>
        </p:nvSpPr>
        <p:spPr/>
        <p:txBody>
          <a:bodyPr/>
          <a:lstStyle/>
          <a:p>
            <a:fld id="{93518B62-FB3A-4698-A5F0-064152979198}" type="slidenum">
              <a:rPr lang="en-US" smtClean="0"/>
              <a:t>18</a:t>
            </a:fld>
            <a:endParaRPr lang="en-US"/>
          </a:p>
        </p:txBody>
      </p:sp>
    </p:spTree>
    <p:extLst>
      <p:ext uri="{BB962C8B-B14F-4D97-AF65-F5344CB8AC3E}">
        <p14:creationId xmlns:p14="http://schemas.microsoft.com/office/powerpoint/2010/main" val="70956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4"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4" y="4385737"/>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3" y="5870580"/>
            <a:ext cx="1212173" cy="377825"/>
          </a:xfrm>
        </p:spPr>
        <p:txBody>
          <a:bodyPr/>
          <a:lstStyle/>
          <a:p>
            <a:fld id="{6C82B66D-BD5F-4AA6-AD5B-D77067A5DA50}" type="datetime1">
              <a:rPr lang="en-US" smtClean="0"/>
              <a:t>10/21/18</a:t>
            </a:fld>
            <a:endParaRPr lang="en-US"/>
          </a:p>
        </p:txBody>
      </p:sp>
      <p:sp>
        <p:nvSpPr>
          <p:cNvPr id="5" name="Footer Placeholder 4"/>
          <p:cNvSpPr>
            <a:spLocks noGrp="1"/>
          </p:cNvSpPr>
          <p:nvPr>
            <p:ph type="ftr" sz="quarter" idx="11"/>
          </p:nvPr>
        </p:nvSpPr>
        <p:spPr>
          <a:xfrm>
            <a:off x="2743975" y="5870580"/>
            <a:ext cx="3932137" cy="377825"/>
          </a:xfrm>
        </p:spPr>
        <p:txBody>
          <a:bodyPr/>
          <a:lstStyle/>
          <a:p>
            <a:endParaRPr lang="en-US"/>
          </a:p>
        </p:txBody>
      </p:sp>
      <p:sp>
        <p:nvSpPr>
          <p:cNvPr id="6" name="Slide Number Placeholder 5"/>
          <p:cNvSpPr>
            <a:spLocks noGrp="1"/>
          </p:cNvSpPr>
          <p:nvPr>
            <p:ph type="sldNum" sz="quarter" idx="12"/>
          </p:nvPr>
        </p:nvSpPr>
        <p:spPr>
          <a:xfrm>
            <a:off x="8040685" y="5870580"/>
            <a:ext cx="417516" cy="377825"/>
          </a:xfrm>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88512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564E63-E1CA-4F05-B43D-3271DD8FDDC7}" type="datetime1">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38225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5" y="609606"/>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4"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0CAA3-BF39-4FC4-8078-66BBE49EF236}"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25102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2"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8"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7" y="609606"/>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3"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38688D-8D49-45FE-B19A-86790D74AF2E}"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87676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1"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7AA20F-D9A3-4C03-98BF-80C84277B35A}"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77676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2"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8"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7" y="609606"/>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2"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2"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7487D-5947-481E-BE89-4FE2BC54E4E8}"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256557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2" y="609606"/>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2"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41"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2FA845-3F5C-4B4B-896A-8AD5B3DE0AD7}"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91722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5"/>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7C2DD-8E36-4239-B883-F33EC005DFE4}"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34533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80" y="609604"/>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1A38B-CC05-45BE-84E0-CFFB5E6C0F1A}"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221539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DB4A3-9A9A-438A-819C-1621B47C247B}"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69686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C8207-89D5-4C37-AC6F-9D1B5D802A26}" type="datetime1">
              <a:rPr lang="en-US" smtClean="0"/>
              <a:t>10/21/18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281472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72"/>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B47B7D-D7D0-45F4-B5EE-01B965FA38EE}" type="datetime1">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77727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6E5AD-660A-42D8-BD00-ACD3DA3FF559}" type="datetime1">
              <a:rPr lang="en-US" smtClean="0"/>
              <a:t>10/21/18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7722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5"/>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57819-C490-40BA-8DBC-0D0A9E0AF7D3}" type="datetime1">
              <a:rPr lang="en-US" smtClean="0"/>
              <a:t>10/21/18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60243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9F08ED36-9C79-40DF-B9D4-134AE4EB8233}" type="datetime1">
              <a:rPr lang="en-US" smtClean="0"/>
              <a:t>10/21/18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113858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6"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048A1E-B2C3-4FBA-A071-AA1109282E73}" type="datetime1">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250784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30"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30"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2738C-9BD4-4A1D-8F7D-23E80FF20458}" type="datetime1">
              <a:rPr lang="en-US" smtClean="0"/>
              <a:t>10/21/18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9F333-E86C-4653-BB99-01AB5147A26C}" type="slidenum">
              <a:rPr lang="en-US" smtClean="0"/>
              <a:t>‹#›</a:t>
            </a:fld>
            <a:endParaRPr lang="en-US"/>
          </a:p>
        </p:txBody>
      </p:sp>
    </p:spTree>
    <p:extLst>
      <p:ext uri="{BB962C8B-B14F-4D97-AF65-F5344CB8AC3E}">
        <p14:creationId xmlns:p14="http://schemas.microsoft.com/office/powerpoint/2010/main" val="350110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5"/>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72"/>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4" y="5870580"/>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68DA0-D610-4CCC-ACE0-435D59981B72}" type="datetime1">
              <a:rPr lang="en-US" smtClean="0"/>
              <a:t>10/21/18</a:t>
            </a:fld>
            <a:endParaRPr lang="en-US"/>
          </a:p>
        </p:txBody>
      </p:sp>
      <p:sp>
        <p:nvSpPr>
          <p:cNvPr id="5" name="Footer Placeholder 4"/>
          <p:cNvSpPr>
            <a:spLocks noGrp="1"/>
          </p:cNvSpPr>
          <p:nvPr>
            <p:ph type="ftr" sz="quarter" idx="3"/>
          </p:nvPr>
        </p:nvSpPr>
        <p:spPr>
          <a:xfrm>
            <a:off x="457202" y="5870580"/>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80"/>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9F333-E86C-4653-BB99-01AB5147A26C}" type="slidenum">
              <a:rPr lang="en-US" smtClean="0"/>
              <a:t>‹#›</a:t>
            </a:fld>
            <a:endParaRPr lang="en-US"/>
          </a:p>
        </p:txBody>
      </p:sp>
    </p:spTree>
    <p:extLst>
      <p:ext uri="{BB962C8B-B14F-4D97-AF65-F5344CB8AC3E}">
        <p14:creationId xmlns:p14="http://schemas.microsoft.com/office/powerpoint/2010/main" val="89073339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E0F6-0003-4F04-8563-4E3ED32AD580}"/>
              </a:ext>
            </a:extLst>
          </p:cNvPr>
          <p:cNvSpPr>
            <a:spLocks noGrp="1"/>
          </p:cNvSpPr>
          <p:nvPr>
            <p:ph type="ctrTitle"/>
          </p:nvPr>
        </p:nvSpPr>
        <p:spPr>
          <a:xfrm>
            <a:off x="0" y="1122363"/>
            <a:ext cx="9144000" cy="2387600"/>
          </a:xfrm>
        </p:spPr>
        <p:txBody>
          <a:bodyPr anchor="ctr">
            <a:noAutofit/>
          </a:bodyPr>
          <a:lstStyle/>
          <a:p>
            <a:pPr algn="ctr"/>
            <a:r>
              <a:rPr lang="en-US" sz="2400" b="1" dirty="0">
                <a:solidFill>
                  <a:schemeClr val="bg1"/>
                </a:solidFill>
              </a:rPr>
              <a:t>In-Register Parameter Caching for Dynamic Neural Nets</a:t>
            </a:r>
            <a:br>
              <a:rPr lang="en-US" sz="2400" b="1" dirty="0">
                <a:solidFill>
                  <a:schemeClr val="bg1"/>
                </a:solidFill>
              </a:rPr>
            </a:br>
            <a:r>
              <a:rPr lang="en-US" sz="2400" b="1" dirty="0">
                <a:solidFill>
                  <a:schemeClr val="bg1"/>
                </a:solidFill>
              </a:rPr>
              <a:t>with</a:t>
            </a:r>
            <a:br>
              <a:rPr lang="en-US" sz="2400" b="1" dirty="0">
                <a:solidFill>
                  <a:schemeClr val="bg1"/>
                </a:solidFill>
              </a:rPr>
            </a:br>
            <a:r>
              <a:rPr lang="en-US" sz="2400" b="1" dirty="0">
                <a:solidFill>
                  <a:schemeClr val="bg1"/>
                </a:solidFill>
              </a:rPr>
              <a:t>Virtual Persistent Processor Specialization</a:t>
            </a:r>
          </a:p>
        </p:txBody>
      </p:sp>
      <p:sp>
        <p:nvSpPr>
          <p:cNvPr id="7" name="Subtitle 2">
            <a:extLst>
              <a:ext uri="{FF2B5EF4-FFF2-40B4-BE49-F238E27FC236}">
                <a16:creationId xmlns:a16="http://schemas.microsoft.com/office/drawing/2014/main" id="{C6305EDF-8368-40A7-B021-C2BA2DE50727}"/>
              </a:ext>
            </a:extLst>
          </p:cNvPr>
          <p:cNvSpPr txBox="1">
            <a:spLocks/>
          </p:cNvSpPr>
          <p:nvPr/>
        </p:nvSpPr>
        <p:spPr>
          <a:xfrm>
            <a:off x="0" y="3113399"/>
            <a:ext cx="9144000" cy="1038879"/>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2000">
                <a:solidFill>
                  <a:schemeClr val="bg1"/>
                </a:solidFill>
                <a:latin typeface="+mj-lt"/>
              </a:rPr>
              <a:t>Farzad Khorasani     Hodjat Asghari Esfeden     Nael Abu-Ghazaleh     Vivek Sarkar</a:t>
            </a:r>
            <a:endParaRPr lang="en-US" i="1" dirty="0">
              <a:solidFill>
                <a:schemeClr val="bg1"/>
              </a:solidFill>
              <a:latin typeface="+mj-lt"/>
            </a:endParaRPr>
          </a:p>
        </p:txBody>
      </p:sp>
      <p:pic>
        <p:nvPicPr>
          <p:cNvPr id="10" name="Picture 9">
            <a:extLst>
              <a:ext uri="{FF2B5EF4-FFF2-40B4-BE49-F238E27FC236}">
                <a16:creationId xmlns:a16="http://schemas.microsoft.com/office/drawing/2014/main" id="{BD1D21EA-76E2-44EC-A397-DEE7CCFC5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879" y="4576042"/>
            <a:ext cx="2016983" cy="771038"/>
          </a:xfrm>
          <a:prstGeom prst="rect">
            <a:avLst/>
          </a:prstGeom>
        </p:spPr>
      </p:pic>
      <p:pic>
        <p:nvPicPr>
          <p:cNvPr id="12" name="Picture 11">
            <a:extLst>
              <a:ext uri="{FF2B5EF4-FFF2-40B4-BE49-F238E27FC236}">
                <a16:creationId xmlns:a16="http://schemas.microsoft.com/office/drawing/2014/main" id="{6D83D722-4EBE-4C37-84F6-95049095F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354" y="4645725"/>
            <a:ext cx="396207" cy="621741"/>
          </a:xfrm>
          <a:prstGeom prst="rect">
            <a:avLst/>
          </a:prstGeom>
        </p:spPr>
      </p:pic>
      <p:sp>
        <p:nvSpPr>
          <p:cNvPr id="15" name="Subtitle 2">
            <a:extLst>
              <a:ext uri="{FF2B5EF4-FFF2-40B4-BE49-F238E27FC236}">
                <a16:creationId xmlns:a16="http://schemas.microsoft.com/office/drawing/2014/main" id="{2E003F5B-3CA8-4C61-ABE8-142D13FB344C}"/>
              </a:ext>
            </a:extLst>
          </p:cNvPr>
          <p:cNvSpPr txBox="1">
            <a:spLocks/>
          </p:cNvSpPr>
          <p:nvPr/>
        </p:nvSpPr>
        <p:spPr>
          <a:xfrm>
            <a:off x="0" y="6143314"/>
            <a:ext cx="9728371" cy="682771"/>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1600" i="1">
                <a:solidFill>
                  <a:schemeClr val="bg1"/>
                </a:solidFill>
              </a:rPr>
              <a:t>The 51st Annual </a:t>
            </a:r>
            <a:r>
              <a:rPr lang="en-US" sz="1600" i="1">
                <a:solidFill>
                  <a:schemeClr val="bg1"/>
                </a:solidFill>
                <a:latin typeface="+mj-lt"/>
              </a:rPr>
              <a:t>IEEE</a:t>
            </a:r>
            <a:r>
              <a:rPr lang="en-US" sz="1600" i="1">
                <a:solidFill>
                  <a:schemeClr val="bg1"/>
                </a:solidFill>
              </a:rPr>
              <a:t>/ACM International Symposium on Microarchitecture  -  MICRO 2018</a:t>
            </a:r>
            <a:endParaRPr lang="en-US" sz="1600" i="1" dirty="0">
              <a:solidFill>
                <a:schemeClr val="bg1"/>
              </a:solidFill>
            </a:endParaRPr>
          </a:p>
        </p:txBody>
      </p:sp>
      <p:pic>
        <p:nvPicPr>
          <p:cNvPr id="16" name="Picture 2" descr="https://www.microarch.org/micro51/images/micro-logo-solid.png">
            <a:extLst>
              <a:ext uri="{FF2B5EF4-FFF2-40B4-BE49-F238E27FC236}">
                <a16:creationId xmlns:a16="http://schemas.microsoft.com/office/drawing/2014/main" id="{2A6A811A-0670-47BC-B9F8-099EF42959C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0930" y="6143314"/>
            <a:ext cx="683741" cy="56564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a16="http://schemas.microsoft.com/office/drawing/2014/main" id="{8AE76E74-80CE-4C7E-BE1B-9BEC96B7FA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6180" y="4756570"/>
            <a:ext cx="2000250" cy="400050"/>
          </a:xfrm>
          <a:prstGeom prst="rect">
            <a:avLst/>
          </a:prstGeom>
        </p:spPr>
      </p:pic>
    </p:spTree>
    <p:extLst>
      <p:ext uri="{BB962C8B-B14F-4D97-AF65-F5344CB8AC3E}">
        <p14:creationId xmlns:p14="http://schemas.microsoft.com/office/powerpoint/2010/main" val="11599845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Our solution</a:t>
            </a:r>
            <a:endParaRPr lang="en-US" dirty="0">
              <a:solidFill>
                <a:schemeClr val="bg1"/>
              </a:solidFill>
            </a:endParaRPr>
          </a:p>
        </p:txBody>
      </p:sp>
      <p:sp>
        <p:nvSpPr>
          <p:cNvPr id="3" name="Content Placeholder 2">
            <a:extLst>
              <a:ext uri="{FF2B5EF4-FFF2-40B4-BE49-F238E27FC236}">
                <a16:creationId xmlns:a16="http://schemas.microsoft.com/office/drawing/2014/main" id="{443506F6-08D5-4E01-96E5-DD372B16E65A}"/>
              </a:ext>
            </a:extLst>
          </p:cNvPr>
          <p:cNvSpPr>
            <a:spLocks noGrp="1"/>
          </p:cNvSpPr>
          <p:nvPr>
            <p:ph idx="1"/>
          </p:nvPr>
        </p:nvSpPr>
        <p:spPr>
          <a:xfrm>
            <a:off x="253014" y="1422977"/>
            <a:ext cx="8615778" cy="4640472"/>
          </a:xfrm>
        </p:spPr>
        <p:txBody>
          <a:bodyPr anchor="t"/>
          <a:lstStyle/>
          <a:p>
            <a:pPr marL="0" indent="0" algn="ctr">
              <a:buNone/>
            </a:pPr>
            <a:r>
              <a:rPr lang="en-US" b="1" i="1">
                <a:solidFill>
                  <a:schemeClr val="accent2">
                    <a:lumMod val="75000"/>
                  </a:schemeClr>
                </a:solidFill>
              </a:rPr>
              <a:t>a code </a:t>
            </a:r>
            <a:r>
              <a:rPr lang="en-US">
                <a:solidFill>
                  <a:schemeClr val="bg1"/>
                </a:solidFill>
              </a:rPr>
              <a:t>that generates </a:t>
            </a:r>
            <a:r>
              <a:rPr lang="en-US" b="1" i="1">
                <a:solidFill>
                  <a:schemeClr val="accent2">
                    <a:lumMod val="75000"/>
                  </a:schemeClr>
                </a:solidFill>
              </a:rPr>
              <a:t>a kernel code </a:t>
            </a:r>
            <a:r>
              <a:rPr lang="en-US">
                <a:solidFill>
                  <a:schemeClr val="bg1"/>
                </a:solidFill>
              </a:rPr>
              <a:t>that executes </a:t>
            </a:r>
            <a:r>
              <a:rPr lang="en-US" b="1" i="1">
                <a:solidFill>
                  <a:schemeClr val="accent2">
                    <a:lumMod val="75000"/>
                  </a:schemeClr>
                </a:solidFill>
              </a:rPr>
              <a:t>a script code</a:t>
            </a:r>
            <a:endParaRPr lang="en-US">
              <a:solidFill>
                <a:schemeClr val="bg1"/>
              </a:solidFill>
            </a:endParaRPr>
          </a:p>
          <a:p>
            <a:pPr marL="0" indent="0">
              <a:buNone/>
            </a:pPr>
            <a:endParaRPr lang="en-US">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9</a:t>
            </a:r>
            <a:endParaRPr lang="en-US" sz="1200" dirty="0">
              <a:solidFill>
                <a:schemeClr val="bg1"/>
              </a:solidFill>
            </a:endParaRPr>
          </a:p>
        </p:txBody>
      </p:sp>
      <p:sp>
        <p:nvSpPr>
          <p:cNvPr id="7" name="Rectangle 6">
            <a:extLst>
              <a:ext uri="{FF2B5EF4-FFF2-40B4-BE49-F238E27FC236}">
                <a16:creationId xmlns:a16="http://schemas.microsoft.com/office/drawing/2014/main" id="{7D859E1D-CCA1-48F8-A8F6-451C271A8B77}"/>
              </a:ext>
            </a:extLst>
          </p:cNvPr>
          <p:cNvSpPr/>
          <p:nvPr/>
        </p:nvSpPr>
        <p:spPr>
          <a:xfrm>
            <a:off x="968283" y="2269279"/>
            <a:ext cx="1600200" cy="1304925"/>
          </a:xfrm>
          <a:prstGeom prst="rect">
            <a:avLst/>
          </a:prstGeom>
          <a:solidFill>
            <a:schemeClr val="tx2"/>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On top of DyNet framework in C++</a:t>
            </a:r>
          </a:p>
        </p:txBody>
      </p:sp>
      <p:sp>
        <p:nvSpPr>
          <p:cNvPr id="8" name="Right Bracket 7">
            <a:extLst>
              <a:ext uri="{FF2B5EF4-FFF2-40B4-BE49-F238E27FC236}">
                <a16:creationId xmlns:a16="http://schemas.microsoft.com/office/drawing/2014/main" id="{151F5F0B-11D6-4B2D-9E59-7ABE1E894C89}"/>
              </a:ext>
            </a:extLst>
          </p:cNvPr>
          <p:cNvSpPr/>
          <p:nvPr/>
        </p:nvSpPr>
        <p:spPr>
          <a:xfrm rot="5400000">
            <a:off x="1923300" y="1416050"/>
            <a:ext cx="57150" cy="66675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095A73C2-A947-42EE-8BCF-C643D51CEAF1}"/>
              </a:ext>
            </a:extLst>
          </p:cNvPr>
          <p:cNvCxnSpPr>
            <a:cxnSpLocks/>
            <a:stCxn id="8" idx="2"/>
            <a:endCxn id="7" idx="0"/>
          </p:cNvCxnSpPr>
          <p:nvPr/>
        </p:nvCxnSpPr>
        <p:spPr>
          <a:xfrm rot="16200000" flipH="1" flipV="1">
            <a:off x="1614495" y="1931891"/>
            <a:ext cx="491275" cy="183492"/>
          </a:xfrm>
          <a:prstGeom prst="bentConnector3">
            <a:avLst>
              <a:gd name="adj1" fmla="val 44593"/>
            </a:avLst>
          </a:prstGeom>
          <a:ln>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A3996B6A-D40D-44F9-8B73-90F1D9F2A542}"/>
              </a:ext>
            </a:extLst>
          </p:cNvPr>
          <p:cNvSpPr/>
          <p:nvPr/>
        </p:nvSpPr>
        <p:spPr>
          <a:xfrm>
            <a:off x="3533025" y="2273304"/>
            <a:ext cx="1921096" cy="1304925"/>
          </a:xfrm>
          <a:prstGeom prst="rect">
            <a:avLst/>
          </a:prstGeom>
          <a:solidFill>
            <a:schemeClr val="tx2"/>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CUDA kernel in CUDA C++ for forward-backward propagation</a:t>
            </a:r>
          </a:p>
        </p:txBody>
      </p:sp>
      <p:sp>
        <p:nvSpPr>
          <p:cNvPr id="14" name="Right Bracket 13">
            <a:extLst>
              <a:ext uri="{FF2B5EF4-FFF2-40B4-BE49-F238E27FC236}">
                <a16:creationId xmlns:a16="http://schemas.microsoft.com/office/drawing/2014/main" id="{62F646DE-BB4C-429F-AE48-3EF5B3085F15}"/>
              </a:ext>
            </a:extLst>
          </p:cNvPr>
          <p:cNvSpPr/>
          <p:nvPr/>
        </p:nvSpPr>
        <p:spPr>
          <a:xfrm rot="5400000">
            <a:off x="4308068" y="1114766"/>
            <a:ext cx="57151" cy="126932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ED33650F-F167-4760-8458-352295579378}"/>
              </a:ext>
            </a:extLst>
          </p:cNvPr>
          <p:cNvCxnSpPr>
            <a:cxnSpLocks/>
            <a:stCxn id="14" idx="2"/>
            <a:endCxn id="13" idx="0"/>
          </p:cNvCxnSpPr>
          <p:nvPr/>
        </p:nvCxnSpPr>
        <p:spPr>
          <a:xfrm rot="16200000" flipH="1">
            <a:off x="4167457" y="1947189"/>
            <a:ext cx="495298" cy="156933"/>
          </a:xfrm>
          <a:prstGeom prst="bentConnector3">
            <a:avLst>
              <a:gd name="adj1" fmla="val 44941"/>
            </a:avLst>
          </a:prstGeom>
          <a:ln>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04676FF4-7005-4BD9-9538-84B69DF5E98C}"/>
              </a:ext>
            </a:extLst>
          </p:cNvPr>
          <p:cNvSpPr/>
          <p:nvPr/>
        </p:nvSpPr>
        <p:spPr>
          <a:xfrm>
            <a:off x="6088680" y="2273304"/>
            <a:ext cx="2567048" cy="1304925"/>
          </a:xfrm>
          <a:prstGeom prst="rect">
            <a:avLst/>
          </a:prstGeom>
          <a:solidFill>
            <a:schemeClr val="tx2"/>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 CISC-like op code encoding execution procedure for a computation graph</a:t>
            </a:r>
          </a:p>
        </p:txBody>
      </p:sp>
      <p:sp>
        <p:nvSpPr>
          <p:cNvPr id="17" name="Right Bracket 16">
            <a:extLst>
              <a:ext uri="{FF2B5EF4-FFF2-40B4-BE49-F238E27FC236}">
                <a16:creationId xmlns:a16="http://schemas.microsoft.com/office/drawing/2014/main" id="{73EFD137-6630-4781-89EF-E77E442EDE86}"/>
              </a:ext>
            </a:extLst>
          </p:cNvPr>
          <p:cNvSpPr/>
          <p:nvPr/>
        </p:nvSpPr>
        <p:spPr>
          <a:xfrm rot="5400000">
            <a:off x="6871887" y="1133507"/>
            <a:ext cx="57150" cy="1231836"/>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FF5B1C83-18EC-4D46-8CD2-D495032C4BEC}"/>
              </a:ext>
            </a:extLst>
          </p:cNvPr>
          <p:cNvCxnSpPr>
            <a:cxnSpLocks/>
            <a:stCxn id="17" idx="2"/>
            <a:endCxn id="16" idx="0"/>
          </p:cNvCxnSpPr>
          <p:nvPr/>
        </p:nvCxnSpPr>
        <p:spPr>
          <a:xfrm rot="16200000" flipH="1">
            <a:off x="6888683" y="1789779"/>
            <a:ext cx="495300" cy="471742"/>
          </a:xfrm>
          <a:prstGeom prst="bentConnector3">
            <a:avLst>
              <a:gd name="adj1" fmla="val 50647"/>
            </a:avLst>
          </a:prstGeom>
          <a:ln>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C50F4626-DD71-4823-B8B5-1B2DCBDF9551}"/>
              </a:ext>
            </a:extLst>
          </p:cNvPr>
          <p:cNvSpPr/>
          <p:nvPr/>
        </p:nvSpPr>
        <p:spPr>
          <a:xfrm>
            <a:off x="1557628" y="4755908"/>
            <a:ext cx="2540658" cy="564252"/>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solidFill>
                  <a:schemeClr val="bg1"/>
                </a:solidFill>
              </a:rPr>
              <a:t>One-time JIT compilation</a:t>
            </a:r>
          </a:p>
        </p:txBody>
      </p:sp>
      <p:sp>
        <p:nvSpPr>
          <p:cNvPr id="34" name="Right Bracket 33">
            <a:extLst>
              <a:ext uri="{FF2B5EF4-FFF2-40B4-BE49-F238E27FC236}">
                <a16:creationId xmlns:a16="http://schemas.microsoft.com/office/drawing/2014/main" id="{E747F22D-B55B-45BC-AF82-3D8FC544AFB7}"/>
              </a:ext>
            </a:extLst>
          </p:cNvPr>
          <p:cNvSpPr/>
          <p:nvPr/>
        </p:nvSpPr>
        <p:spPr>
          <a:xfrm rot="5400000">
            <a:off x="3164883" y="1282541"/>
            <a:ext cx="54864" cy="931482"/>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3AAB4EFA-F85C-4691-BD97-C28986D57878}"/>
              </a:ext>
            </a:extLst>
          </p:cNvPr>
          <p:cNvCxnSpPr>
            <a:cxnSpLocks/>
            <a:stCxn id="34" idx="2"/>
            <a:endCxn id="33" idx="0"/>
          </p:cNvCxnSpPr>
          <p:nvPr/>
        </p:nvCxnSpPr>
        <p:spPr>
          <a:xfrm rot="16200000" flipH="1" flipV="1">
            <a:off x="1520039" y="3083632"/>
            <a:ext cx="2980194" cy="364358"/>
          </a:xfrm>
          <a:prstGeom prst="bentConnector3">
            <a:avLst>
              <a:gd name="adj1" fmla="val 7742"/>
            </a:avLst>
          </a:prstGeom>
          <a:ln>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21C5297E-FD19-47E8-84EF-440033CFD63E}"/>
              </a:ext>
            </a:extLst>
          </p:cNvPr>
          <p:cNvSpPr/>
          <p:nvPr/>
        </p:nvSpPr>
        <p:spPr>
          <a:xfrm>
            <a:off x="4493576" y="4755909"/>
            <a:ext cx="2269031" cy="564252"/>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solidFill>
                  <a:schemeClr val="bg1"/>
                </a:solidFill>
              </a:rPr>
              <a:t>For every input batch</a:t>
            </a:r>
          </a:p>
        </p:txBody>
      </p:sp>
      <p:sp>
        <p:nvSpPr>
          <p:cNvPr id="43" name="Right Bracket 42">
            <a:extLst>
              <a:ext uri="{FF2B5EF4-FFF2-40B4-BE49-F238E27FC236}">
                <a16:creationId xmlns:a16="http://schemas.microsoft.com/office/drawing/2014/main" id="{34453FF9-28F7-437F-BC24-132C0677D438}"/>
              </a:ext>
            </a:extLst>
          </p:cNvPr>
          <p:cNvSpPr/>
          <p:nvPr/>
        </p:nvSpPr>
        <p:spPr>
          <a:xfrm rot="5400000">
            <a:off x="5829391" y="1340491"/>
            <a:ext cx="54864" cy="815591"/>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4" name="Connector: Elbow 43">
            <a:extLst>
              <a:ext uri="{FF2B5EF4-FFF2-40B4-BE49-F238E27FC236}">
                <a16:creationId xmlns:a16="http://schemas.microsoft.com/office/drawing/2014/main" id="{6D7298D7-B3AF-447E-ACBA-BB35A7929BD9}"/>
              </a:ext>
            </a:extLst>
          </p:cNvPr>
          <p:cNvCxnSpPr>
            <a:cxnSpLocks/>
            <a:stCxn id="43" idx="2"/>
            <a:endCxn id="42" idx="0"/>
          </p:cNvCxnSpPr>
          <p:nvPr/>
        </p:nvCxnSpPr>
        <p:spPr>
          <a:xfrm rot="16200000" flipH="1" flipV="1">
            <a:off x="4252359" y="3151448"/>
            <a:ext cx="2980194" cy="228735"/>
          </a:xfrm>
          <a:prstGeom prst="bentConnector3">
            <a:avLst>
              <a:gd name="adj1" fmla="val 8408"/>
            </a:avLst>
          </a:prstGeom>
          <a:ln>
            <a:tailEnd type="triangle"/>
          </a:ln>
          <a:effectLst>
            <a:outerShdw blurRad="63500" sx="102000" sy="102000" algn="c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DA513189-0F25-4F09-BD89-21E7BD76AED5}"/>
              </a:ext>
            </a:extLst>
          </p:cNvPr>
          <p:cNvSpPr/>
          <p:nvPr/>
        </p:nvSpPr>
        <p:spPr>
          <a:xfrm>
            <a:off x="1557628" y="5318089"/>
            <a:ext cx="2540658" cy="880616"/>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solidFill>
                  <a:schemeClr val="bg1"/>
                </a:solidFill>
              </a:rPr>
              <a:t>Has in-register caching mechanisms for 2D model parameters</a:t>
            </a:r>
          </a:p>
        </p:txBody>
      </p:sp>
    </p:spTree>
    <p:extLst>
      <p:ext uri="{BB962C8B-B14F-4D97-AF65-F5344CB8AC3E}">
        <p14:creationId xmlns:p14="http://schemas.microsoft.com/office/powerpoint/2010/main" val="5189033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
                                        <p:tgtEl>
                                          <p:spTgt spid="10"/>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
                                        <p:tgtEl>
                                          <p:spTgt spid="14"/>
                                        </p:tgtEl>
                                      </p:cBhvr>
                                    </p:animEffect>
                                  </p:childTnLst>
                                </p:cTn>
                              </p:par>
                            </p:childTnLst>
                          </p:cTn>
                        </p:par>
                        <p:par>
                          <p:cTn id="21" fill="hold">
                            <p:stCondLst>
                              <p:cond delay="2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
                                        <p:tgtEl>
                                          <p:spTgt spid="15"/>
                                        </p:tgtEl>
                                      </p:cBhvr>
                                    </p:animEffect>
                                  </p:childTnLst>
                                </p:cTn>
                              </p:par>
                            </p:childTnLst>
                          </p:cTn>
                        </p:par>
                        <p:par>
                          <p:cTn id="25" fill="hold">
                            <p:stCondLst>
                              <p:cond delay="4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
                                        <p:tgtEl>
                                          <p:spTgt spid="17"/>
                                        </p:tgtEl>
                                      </p:cBhvr>
                                    </p:animEffect>
                                  </p:childTnLst>
                                </p:cTn>
                              </p:par>
                            </p:childTnLst>
                          </p:cTn>
                        </p:par>
                        <p:par>
                          <p:cTn id="34" fill="hold">
                            <p:stCondLst>
                              <p:cond delay="200"/>
                            </p:stCondLst>
                            <p:childTnLst>
                              <p:par>
                                <p:cTn id="35" presetID="22" presetClass="entr" presetSubtype="1"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200"/>
                                        <p:tgtEl>
                                          <p:spTgt spid="18"/>
                                        </p:tgtEl>
                                      </p:cBhvr>
                                    </p:animEffect>
                                  </p:childTnLst>
                                </p:cTn>
                              </p:par>
                            </p:childTnLst>
                          </p:cTn>
                        </p:par>
                        <p:par>
                          <p:cTn id="38" fill="hold">
                            <p:stCondLst>
                              <p:cond delay="4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00"/>
                                        <p:tgtEl>
                                          <p:spTgt spid="34"/>
                                        </p:tgtEl>
                                      </p:cBhvr>
                                    </p:animEffect>
                                  </p:childTnLst>
                                </p:cTn>
                              </p:par>
                            </p:childTnLst>
                          </p:cTn>
                        </p:par>
                        <p:par>
                          <p:cTn id="47" fill="hold">
                            <p:stCondLst>
                              <p:cond delay="200"/>
                            </p:stCondLst>
                            <p:childTnLst>
                              <p:par>
                                <p:cTn id="48" presetID="22" presetClass="entr" presetSubtype="1"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200"/>
                                        <p:tgtEl>
                                          <p:spTgt spid="35"/>
                                        </p:tgtEl>
                                      </p:cBhvr>
                                    </p:animEffect>
                                  </p:childTnLst>
                                </p:cTn>
                              </p:par>
                            </p:childTnLst>
                          </p:cTn>
                        </p:par>
                        <p:par>
                          <p:cTn id="51" fill="hold">
                            <p:stCondLst>
                              <p:cond delay="4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
                                        <p:tgtEl>
                                          <p:spTgt spid="33"/>
                                        </p:tgtEl>
                                      </p:cBhvr>
                                    </p:animEffect>
                                  </p:childTnLst>
                                </p:cTn>
                              </p:par>
                            </p:childTnLst>
                          </p:cTn>
                        </p:par>
                        <p:par>
                          <p:cTn id="55" fill="hold">
                            <p:stCondLst>
                              <p:cond delay="600"/>
                            </p:stCondLst>
                            <p:childTnLst>
                              <p:par>
                                <p:cTn id="56" presetID="10" presetClass="entr" presetSubtype="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200"/>
                                        <p:tgtEl>
                                          <p:spTgt spid="7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200"/>
                                        <p:tgtEl>
                                          <p:spTgt spid="43"/>
                                        </p:tgtEl>
                                      </p:cBhvr>
                                    </p:animEffect>
                                  </p:childTnLst>
                                </p:cTn>
                              </p:par>
                            </p:childTnLst>
                          </p:cTn>
                        </p:par>
                        <p:par>
                          <p:cTn id="64" fill="hold">
                            <p:stCondLst>
                              <p:cond delay="200"/>
                            </p:stCondLst>
                            <p:childTnLst>
                              <p:par>
                                <p:cTn id="65" presetID="22" presetClass="entr" presetSubtype="1"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200"/>
                                        <p:tgtEl>
                                          <p:spTgt spid="44"/>
                                        </p:tgtEl>
                                      </p:cBhvr>
                                    </p:animEffect>
                                  </p:childTnLst>
                                </p:cTn>
                              </p:par>
                            </p:childTnLst>
                          </p:cTn>
                        </p:par>
                        <p:par>
                          <p:cTn id="68" fill="hold">
                            <p:stCondLst>
                              <p:cond delay="4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6" grpId="0" animBg="1"/>
      <p:bldP spid="17" grpId="0" animBg="1"/>
      <p:bldP spid="33" grpId="0" animBg="1"/>
      <p:bldP spid="34" grpId="0" animBg="1"/>
      <p:bldP spid="42" grpId="0" animBg="1"/>
      <p:bldP spid="43"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CFABCDC-E95B-4B4D-8BDD-314855D3F14B}"/>
              </a:ext>
            </a:extLst>
          </p:cNvPr>
          <p:cNvSpPr/>
          <p:nvPr/>
        </p:nvSpPr>
        <p:spPr>
          <a:xfrm>
            <a:off x="213340" y="1640390"/>
            <a:ext cx="8717320" cy="2336462"/>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algn="ctr" defTabSz="914400">
              <a:defRPr/>
            </a:pPr>
            <a:endParaRPr lang="en-US" kern="0">
              <a:solidFill>
                <a:prstClr val="white"/>
              </a:solidFill>
              <a:ea typeface="Tahoma" panose="020B0604030504040204" pitchFamily="34" charset="0"/>
              <a:cs typeface="Tahoma" panose="020B0604030504040204" pitchFamily="34" charset="0"/>
            </a:endParaRPr>
          </a:p>
        </p:txBody>
      </p:sp>
      <p:sp>
        <p:nvSpPr>
          <p:cNvPr id="70" name="Rectangle 69">
            <a:extLst>
              <a:ext uri="{FF2B5EF4-FFF2-40B4-BE49-F238E27FC236}">
                <a16:creationId xmlns:a16="http://schemas.microsoft.com/office/drawing/2014/main" id="{D0C99EAA-1ECB-48E5-BACE-15ED1FD3B484}"/>
              </a:ext>
            </a:extLst>
          </p:cNvPr>
          <p:cNvSpPr/>
          <p:nvPr/>
        </p:nvSpPr>
        <p:spPr>
          <a:xfrm>
            <a:off x="213340" y="4242879"/>
            <a:ext cx="8717320" cy="1849499"/>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algn="ctr" defTabSz="914400">
              <a:defRPr/>
            </a:pPr>
            <a:endParaRPr lang="en-US" kern="0">
              <a:solidFill>
                <a:prstClr val="white"/>
              </a:solidFill>
              <a:ea typeface="Tahoma" panose="020B0604030504040204" pitchFamily="34" charset="0"/>
              <a:cs typeface="Tahoma" panose="020B0604030504040204" pitchFamily="34" charset="0"/>
            </a:endParaRPr>
          </a:p>
        </p:txBody>
      </p:sp>
      <p:cxnSp>
        <p:nvCxnSpPr>
          <p:cNvPr id="108" name="Straight Arrow Connector 107">
            <a:extLst>
              <a:ext uri="{FF2B5EF4-FFF2-40B4-BE49-F238E27FC236}">
                <a16:creationId xmlns:a16="http://schemas.microsoft.com/office/drawing/2014/main" id="{1F4D5302-D7F2-4822-A8F2-FC6BFA222B58}"/>
              </a:ext>
            </a:extLst>
          </p:cNvPr>
          <p:cNvCxnSpPr>
            <a:cxnSpLocks/>
            <a:stCxn id="76" idx="2"/>
            <a:endCxn id="72" idx="0"/>
          </p:cNvCxnSpPr>
          <p:nvPr/>
        </p:nvCxnSpPr>
        <p:spPr>
          <a:xfrm>
            <a:off x="8023766" y="2674928"/>
            <a:ext cx="18512" cy="1924799"/>
          </a:xfrm>
          <a:prstGeom prst="straightConnector1">
            <a:avLst/>
          </a:prstGeom>
          <a:noFill/>
          <a:ln w="76200" cap="flat" cmpd="sng" algn="ctr">
            <a:solidFill>
              <a:srgbClr val="548135"/>
            </a:solidFill>
            <a:prstDash val="solid"/>
            <a:miter lim="800000"/>
            <a:tailEnd type="triangle"/>
          </a:ln>
          <a:effectLst/>
        </p:spPr>
      </p:cxnSp>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Our solution: </a:t>
            </a:r>
            <a:br>
              <a:rPr lang="en-US">
                <a:solidFill>
                  <a:schemeClr val="bg1"/>
                </a:solidFill>
              </a:rPr>
            </a:br>
            <a:r>
              <a:rPr lang="en-US">
                <a:solidFill>
                  <a:schemeClr val="bg1"/>
                </a:solidFill>
              </a:rPr>
              <a:t>virtual persistent processor specialization</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10</a:t>
            </a:r>
            <a:endParaRPr lang="en-US" sz="1200" dirty="0">
              <a:solidFill>
                <a:schemeClr val="bg1"/>
              </a:solidFill>
            </a:endParaRPr>
          </a:p>
        </p:txBody>
      </p:sp>
      <p:sp>
        <p:nvSpPr>
          <p:cNvPr id="59" name="TextBox 58">
            <a:extLst>
              <a:ext uri="{FF2B5EF4-FFF2-40B4-BE49-F238E27FC236}">
                <a16:creationId xmlns:a16="http://schemas.microsoft.com/office/drawing/2014/main" id="{D8010817-FF6D-4ECB-8B4D-C1BC0EA349F5}"/>
              </a:ext>
            </a:extLst>
          </p:cNvPr>
          <p:cNvSpPr txBox="1"/>
          <p:nvPr/>
        </p:nvSpPr>
        <p:spPr>
          <a:xfrm>
            <a:off x="201861" y="1281281"/>
            <a:ext cx="5564514" cy="307777"/>
          </a:xfrm>
          <a:prstGeom prst="rect">
            <a:avLst/>
          </a:prstGeom>
          <a:noFill/>
        </p:spPr>
        <p:txBody>
          <a:bodyPr wrap="square" lIns="91440" tIns="0" rIns="0" bIns="0" rtlCol="0">
            <a:spAutoFit/>
          </a:bodyPr>
          <a:lstStyle/>
          <a:p>
            <a:pPr defTabSz="914400"/>
            <a:r>
              <a:rPr lang="en-US" sz="2000" b="1" i="1" dirty="0">
                <a:solidFill>
                  <a:prstClr val="black"/>
                </a:solidFill>
                <a:ea typeface="Tahoma" panose="020B0604030504040204" pitchFamily="34" charset="0"/>
                <a:cs typeface="Tahoma" panose="020B0604030504040204" pitchFamily="34" charset="0"/>
              </a:rPr>
              <a:t>a. One-time Kernel Preparation Procedure</a:t>
            </a:r>
          </a:p>
        </p:txBody>
      </p:sp>
      <p:cxnSp>
        <p:nvCxnSpPr>
          <p:cNvPr id="61" name="Connector: Elbow 60">
            <a:extLst>
              <a:ext uri="{FF2B5EF4-FFF2-40B4-BE49-F238E27FC236}">
                <a16:creationId xmlns:a16="http://schemas.microsoft.com/office/drawing/2014/main" id="{A54A9A1B-D536-458E-9FFE-D63795D55F5D}"/>
              </a:ext>
            </a:extLst>
          </p:cNvPr>
          <p:cNvCxnSpPr>
            <a:cxnSpLocks/>
            <a:stCxn id="82" idx="3"/>
            <a:endCxn id="66" idx="2"/>
          </p:cNvCxnSpPr>
          <p:nvPr/>
        </p:nvCxnSpPr>
        <p:spPr>
          <a:xfrm flipV="1">
            <a:off x="5295988" y="2678095"/>
            <a:ext cx="968962" cy="469173"/>
          </a:xfrm>
          <a:prstGeom prst="bentConnector2">
            <a:avLst/>
          </a:prstGeom>
          <a:noFill/>
          <a:ln w="76200" cap="flat" cmpd="sng" algn="ctr">
            <a:solidFill>
              <a:srgbClr val="4472C4">
                <a:lumMod val="50000"/>
              </a:srgbClr>
            </a:solidFill>
            <a:prstDash val="solid"/>
            <a:miter lim="800000"/>
            <a:tailEnd type="triangle"/>
          </a:ln>
          <a:effectLst/>
        </p:spPr>
      </p:cxnSp>
      <p:cxnSp>
        <p:nvCxnSpPr>
          <p:cNvPr id="62" name="Straight Arrow Connector 61">
            <a:extLst>
              <a:ext uri="{FF2B5EF4-FFF2-40B4-BE49-F238E27FC236}">
                <a16:creationId xmlns:a16="http://schemas.microsoft.com/office/drawing/2014/main" id="{BEF7ACC7-B447-437D-AB59-FF6E788DD7EE}"/>
              </a:ext>
            </a:extLst>
          </p:cNvPr>
          <p:cNvCxnSpPr>
            <a:cxnSpLocks/>
            <a:stCxn id="65" idx="3"/>
            <a:endCxn id="67" idx="1"/>
          </p:cNvCxnSpPr>
          <p:nvPr/>
        </p:nvCxnSpPr>
        <p:spPr>
          <a:xfrm flipV="1">
            <a:off x="3123776" y="2291950"/>
            <a:ext cx="349209" cy="11866"/>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63" name="Straight Arrow Connector 62">
            <a:extLst>
              <a:ext uri="{FF2B5EF4-FFF2-40B4-BE49-F238E27FC236}">
                <a16:creationId xmlns:a16="http://schemas.microsoft.com/office/drawing/2014/main" id="{EA212202-D3D7-4182-B908-C305206531E0}"/>
              </a:ext>
            </a:extLst>
          </p:cNvPr>
          <p:cNvCxnSpPr>
            <a:cxnSpLocks/>
            <a:stCxn id="64" idx="3"/>
            <a:endCxn id="65" idx="1"/>
          </p:cNvCxnSpPr>
          <p:nvPr/>
        </p:nvCxnSpPr>
        <p:spPr>
          <a:xfrm>
            <a:off x="1572454" y="2290289"/>
            <a:ext cx="340560" cy="0"/>
          </a:xfrm>
          <a:prstGeom prst="straightConnector1">
            <a:avLst/>
          </a:prstGeom>
          <a:noFill/>
          <a:ln w="76200" cap="flat" cmpd="sng" algn="ctr">
            <a:solidFill>
              <a:srgbClr val="4472C4">
                <a:lumMod val="50000"/>
              </a:srgbClr>
            </a:solidFill>
            <a:prstDash val="solid"/>
            <a:miter lim="800000"/>
            <a:tailEnd type="triangle"/>
          </a:ln>
          <a:effectLst/>
        </p:spPr>
      </p:cxnSp>
      <p:sp>
        <p:nvSpPr>
          <p:cNvPr id="64" name="Flowchart: Multidocument 63">
            <a:extLst>
              <a:ext uri="{FF2B5EF4-FFF2-40B4-BE49-F238E27FC236}">
                <a16:creationId xmlns:a16="http://schemas.microsoft.com/office/drawing/2014/main" id="{733183FD-B4FA-404F-B107-12E6734DA3E7}"/>
              </a:ext>
            </a:extLst>
          </p:cNvPr>
          <p:cNvSpPr/>
          <p:nvPr/>
        </p:nvSpPr>
        <p:spPr>
          <a:xfrm>
            <a:off x="352425" y="1790230"/>
            <a:ext cx="1220033" cy="1000125"/>
          </a:xfrm>
          <a:prstGeom prst="flowChartMultidocument">
            <a:avLst/>
          </a:prstGeom>
          <a:solidFill>
            <a:srgbClr val="ED7D31">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Model Parameters</a:t>
            </a:r>
          </a:p>
        </p:txBody>
      </p:sp>
      <p:sp>
        <p:nvSpPr>
          <p:cNvPr id="65" name="Flowchart: Process 64">
            <a:extLst>
              <a:ext uri="{FF2B5EF4-FFF2-40B4-BE49-F238E27FC236}">
                <a16:creationId xmlns:a16="http://schemas.microsoft.com/office/drawing/2014/main" id="{95CDD078-8295-43BD-A3A7-59F147E2386C}"/>
              </a:ext>
            </a:extLst>
          </p:cNvPr>
          <p:cNvSpPr/>
          <p:nvPr/>
        </p:nvSpPr>
        <p:spPr>
          <a:xfrm>
            <a:off x="1913014" y="1920843"/>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Parameter </a:t>
            </a:r>
            <a:r>
              <a:rPr lang="en-US" sz="1600" kern="0">
                <a:solidFill>
                  <a:prstClr val="black"/>
                </a:solidFill>
                <a:ea typeface="Tahoma" panose="020B0604030504040204" pitchFamily="34" charset="0"/>
                <a:cs typeface="Tahoma" panose="020B0604030504040204" pitchFamily="34" charset="0"/>
              </a:rPr>
              <a:t>Routine Generation</a:t>
            </a:r>
            <a:endParaRPr lang="en-US" sz="1600" kern="0" dirty="0">
              <a:solidFill>
                <a:prstClr val="black"/>
              </a:solidFill>
              <a:ea typeface="Tahoma" panose="020B0604030504040204" pitchFamily="34" charset="0"/>
              <a:cs typeface="Tahoma" panose="020B0604030504040204" pitchFamily="34" charset="0"/>
            </a:endParaRPr>
          </a:p>
        </p:txBody>
      </p:sp>
      <p:sp>
        <p:nvSpPr>
          <p:cNvPr id="66" name="Flowchart: Process 65">
            <a:extLst>
              <a:ext uri="{FF2B5EF4-FFF2-40B4-BE49-F238E27FC236}">
                <a16:creationId xmlns:a16="http://schemas.microsoft.com/office/drawing/2014/main" id="{7B30B86C-0748-4420-AF65-605D3B973880}"/>
              </a:ext>
            </a:extLst>
          </p:cNvPr>
          <p:cNvSpPr/>
          <p:nvPr/>
        </p:nvSpPr>
        <p:spPr>
          <a:xfrm>
            <a:off x="5659571" y="1912145"/>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NVRTC-based</a:t>
            </a:r>
          </a:p>
          <a:p>
            <a:pPr algn="ctr" defTabSz="914400">
              <a:defRPr/>
            </a:pPr>
            <a:r>
              <a:rPr lang="en-US" sz="1400" kern="0">
                <a:solidFill>
                  <a:prstClr val="black"/>
                </a:solidFill>
                <a:ea typeface="Tahoma" panose="020B0604030504040204" pitchFamily="34" charset="0"/>
                <a:cs typeface="Tahoma" panose="020B0604030504040204" pitchFamily="34" charset="0"/>
              </a:rPr>
              <a:t>JIT Kernel Construction</a:t>
            </a:r>
            <a:endParaRPr lang="en-US" sz="1400" kern="0" dirty="0">
              <a:solidFill>
                <a:prstClr val="black"/>
              </a:solidFill>
              <a:ea typeface="Tahoma" panose="020B0604030504040204" pitchFamily="34" charset="0"/>
              <a:cs typeface="Tahoma" panose="020B0604030504040204" pitchFamily="34" charset="0"/>
            </a:endParaRPr>
          </a:p>
        </p:txBody>
      </p:sp>
      <p:sp>
        <p:nvSpPr>
          <p:cNvPr id="67" name="Flowchart: Alternate Process 66">
            <a:extLst>
              <a:ext uri="{FF2B5EF4-FFF2-40B4-BE49-F238E27FC236}">
                <a16:creationId xmlns:a16="http://schemas.microsoft.com/office/drawing/2014/main" id="{9F637D01-2313-417C-90D2-8B1B39BEEB4C}"/>
              </a:ext>
            </a:extLst>
          </p:cNvPr>
          <p:cNvSpPr/>
          <p:nvPr/>
        </p:nvSpPr>
        <p:spPr>
          <a:xfrm>
            <a:off x="3472981" y="1908981"/>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algn="ctr" defTabSz="914400">
              <a:defRPr/>
            </a:pPr>
            <a:r>
              <a:rPr lang="en-US" sz="1400" kern="0" dirty="0">
                <a:solidFill>
                  <a:prstClr val="black"/>
                </a:solidFill>
                <a:ea typeface="Tahoma" panose="020B0604030504040204" pitchFamily="34" charset="0"/>
                <a:cs typeface="Tahoma" panose="020B0604030504040204" pitchFamily="34" charset="0"/>
              </a:rPr>
              <a:t>Parameter </a:t>
            </a:r>
            <a:r>
              <a:rPr lang="en-US" sz="1400" kern="0">
                <a:solidFill>
                  <a:prstClr val="black"/>
                </a:solidFill>
                <a:ea typeface="Tahoma" panose="020B0604030504040204" pitchFamily="34" charset="0"/>
                <a:cs typeface="Tahoma" panose="020B0604030504040204" pitchFamily="34" charset="0"/>
              </a:rPr>
              <a:t>Caching  &amp; Operation Routines</a:t>
            </a:r>
            <a:endParaRPr lang="en-US" sz="1400" kern="0" dirty="0">
              <a:solidFill>
                <a:prstClr val="black"/>
              </a:solidFill>
              <a:ea typeface="Tahoma" panose="020B0604030504040204" pitchFamily="34" charset="0"/>
              <a:cs typeface="Tahoma" panose="020B0604030504040204" pitchFamily="34" charset="0"/>
            </a:endParaRPr>
          </a:p>
        </p:txBody>
      </p:sp>
      <p:cxnSp>
        <p:nvCxnSpPr>
          <p:cNvPr id="68" name="Straight Arrow Connector 67">
            <a:extLst>
              <a:ext uri="{FF2B5EF4-FFF2-40B4-BE49-F238E27FC236}">
                <a16:creationId xmlns:a16="http://schemas.microsoft.com/office/drawing/2014/main" id="{0BDC1351-B56F-48EB-9CA4-D910C21BC88A}"/>
              </a:ext>
            </a:extLst>
          </p:cNvPr>
          <p:cNvCxnSpPr>
            <a:cxnSpLocks/>
            <a:stCxn id="67" idx="3"/>
            <a:endCxn id="66" idx="1"/>
          </p:cNvCxnSpPr>
          <p:nvPr/>
        </p:nvCxnSpPr>
        <p:spPr>
          <a:xfrm>
            <a:off x="5292637" y="2291950"/>
            <a:ext cx="366934" cy="3168"/>
          </a:xfrm>
          <a:prstGeom prst="straightConnector1">
            <a:avLst/>
          </a:prstGeom>
          <a:noFill/>
          <a:ln w="76200" cap="flat" cmpd="sng" algn="ctr">
            <a:solidFill>
              <a:srgbClr val="4472C4">
                <a:lumMod val="50000"/>
              </a:srgbClr>
            </a:solidFill>
            <a:prstDash val="solid"/>
            <a:miter lim="800000"/>
            <a:tailEnd type="triangle"/>
          </a:ln>
          <a:effectLst/>
        </p:spPr>
      </p:cxnSp>
      <p:sp>
        <p:nvSpPr>
          <p:cNvPr id="69" name="TextBox 68">
            <a:extLst>
              <a:ext uri="{FF2B5EF4-FFF2-40B4-BE49-F238E27FC236}">
                <a16:creationId xmlns:a16="http://schemas.microsoft.com/office/drawing/2014/main" id="{ACE9201B-4EDC-4747-8E7D-270423D9B616}"/>
              </a:ext>
            </a:extLst>
          </p:cNvPr>
          <p:cNvSpPr txBox="1"/>
          <p:nvPr/>
        </p:nvSpPr>
        <p:spPr>
          <a:xfrm>
            <a:off x="201865" y="6113600"/>
            <a:ext cx="7148359" cy="307777"/>
          </a:xfrm>
          <a:prstGeom prst="rect">
            <a:avLst/>
          </a:prstGeom>
          <a:noFill/>
        </p:spPr>
        <p:txBody>
          <a:bodyPr wrap="square" lIns="91440" tIns="0" rIns="0" bIns="0" rtlCol="0">
            <a:spAutoFit/>
          </a:bodyPr>
          <a:lstStyle/>
          <a:p>
            <a:pPr defTabSz="914400"/>
            <a:r>
              <a:rPr lang="en-US" sz="2000" b="1" i="1" dirty="0">
                <a:solidFill>
                  <a:prstClr val="black"/>
                </a:solidFill>
                <a:ea typeface="Tahoma" panose="020B0604030504040204" pitchFamily="34" charset="0"/>
                <a:cs typeface="Tahoma" panose="020B0604030504040204" pitchFamily="34" charset="0"/>
              </a:rPr>
              <a:t>b</a:t>
            </a:r>
            <a:r>
              <a:rPr lang="en-US" sz="2000" b="1" i="1">
                <a:solidFill>
                  <a:prstClr val="black"/>
                </a:solidFill>
                <a:ea typeface="Tahoma" panose="020B0604030504040204" pitchFamily="34" charset="0"/>
                <a:cs typeface="Tahoma" panose="020B0604030504040204" pitchFamily="34" charset="0"/>
              </a:rPr>
              <a:t>. Kernel Launch Procedure for Every Training Batch</a:t>
            </a:r>
            <a:endParaRPr lang="en-US" sz="2000" b="1" i="1" dirty="0">
              <a:solidFill>
                <a:prstClr val="black"/>
              </a:solidFill>
              <a:ea typeface="Tahoma" panose="020B0604030504040204" pitchFamily="34" charset="0"/>
              <a:cs typeface="Tahoma" panose="020B0604030504040204" pitchFamily="34" charset="0"/>
            </a:endParaRPr>
          </a:p>
        </p:txBody>
      </p:sp>
      <p:sp>
        <p:nvSpPr>
          <p:cNvPr id="71" name="Flowchart: Process 70">
            <a:extLst>
              <a:ext uri="{FF2B5EF4-FFF2-40B4-BE49-F238E27FC236}">
                <a16:creationId xmlns:a16="http://schemas.microsoft.com/office/drawing/2014/main" id="{FC9F0C7C-DB98-476E-93CE-F63CE8B94CF2}"/>
              </a:ext>
            </a:extLst>
          </p:cNvPr>
          <p:cNvSpPr/>
          <p:nvPr/>
        </p:nvSpPr>
        <p:spPr>
          <a:xfrm>
            <a:off x="3652778" y="4653549"/>
            <a:ext cx="1210758" cy="1190163"/>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Script Generation via Graph Traversal</a:t>
            </a:r>
            <a:endParaRPr lang="en-US" sz="1600" kern="0" dirty="0">
              <a:solidFill>
                <a:prstClr val="black"/>
              </a:solidFill>
              <a:ea typeface="Tahoma" panose="020B0604030504040204" pitchFamily="34" charset="0"/>
              <a:cs typeface="Tahoma" panose="020B0604030504040204" pitchFamily="34" charset="0"/>
            </a:endParaRPr>
          </a:p>
        </p:txBody>
      </p:sp>
      <p:sp>
        <p:nvSpPr>
          <p:cNvPr id="72" name="Flowchart: Process 71">
            <a:extLst>
              <a:ext uri="{FF2B5EF4-FFF2-40B4-BE49-F238E27FC236}">
                <a16:creationId xmlns:a16="http://schemas.microsoft.com/office/drawing/2014/main" id="{F2754828-9152-4D04-9124-9F3154C31726}"/>
              </a:ext>
            </a:extLst>
          </p:cNvPr>
          <p:cNvSpPr/>
          <p:nvPr/>
        </p:nvSpPr>
        <p:spPr>
          <a:xfrm>
            <a:off x="7409390" y="4599723"/>
            <a:ext cx="1265776" cy="1293140"/>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Forward  Propagation</a:t>
            </a:r>
          </a:p>
          <a:p>
            <a:pPr algn="ctr" defTabSz="914400">
              <a:defRPr/>
            </a:pPr>
            <a:r>
              <a:rPr lang="en-US" sz="1600" kern="0" dirty="0">
                <a:solidFill>
                  <a:prstClr val="black"/>
                </a:solidFill>
                <a:ea typeface="Tahoma" panose="020B0604030504040204" pitchFamily="34" charset="0"/>
                <a:cs typeface="Tahoma" panose="020B0604030504040204" pitchFamily="34" charset="0"/>
              </a:rPr>
              <a:t>&amp;</a:t>
            </a:r>
          </a:p>
          <a:p>
            <a:pPr algn="ctr" defTabSz="914400">
              <a:defRPr/>
            </a:pPr>
            <a:r>
              <a:rPr lang="en-US" sz="1600" kern="0" dirty="0">
                <a:solidFill>
                  <a:prstClr val="black"/>
                </a:solidFill>
                <a:ea typeface="Tahoma" panose="020B0604030504040204" pitchFamily="34" charset="0"/>
                <a:cs typeface="Tahoma" panose="020B0604030504040204" pitchFamily="34" charset="0"/>
              </a:rPr>
              <a:t>Backward Propagation</a:t>
            </a:r>
          </a:p>
        </p:txBody>
      </p:sp>
      <p:cxnSp>
        <p:nvCxnSpPr>
          <p:cNvPr id="73" name="Straight Arrow Connector 72">
            <a:extLst>
              <a:ext uri="{FF2B5EF4-FFF2-40B4-BE49-F238E27FC236}">
                <a16:creationId xmlns:a16="http://schemas.microsoft.com/office/drawing/2014/main" id="{F68BFE83-0907-4148-B974-80B0B8AC6D29}"/>
              </a:ext>
            </a:extLst>
          </p:cNvPr>
          <p:cNvCxnSpPr>
            <a:cxnSpLocks/>
            <a:stCxn id="106" idx="3"/>
            <a:endCxn id="72" idx="1"/>
          </p:cNvCxnSpPr>
          <p:nvPr/>
        </p:nvCxnSpPr>
        <p:spPr>
          <a:xfrm>
            <a:off x="7052707" y="5246293"/>
            <a:ext cx="356687" cy="0"/>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74" name="Straight Arrow Connector 73">
            <a:extLst>
              <a:ext uri="{FF2B5EF4-FFF2-40B4-BE49-F238E27FC236}">
                <a16:creationId xmlns:a16="http://schemas.microsoft.com/office/drawing/2014/main" id="{637ACC6A-1A2A-41F4-8A4E-7D2074F56C0F}"/>
              </a:ext>
            </a:extLst>
          </p:cNvPr>
          <p:cNvCxnSpPr>
            <a:cxnSpLocks/>
            <a:stCxn id="65" idx="2"/>
            <a:endCxn id="81" idx="0"/>
          </p:cNvCxnSpPr>
          <p:nvPr/>
        </p:nvCxnSpPr>
        <p:spPr>
          <a:xfrm>
            <a:off x="2518397" y="2686789"/>
            <a:ext cx="4325" cy="399404"/>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75" name="Connector: Elbow 74">
            <a:extLst>
              <a:ext uri="{FF2B5EF4-FFF2-40B4-BE49-F238E27FC236}">
                <a16:creationId xmlns:a16="http://schemas.microsoft.com/office/drawing/2014/main" id="{AFDC08AB-B7A9-4B86-BF6C-FFC9D2AF47AF}"/>
              </a:ext>
            </a:extLst>
          </p:cNvPr>
          <p:cNvCxnSpPr>
            <a:cxnSpLocks/>
            <a:stCxn id="81" idx="2"/>
            <a:endCxn id="71" idx="0"/>
          </p:cNvCxnSpPr>
          <p:nvPr/>
        </p:nvCxnSpPr>
        <p:spPr>
          <a:xfrm rot="16200000" flipH="1">
            <a:off x="2989734" y="3385126"/>
            <a:ext cx="801406" cy="1735439"/>
          </a:xfrm>
          <a:prstGeom prst="bentConnector3">
            <a:avLst>
              <a:gd name="adj1" fmla="val 33360"/>
            </a:avLst>
          </a:prstGeom>
          <a:noFill/>
          <a:ln w="76200" cap="flat" cmpd="sng" algn="ctr">
            <a:solidFill>
              <a:srgbClr val="70AD47">
                <a:lumMod val="75000"/>
              </a:srgbClr>
            </a:solidFill>
            <a:prstDash val="solid"/>
            <a:miter lim="800000"/>
            <a:tailEnd type="triangle"/>
          </a:ln>
          <a:effectLst/>
        </p:spPr>
      </p:cxnSp>
      <p:sp>
        <p:nvSpPr>
          <p:cNvPr id="76" name="Flowchart: Card 75">
            <a:extLst>
              <a:ext uri="{FF2B5EF4-FFF2-40B4-BE49-F238E27FC236}">
                <a16:creationId xmlns:a16="http://schemas.microsoft.com/office/drawing/2014/main" id="{08A1DCB7-03BF-4703-99C9-0BE1BB0818A3}"/>
              </a:ext>
            </a:extLst>
          </p:cNvPr>
          <p:cNvSpPr/>
          <p:nvPr/>
        </p:nvSpPr>
        <p:spPr>
          <a:xfrm>
            <a:off x="7246783" y="1908978"/>
            <a:ext cx="1553966"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Forward &amp; Backward </a:t>
            </a:r>
            <a:r>
              <a:rPr lang="en-US" sz="1600" kern="0" dirty="0">
                <a:solidFill>
                  <a:prstClr val="black"/>
                </a:solidFill>
                <a:ea typeface="Tahoma" panose="020B0604030504040204" pitchFamily="34" charset="0"/>
                <a:cs typeface="Tahoma" panose="020B0604030504040204" pitchFamily="34" charset="0"/>
              </a:rPr>
              <a:t>Kernel</a:t>
            </a:r>
          </a:p>
        </p:txBody>
      </p:sp>
      <p:cxnSp>
        <p:nvCxnSpPr>
          <p:cNvPr id="77" name="Straight Arrow Connector 76">
            <a:extLst>
              <a:ext uri="{FF2B5EF4-FFF2-40B4-BE49-F238E27FC236}">
                <a16:creationId xmlns:a16="http://schemas.microsoft.com/office/drawing/2014/main" id="{9AF5DF59-8167-4392-963C-BA0277B092B2}"/>
              </a:ext>
            </a:extLst>
          </p:cNvPr>
          <p:cNvCxnSpPr>
            <a:cxnSpLocks/>
            <a:stCxn id="66" idx="3"/>
            <a:endCxn id="76" idx="1"/>
          </p:cNvCxnSpPr>
          <p:nvPr/>
        </p:nvCxnSpPr>
        <p:spPr>
          <a:xfrm flipV="1">
            <a:off x="6870329" y="2291955"/>
            <a:ext cx="376454" cy="3167"/>
          </a:xfrm>
          <a:prstGeom prst="straightConnector1">
            <a:avLst/>
          </a:prstGeom>
          <a:noFill/>
          <a:ln w="76200" cap="flat" cmpd="sng" algn="ctr">
            <a:solidFill>
              <a:srgbClr val="4472C4">
                <a:lumMod val="50000"/>
              </a:srgbClr>
            </a:solidFill>
            <a:prstDash val="solid"/>
            <a:miter lim="800000"/>
            <a:tailEnd type="triangle"/>
          </a:ln>
          <a:effectLst/>
        </p:spPr>
      </p:cxnSp>
      <p:sp>
        <p:nvSpPr>
          <p:cNvPr id="78" name="Flowchart: Process 77">
            <a:extLst>
              <a:ext uri="{FF2B5EF4-FFF2-40B4-BE49-F238E27FC236}">
                <a16:creationId xmlns:a16="http://schemas.microsoft.com/office/drawing/2014/main" id="{71312F94-3C04-4837-9E8A-1E175A53C4C8}"/>
              </a:ext>
            </a:extLst>
          </p:cNvPr>
          <p:cNvSpPr/>
          <p:nvPr/>
        </p:nvSpPr>
        <p:spPr>
          <a:xfrm>
            <a:off x="1950689" y="4772759"/>
            <a:ext cx="1350029" cy="947077"/>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Depth-based Operation Grouping</a:t>
            </a:r>
            <a:endParaRPr lang="en-US" sz="1600" kern="0" dirty="0">
              <a:solidFill>
                <a:prstClr val="black"/>
              </a:solidFill>
              <a:ea typeface="Tahoma" panose="020B0604030504040204" pitchFamily="34" charset="0"/>
              <a:cs typeface="Tahoma" panose="020B0604030504040204" pitchFamily="34" charset="0"/>
            </a:endParaRPr>
          </a:p>
        </p:txBody>
      </p:sp>
      <p:cxnSp>
        <p:nvCxnSpPr>
          <p:cNvPr id="79" name="Straight Arrow Connector 78">
            <a:extLst>
              <a:ext uri="{FF2B5EF4-FFF2-40B4-BE49-F238E27FC236}">
                <a16:creationId xmlns:a16="http://schemas.microsoft.com/office/drawing/2014/main" id="{25AC63BA-B4CF-42FB-BAAD-ED7714567EB0}"/>
              </a:ext>
            </a:extLst>
          </p:cNvPr>
          <p:cNvCxnSpPr>
            <a:cxnSpLocks/>
            <a:stCxn id="78" idx="3"/>
            <a:endCxn id="71" idx="1"/>
          </p:cNvCxnSpPr>
          <p:nvPr/>
        </p:nvCxnSpPr>
        <p:spPr>
          <a:xfrm>
            <a:off x="3300714" y="5246298"/>
            <a:ext cx="352064" cy="2333"/>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80" name="Straight Arrow Connector 79">
            <a:extLst>
              <a:ext uri="{FF2B5EF4-FFF2-40B4-BE49-F238E27FC236}">
                <a16:creationId xmlns:a16="http://schemas.microsoft.com/office/drawing/2014/main" id="{17453273-18F1-4657-8D09-84B73B26A043}"/>
              </a:ext>
            </a:extLst>
          </p:cNvPr>
          <p:cNvCxnSpPr>
            <a:cxnSpLocks/>
            <a:stCxn id="58" idx="3"/>
            <a:endCxn id="78" idx="1"/>
          </p:cNvCxnSpPr>
          <p:nvPr/>
        </p:nvCxnSpPr>
        <p:spPr>
          <a:xfrm flipV="1">
            <a:off x="1563332" y="5246298"/>
            <a:ext cx="387357" cy="9841"/>
          </a:xfrm>
          <a:prstGeom prst="straightConnector1">
            <a:avLst/>
          </a:prstGeom>
          <a:noFill/>
          <a:ln w="76200" cap="flat" cmpd="sng" algn="ctr">
            <a:solidFill>
              <a:srgbClr val="4472C4">
                <a:lumMod val="50000"/>
              </a:srgbClr>
            </a:solidFill>
            <a:prstDash val="solid"/>
            <a:miter lim="800000"/>
            <a:tailEnd type="triangle"/>
          </a:ln>
          <a:effectLst/>
        </p:spPr>
      </p:cxnSp>
      <p:sp>
        <p:nvSpPr>
          <p:cNvPr id="81" name="Flowchart: Card 80">
            <a:extLst>
              <a:ext uri="{FF2B5EF4-FFF2-40B4-BE49-F238E27FC236}">
                <a16:creationId xmlns:a16="http://schemas.microsoft.com/office/drawing/2014/main" id="{0B10E367-F988-4AE8-B0BF-534FA581D2B9}"/>
              </a:ext>
            </a:extLst>
          </p:cNvPr>
          <p:cNvSpPr/>
          <p:nvPr/>
        </p:nvSpPr>
        <p:spPr>
          <a:xfrm>
            <a:off x="1830792" y="3086193"/>
            <a:ext cx="1383852"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Parameter Distribution Information</a:t>
            </a:r>
            <a:endParaRPr lang="en-US" sz="1600" kern="0" dirty="0">
              <a:solidFill>
                <a:prstClr val="black"/>
              </a:solidFill>
              <a:ea typeface="Tahoma" panose="020B0604030504040204" pitchFamily="34" charset="0"/>
              <a:cs typeface="Tahoma" panose="020B0604030504040204" pitchFamily="34" charset="0"/>
            </a:endParaRPr>
          </a:p>
        </p:txBody>
      </p:sp>
      <p:sp>
        <p:nvSpPr>
          <p:cNvPr id="82" name="Flowchart: Alternate Process 81">
            <a:extLst>
              <a:ext uri="{FF2B5EF4-FFF2-40B4-BE49-F238E27FC236}">
                <a16:creationId xmlns:a16="http://schemas.microsoft.com/office/drawing/2014/main" id="{8EFA66FA-914B-4254-A993-EA10423F9D47}"/>
              </a:ext>
            </a:extLst>
          </p:cNvPr>
          <p:cNvSpPr/>
          <p:nvPr/>
        </p:nvSpPr>
        <p:spPr>
          <a:xfrm>
            <a:off x="3472985" y="2763216"/>
            <a:ext cx="1823007" cy="768096"/>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Script Interpretation &amp; Execution Routines</a:t>
            </a:r>
            <a:endParaRPr lang="en-US" sz="1400" kern="0" dirty="0">
              <a:solidFill>
                <a:prstClr val="black"/>
              </a:solidFill>
              <a:ea typeface="Tahoma" panose="020B0604030504040204" pitchFamily="34" charset="0"/>
              <a:cs typeface="Tahoma" panose="020B0604030504040204" pitchFamily="34" charset="0"/>
            </a:endParaRPr>
          </a:p>
        </p:txBody>
      </p:sp>
      <p:grpSp>
        <p:nvGrpSpPr>
          <p:cNvPr id="109" name="Group 108">
            <a:extLst>
              <a:ext uri="{FF2B5EF4-FFF2-40B4-BE49-F238E27FC236}">
                <a16:creationId xmlns:a16="http://schemas.microsoft.com/office/drawing/2014/main" id="{F19F6295-5C0D-484C-B9D1-A200C550E0A7}"/>
              </a:ext>
            </a:extLst>
          </p:cNvPr>
          <p:cNvGrpSpPr/>
          <p:nvPr/>
        </p:nvGrpSpPr>
        <p:grpSpPr>
          <a:xfrm>
            <a:off x="297555" y="4504311"/>
            <a:ext cx="1265777" cy="1503655"/>
            <a:chOff x="297551" y="4270780"/>
            <a:chExt cx="1265777" cy="1503655"/>
          </a:xfrm>
        </p:grpSpPr>
        <p:sp>
          <p:nvSpPr>
            <p:cNvPr id="58" name="Flowchart: Terminator 57">
              <a:extLst>
                <a:ext uri="{FF2B5EF4-FFF2-40B4-BE49-F238E27FC236}">
                  <a16:creationId xmlns:a16="http://schemas.microsoft.com/office/drawing/2014/main" id="{8A6F195C-8DFB-44AE-B494-DB625A560054}"/>
                </a:ext>
              </a:extLst>
            </p:cNvPr>
            <p:cNvSpPr/>
            <p:nvPr/>
          </p:nvSpPr>
          <p:spPr>
            <a:xfrm>
              <a:off x="297551" y="4270780"/>
              <a:ext cx="1265777" cy="1503655"/>
            </a:xfrm>
            <a:prstGeom prst="flowChartTerminator">
              <a:avLst/>
            </a:prstGeom>
            <a:solidFill>
              <a:srgbClr val="E7E1D9"/>
            </a:solidFill>
            <a:ln w="28575" cap="flat" cmpd="sng" algn="ctr">
              <a:noFill/>
              <a:prstDash val="solid"/>
              <a:miter lim="800000"/>
            </a:ln>
            <a:effectLst>
              <a:softEdge rad="127000"/>
            </a:effectLst>
          </p:spPr>
          <p:txBody>
            <a:bodyPr lIns="0" tIns="0" rIns="0" bIns="0" rtlCol="0" anchor="ctr"/>
            <a:lstStyle/>
            <a:p>
              <a:pPr algn="ctr" defTabSz="914400">
                <a:defRPr/>
              </a:pPr>
              <a:endParaRPr lang="en-US" sz="1600" kern="0" dirty="0">
                <a:solidFill>
                  <a:prstClr val="black"/>
                </a:solidFill>
                <a:ea typeface="Tahoma" panose="020B0604030504040204" pitchFamily="34" charset="0"/>
                <a:cs typeface="Tahoma" panose="020B0604030504040204" pitchFamily="34" charset="0"/>
              </a:endParaRPr>
            </a:p>
          </p:txBody>
        </p:sp>
        <p:sp>
          <p:nvSpPr>
            <p:cNvPr id="83" name="Oval 82">
              <a:extLst>
                <a:ext uri="{FF2B5EF4-FFF2-40B4-BE49-F238E27FC236}">
                  <a16:creationId xmlns:a16="http://schemas.microsoft.com/office/drawing/2014/main" id="{4E8448CE-F295-45AA-82A9-1EDBB76487F4}"/>
                </a:ext>
              </a:extLst>
            </p:cNvPr>
            <p:cNvSpPr/>
            <p:nvPr/>
          </p:nvSpPr>
          <p:spPr>
            <a:xfrm>
              <a:off x="557017"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84" name="Oval 83">
              <a:extLst>
                <a:ext uri="{FF2B5EF4-FFF2-40B4-BE49-F238E27FC236}">
                  <a16:creationId xmlns:a16="http://schemas.microsoft.com/office/drawing/2014/main" id="{5A648D0A-9A69-4249-87AC-8169D2AC15E4}"/>
                </a:ext>
              </a:extLst>
            </p:cNvPr>
            <p:cNvSpPr/>
            <p:nvPr/>
          </p:nvSpPr>
          <p:spPr>
            <a:xfrm>
              <a:off x="557017"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85" name="Oval 84">
              <a:extLst>
                <a:ext uri="{FF2B5EF4-FFF2-40B4-BE49-F238E27FC236}">
                  <a16:creationId xmlns:a16="http://schemas.microsoft.com/office/drawing/2014/main" id="{C9448B44-97F6-4976-A22A-BBE6605269AD}"/>
                </a:ext>
              </a:extLst>
            </p:cNvPr>
            <p:cNvSpPr/>
            <p:nvPr/>
          </p:nvSpPr>
          <p:spPr>
            <a:xfrm>
              <a:off x="827275" y="458824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86" name="Oval 85">
              <a:extLst>
                <a:ext uri="{FF2B5EF4-FFF2-40B4-BE49-F238E27FC236}">
                  <a16:creationId xmlns:a16="http://schemas.microsoft.com/office/drawing/2014/main" id="{0C4C3CD5-C8C3-4C66-8C20-36D4615E48A7}"/>
                </a:ext>
              </a:extLst>
            </p:cNvPr>
            <p:cNvSpPr/>
            <p:nvPr/>
          </p:nvSpPr>
          <p:spPr>
            <a:xfrm>
              <a:off x="1110616"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87" name="Oval 86">
              <a:extLst>
                <a:ext uri="{FF2B5EF4-FFF2-40B4-BE49-F238E27FC236}">
                  <a16:creationId xmlns:a16="http://schemas.microsoft.com/office/drawing/2014/main" id="{27645411-82EA-4137-8ED9-AAD92DEB34DF}"/>
                </a:ext>
              </a:extLst>
            </p:cNvPr>
            <p:cNvSpPr/>
            <p:nvPr/>
          </p:nvSpPr>
          <p:spPr>
            <a:xfrm>
              <a:off x="1110616"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cxnSp>
          <p:nvCxnSpPr>
            <p:cNvPr id="88" name="Straight Arrow Connector 87">
              <a:extLst>
                <a:ext uri="{FF2B5EF4-FFF2-40B4-BE49-F238E27FC236}">
                  <a16:creationId xmlns:a16="http://schemas.microsoft.com/office/drawing/2014/main" id="{B78FE706-AA80-467F-8BBA-748390005879}"/>
                </a:ext>
              </a:extLst>
            </p:cNvPr>
            <p:cNvCxnSpPr>
              <a:cxnSpLocks/>
              <a:stCxn id="83" idx="5"/>
              <a:endCxn id="85" idx="1"/>
            </p:cNvCxnSpPr>
            <p:nvPr/>
          </p:nvCxnSpPr>
          <p:spPr>
            <a:xfrm>
              <a:off x="713115" y="4561464"/>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89" name="Straight Arrow Connector 88">
              <a:extLst>
                <a:ext uri="{FF2B5EF4-FFF2-40B4-BE49-F238E27FC236}">
                  <a16:creationId xmlns:a16="http://schemas.microsoft.com/office/drawing/2014/main" id="{172B531B-3FD5-4EAD-8050-1ECCEB836FED}"/>
                </a:ext>
              </a:extLst>
            </p:cNvPr>
            <p:cNvCxnSpPr>
              <a:cxnSpLocks/>
              <a:stCxn id="84" idx="7"/>
              <a:endCxn id="85" idx="3"/>
            </p:cNvCxnSpPr>
            <p:nvPr/>
          </p:nvCxnSpPr>
          <p:spPr>
            <a:xfrm flipV="1">
              <a:off x="713115" y="4744344"/>
              <a:ext cx="140942"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90" name="Straight Arrow Connector 89">
              <a:extLst>
                <a:ext uri="{FF2B5EF4-FFF2-40B4-BE49-F238E27FC236}">
                  <a16:creationId xmlns:a16="http://schemas.microsoft.com/office/drawing/2014/main" id="{F7266CBF-8634-4D44-89A9-FC5C33F7EF45}"/>
                </a:ext>
              </a:extLst>
            </p:cNvPr>
            <p:cNvCxnSpPr>
              <a:cxnSpLocks/>
              <a:stCxn id="85" idx="7"/>
              <a:endCxn id="87" idx="3"/>
            </p:cNvCxnSpPr>
            <p:nvPr/>
          </p:nvCxnSpPr>
          <p:spPr>
            <a:xfrm flipV="1">
              <a:off x="983373" y="4561464"/>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91" name="Straight Arrow Connector 90">
              <a:extLst>
                <a:ext uri="{FF2B5EF4-FFF2-40B4-BE49-F238E27FC236}">
                  <a16:creationId xmlns:a16="http://schemas.microsoft.com/office/drawing/2014/main" id="{403D0D2F-CBA0-4901-A982-B3BB38E89C06}"/>
                </a:ext>
              </a:extLst>
            </p:cNvPr>
            <p:cNvCxnSpPr>
              <a:cxnSpLocks/>
              <a:stCxn id="85" idx="5"/>
              <a:endCxn id="86" idx="1"/>
            </p:cNvCxnSpPr>
            <p:nvPr/>
          </p:nvCxnSpPr>
          <p:spPr>
            <a:xfrm>
              <a:off x="983373" y="4744344"/>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92" name="Straight Arrow Connector 91">
              <a:extLst>
                <a:ext uri="{FF2B5EF4-FFF2-40B4-BE49-F238E27FC236}">
                  <a16:creationId xmlns:a16="http://schemas.microsoft.com/office/drawing/2014/main" id="{EA517F3A-013B-45C2-B008-4FE7C2FDF2AC}"/>
                </a:ext>
              </a:extLst>
            </p:cNvPr>
            <p:cNvCxnSpPr>
              <a:cxnSpLocks/>
              <a:stCxn id="87" idx="6"/>
            </p:cNvCxnSpPr>
            <p:nvPr/>
          </p:nvCxnSpPr>
          <p:spPr>
            <a:xfrm>
              <a:off x="1293496" y="449680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93" name="Straight Arrow Connector 92">
              <a:extLst>
                <a:ext uri="{FF2B5EF4-FFF2-40B4-BE49-F238E27FC236}">
                  <a16:creationId xmlns:a16="http://schemas.microsoft.com/office/drawing/2014/main" id="{1ACC68DD-0CC8-4F24-835D-3FF87D36A812}"/>
                </a:ext>
              </a:extLst>
            </p:cNvPr>
            <p:cNvCxnSpPr>
              <a:cxnSpLocks/>
              <a:stCxn id="86" idx="6"/>
            </p:cNvCxnSpPr>
            <p:nvPr/>
          </p:nvCxnSpPr>
          <p:spPr>
            <a:xfrm>
              <a:off x="1293496" y="489304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94" name="Straight Arrow Connector 93">
              <a:extLst>
                <a:ext uri="{FF2B5EF4-FFF2-40B4-BE49-F238E27FC236}">
                  <a16:creationId xmlns:a16="http://schemas.microsoft.com/office/drawing/2014/main" id="{4AF61EAC-C9FF-4D0B-ABB7-5D60A1161686}"/>
                </a:ext>
              </a:extLst>
            </p:cNvPr>
            <p:cNvCxnSpPr>
              <a:cxnSpLocks/>
              <a:endCxn id="83" idx="2"/>
            </p:cNvCxnSpPr>
            <p:nvPr/>
          </p:nvCxnSpPr>
          <p:spPr>
            <a:xfrm>
              <a:off x="425152" y="449680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95" name="Straight Arrow Connector 94">
              <a:extLst>
                <a:ext uri="{FF2B5EF4-FFF2-40B4-BE49-F238E27FC236}">
                  <a16:creationId xmlns:a16="http://schemas.microsoft.com/office/drawing/2014/main" id="{030D7C74-A083-47C2-8B1B-4F56439F2292}"/>
                </a:ext>
              </a:extLst>
            </p:cNvPr>
            <p:cNvCxnSpPr>
              <a:cxnSpLocks/>
              <a:endCxn id="84" idx="2"/>
            </p:cNvCxnSpPr>
            <p:nvPr/>
          </p:nvCxnSpPr>
          <p:spPr>
            <a:xfrm>
              <a:off x="425152" y="489304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sp>
          <p:nvSpPr>
            <p:cNvPr id="96" name="Oval 95">
              <a:extLst>
                <a:ext uri="{FF2B5EF4-FFF2-40B4-BE49-F238E27FC236}">
                  <a16:creationId xmlns:a16="http://schemas.microsoft.com/office/drawing/2014/main" id="{85C2100A-FAB6-45AE-8A75-8FC864B4CBBE}"/>
                </a:ext>
              </a:extLst>
            </p:cNvPr>
            <p:cNvSpPr/>
            <p:nvPr/>
          </p:nvSpPr>
          <p:spPr>
            <a:xfrm>
              <a:off x="557017"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97" name="Oval 96">
              <a:extLst>
                <a:ext uri="{FF2B5EF4-FFF2-40B4-BE49-F238E27FC236}">
                  <a16:creationId xmlns:a16="http://schemas.microsoft.com/office/drawing/2014/main" id="{4908FFD6-B68E-4BE6-B3D7-CDD3D8DD662C}"/>
                </a:ext>
              </a:extLst>
            </p:cNvPr>
            <p:cNvSpPr/>
            <p:nvPr/>
          </p:nvSpPr>
          <p:spPr>
            <a:xfrm>
              <a:off x="827275" y="520642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98" name="Oval 97">
              <a:extLst>
                <a:ext uri="{FF2B5EF4-FFF2-40B4-BE49-F238E27FC236}">
                  <a16:creationId xmlns:a16="http://schemas.microsoft.com/office/drawing/2014/main" id="{FD417454-C612-45BA-9257-B62E1E7BBACF}"/>
                </a:ext>
              </a:extLst>
            </p:cNvPr>
            <p:cNvSpPr/>
            <p:nvPr/>
          </p:nvSpPr>
          <p:spPr>
            <a:xfrm>
              <a:off x="1110616" y="541978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99" name="Oval 98">
              <a:extLst>
                <a:ext uri="{FF2B5EF4-FFF2-40B4-BE49-F238E27FC236}">
                  <a16:creationId xmlns:a16="http://schemas.microsoft.com/office/drawing/2014/main" id="{4935CCE7-6623-4D26-981D-5D2802B0AF14}"/>
                </a:ext>
              </a:extLst>
            </p:cNvPr>
            <p:cNvSpPr/>
            <p:nvPr/>
          </p:nvSpPr>
          <p:spPr>
            <a:xfrm>
              <a:off x="1110616"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cxnSp>
          <p:nvCxnSpPr>
            <p:cNvPr id="100" name="Straight Arrow Connector 99">
              <a:extLst>
                <a:ext uri="{FF2B5EF4-FFF2-40B4-BE49-F238E27FC236}">
                  <a16:creationId xmlns:a16="http://schemas.microsoft.com/office/drawing/2014/main" id="{8F948E0E-8068-4B2F-BDC1-11481B94DB91}"/>
                </a:ext>
              </a:extLst>
            </p:cNvPr>
            <p:cNvCxnSpPr>
              <a:cxnSpLocks/>
              <a:stCxn id="96" idx="5"/>
              <a:endCxn id="97" idx="1"/>
            </p:cNvCxnSpPr>
            <p:nvPr/>
          </p:nvCxnSpPr>
          <p:spPr>
            <a:xfrm>
              <a:off x="713115" y="5179639"/>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101" name="Straight Arrow Connector 100">
              <a:extLst>
                <a:ext uri="{FF2B5EF4-FFF2-40B4-BE49-F238E27FC236}">
                  <a16:creationId xmlns:a16="http://schemas.microsoft.com/office/drawing/2014/main" id="{C070CB8F-CFB4-4C2A-A11D-BB49B6EF7568}"/>
                </a:ext>
              </a:extLst>
            </p:cNvPr>
            <p:cNvCxnSpPr>
              <a:cxnSpLocks/>
              <a:stCxn id="97" idx="7"/>
              <a:endCxn id="99" idx="3"/>
            </p:cNvCxnSpPr>
            <p:nvPr/>
          </p:nvCxnSpPr>
          <p:spPr>
            <a:xfrm flipV="1">
              <a:off x="983373" y="5179639"/>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102" name="Straight Arrow Connector 101">
              <a:extLst>
                <a:ext uri="{FF2B5EF4-FFF2-40B4-BE49-F238E27FC236}">
                  <a16:creationId xmlns:a16="http://schemas.microsoft.com/office/drawing/2014/main" id="{FCBC3799-6AC7-4450-9A7B-4C4E4E3464EB}"/>
                </a:ext>
              </a:extLst>
            </p:cNvPr>
            <p:cNvCxnSpPr>
              <a:cxnSpLocks/>
              <a:stCxn id="97" idx="5"/>
              <a:endCxn id="98" idx="1"/>
            </p:cNvCxnSpPr>
            <p:nvPr/>
          </p:nvCxnSpPr>
          <p:spPr>
            <a:xfrm>
              <a:off x="983373" y="5362519"/>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103" name="Straight Arrow Connector 102">
              <a:extLst>
                <a:ext uri="{FF2B5EF4-FFF2-40B4-BE49-F238E27FC236}">
                  <a16:creationId xmlns:a16="http://schemas.microsoft.com/office/drawing/2014/main" id="{B832AF27-70F0-4DAE-900B-002589596E61}"/>
                </a:ext>
              </a:extLst>
            </p:cNvPr>
            <p:cNvCxnSpPr>
              <a:cxnSpLocks/>
              <a:stCxn id="99" idx="6"/>
            </p:cNvCxnSpPr>
            <p:nvPr/>
          </p:nvCxnSpPr>
          <p:spPr>
            <a:xfrm>
              <a:off x="1293496" y="511498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104" name="Straight Arrow Connector 103">
              <a:extLst>
                <a:ext uri="{FF2B5EF4-FFF2-40B4-BE49-F238E27FC236}">
                  <a16:creationId xmlns:a16="http://schemas.microsoft.com/office/drawing/2014/main" id="{016E908C-5BDC-402B-BAD2-9139C28472CF}"/>
                </a:ext>
              </a:extLst>
            </p:cNvPr>
            <p:cNvCxnSpPr>
              <a:cxnSpLocks/>
              <a:stCxn id="98" idx="6"/>
            </p:cNvCxnSpPr>
            <p:nvPr/>
          </p:nvCxnSpPr>
          <p:spPr>
            <a:xfrm>
              <a:off x="1293496" y="551122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105" name="Straight Arrow Connector 104">
              <a:extLst>
                <a:ext uri="{FF2B5EF4-FFF2-40B4-BE49-F238E27FC236}">
                  <a16:creationId xmlns:a16="http://schemas.microsoft.com/office/drawing/2014/main" id="{EE6FF762-C3BB-4CD6-994E-DA008139C1BA}"/>
                </a:ext>
              </a:extLst>
            </p:cNvPr>
            <p:cNvCxnSpPr>
              <a:cxnSpLocks/>
              <a:endCxn id="96" idx="2"/>
            </p:cNvCxnSpPr>
            <p:nvPr/>
          </p:nvCxnSpPr>
          <p:spPr>
            <a:xfrm>
              <a:off x="425152" y="5114981"/>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grpSp>
      <p:sp>
        <p:nvSpPr>
          <p:cNvPr id="106" name="Flowchart: Alternate Process 105">
            <a:extLst>
              <a:ext uri="{FF2B5EF4-FFF2-40B4-BE49-F238E27FC236}">
                <a16:creationId xmlns:a16="http://schemas.microsoft.com/office/drawing/2014/main" id="{DA0CD228-60EF-4DC5-8DAA-16477C79F39F}"/>
              </a:ext>
            </a:extLst>
          </p:cNvPr>
          <p:cNvSpPr/>
          <p:nvPr/>
        </p:nvSpPr>
        <p:spPr>
          <a:xfrm>
            <a:off x="5233047" y="4863324"/>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Forward &amp; Backward Execution Script for Virtual Processors</a:t>
            </a:r>
          </a:p>
        </p:txBody>
      </p:sp>
      <p:cxnSp>
        <p:nvCxnSpPr>
          <p:cNvPr id="107" name="Straight Arrow Connector 106">
            <a:extLst>
              <a:ext uri="{FF2B5EF4-FFF2-40B4-BE49-F238E27FC236}">
                <a16:creationId xmlns:a16="http://schemas.microsoft.com/office/drawing/2014/main" id="{3B6766D7-896A-495F-B2A4-DA206C1C2D8F}"/>
              </a:ext>
            </a:extLst>
          </p:cNvPr>
          <p:cNvCxnSpPr>
            <a:cxnSpLocks/>
            <a:stCxn id="71" idx="3"/>
            <a:endCxn id="106" idx="1"/>
          </p:cNvCxnSpPr>
          <p:nvPr/>
        </p:nvCxnSpPr>
        <p:spPr>
          <a:xfrm flipV="1">
            <a:off x="4863540" y="5246293"/>
            <a:ext cx="369511" cy="2334"/>
          </a:xfrm>
          <a:prstGeom prst="straightConnector1">
            <a:avLst/>
          </a:prstGeom>
          <a:noFill/>
          <a:ln w="76200" cap="flat" cmpd="sng" algn="ctr">
            <a:solidFill>
              <a:srgbClr val="4472C4">
                <a:lumMod val="50000"/>
              </a:srgbClr>
            </a:solidFill>
            <a:prstDash val="solid"/>
            <a:miter lim="800000"/>
            <a:tailEnd type="triangle"/>
          </a:ln>
          <a:effectLst/>
        </p:spPr>
      </p:cxnSp>
      <p:sp>
        <p:nvSpPr>
          <p:cNvPr id="3" name="Rectangle 2">
            <a:extLst>
              <a:ext uri="{FF2B5EF4-FFF2-40B4-BE49-F238E27FC236}">
                <a16:creationId xmlns:a16="http://schemas.microsoft.com/office/drawing/2014/main" id="{EB817A4E-B49F-423D-8A6C-D642352A25E2}"/>
              </a:ext>
            </a:extLst>
          </p:cNvPr>
          <p:cNvSpPr/>
          <p:nvPr/>
        </p:nvSpPr>
        <p:spPr>
          <a:xfrm>
            <a:off x="276826" y="1702230"/>
            <a:ext cx="1383852" cy="4305733"/>
          </a:xfrm>
          <a:prstGeom prst="rect">
            <a:avLst/>
          </a:prstGeom>
          <a:solidFill>
            <a:schemeClr val="accent2">
              <a:lumMod val="50000"/>
              <a:alpha val="26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rPr>
              <a:t>User Inputs</a:t>
            </a:r>
          </a:p>
        </p:txBody>
      </p:sp>
    </p:spTree>
    <p:extLst>
      <p:ext uri="{BB962C8B-B14F-4D97-AF65-F5344CB8AC3E}">
        <p14:creationId xmlns:p14="http://schemas.microsoft.com/office/powerpoint/2010/main" val="167225808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par>
                                <p:cTn id="34" presetID="22" presetClass="entr" presetSubtype="8"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left)">
                                      <p:cBhvr>
                                        <p:cTn id="36" dur="500"/>
                                        <p:tgtEl>
                                          <p:spTgt spid="6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500"/>
                                        <p:tgtEl>
                                          <p:spTgt spid="10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wipe(left)">
                                      <p:cBhvr>
                                        <p:cTn id="75" dur="500"/>
                                        <p:tgtEl>
                                          <p:spTgt spid="7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wipe(up)">
                                      <p:cBhvr>
                                        <p:cTn id="84" dur="500"/>
                                        <p:tgtEl>
                                          <p:spTgt spid="74"/>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up)">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06"/>
                                        </p:tgtEl>
                                        <p:attrNameLst>
                                          <p:attrName>style.visibility</p:attrName>
                                        </p:attrNameLst>
                                      </p:cBhvr>
                                      <p:to>
                                        <p:strVal val="visible"/>
                                      </p:to>
                                    </p:set>
                                    <p:animEffect transition="in" filter="fade">
                                      <p:cBhvr>
                                        <p:cTn id="101" dur="500"/>
                                        <p:tgtEl>
                                          <p:spTgt spid="106"/>
                                        </p:tgtEl>
                                      </p:cBhvr>
                                    </p:animEffect>
                                  </p:childTnLst>
                                </p:cTn>
                              </p:par>
                            </p:childTnLst>
                          </p:cTn>
                        </p:par>
                        <p:par>
                          <p:cTn id="102" fill="hold">
                            <p:stCondLst>
                              <p:cond delay="1000"/>
                            </p:stCondLst>
                            <p:childTnLst>
                              <p:par>
                                <p:cTn id="103" presetID="22" presetClass="entr" presetSubtype="8" fill="hold"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left)">
                                      <p:cBhvr>
                                        <p:cTn id="105" dur="500"/>
                                        <p:tgtEl>
                                          <p:spTgt spid="73"/>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wipe(up)">
                                      <p:cBhvr>
                                        <p:cTn id="109" dur="500"/>
                                        <p:tgtEl>
                                          <p:spTgt spid="108"/>
                                        </p:tgtEl>
                                      </p:cBhvr>
                                    </p:animEffec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500"/>
                                        <p:tgtEl>
                                          <p:spTgt spid="7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fade">
                                      <p:cBhvr>
                                        <p:cTn id="121" dur="500"/>
                                        <p:tgtEl>
                                          <p:spTgt spid="6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fade">
                                      <p:cBhvr>
                                        <p:cTn id="126"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0" grpId="0" animBg="1"/>
      <p:bldP spid="59" grpId="0"/>
      <p:bldP spid="64" grpId="0" animBg="1"/>
      <p:bldP spid="65" grpId="0" animBg="1"/>
      <p:bldP spid="66" grpId="0" animBg="1"/>
      <p:bldP spid="67" grpId="0" animBg="1"/>
      <p:bldP spid="69" grpId="0"/>
      <p:bldP spid="71" grpId="0" animBg="1"/>
      <p:bldP spid="72" grpId="0" animBg="1"/>
      <p:bldP spid="76" grpId="0" animBg="1"/>
      <p:bldP spid="78" grpId="0" animBg="1"/>
      <p:bldP spid="81" grpId="0" animBg="1"/>
      <p:bldP spid="82" grpId="0" animBg="1"/>
      <p:bldP spid="10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Forward-backward kernel </a:t>
            </a:r>
            <a:r>
              <a:rPr lang="en-US" dirty="0" err="1">
                <a:solidFill>
                  <a:schemeClr val="bg1"/>
                </a:solidFill>
              </a:rPr>
              <a:t>jitting</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11</a:t>
            </a:r>
            <a:endParaRPr lang="en-US" sz="1200" dirty="0">
              <a:solidFill>
                <a:schemeClr val="bg1"/>
              </a:solidFill>
            </a:endParaRPr>
          </a:p>
        </p:txBody>
      </p:sp>
      <p:sp>
        <p:nvSpPr>
          <p:cNvPr id="23" name="Rectangle 22">
            <a:extLst>
              <a:ext uri="{FF2B5EF4-FFF2-40B4-BE49-F238E27FC236}">
                <a16:creationId xmlns:a16="http://schemas.microsoft.com/office/drawing/2014/main" id="{997D51F1-2215-4578-AE85-ADDA13EEBC4E}"/>
              </a:ext>
            </a:extLst>
          </p:cNvPr>
          <p:cNvSpPr/>
          <p:nvPr/>
        </p:nvSpPr>
        <p:spPr>
          <a:xfrm>
            <a:off x="213340" y="1406863"/>
            <a:ext cx="8717320" cy="2336462"/>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algn="ctr" defTabSz="914400">
              <a:defRPr/>
            </a:pPr>
            <a:endParaRPr lang="en-US" kern="0">
              <a:solidFill>
                <a:prstClr val="white"/>
              </a:solidFill>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0844AD37-8DA5-440C-8A9F-F6895521313D}"/>
              </a:ext>
            </a:extLst>
          </p:cNvPr>
          <p:cNvSpPr txBox="1"/>
          <p:nvPr/>
        </p:nvSpPr>
        <p:spPr>
          <a:xfrm>
            <a:off x="201861" y="1047754"/>
            <a:ext cx="5564514" cy="307777"/>
          </a:xfrm>
          <a:prstGeom prst="rect">
            <a:avLst/>
          </a:prstGeom>
          <a:noFill/>
        </p:spPr>
        <p:txBody>
          <a:bodyPr wrap="square" lIns="91440" tIns="0" rIns="0" bIns="0" rtlCol="0">
            <a:spAutoFit/>
          </a:bodyPr>
          <a:lstStyle/>
          <a:p>
            <a:pPr defTabSz="914400"/>
            <a:r>
              <a:rPr lang="en-US" sz="2000" b="1" i="1" dirty="0">
                <a:solidFill>
                  <a:prstClr val="black"/>
                </a:solidFill>
                <a:ea typeface="Tahoma" panose="020B0604030504040204" pitchFamily="34" charset="0"/>
                <a:cs typeface="Tahoma" panose="020B0604030504040204" pitchFamily="34" charset="0"/>
              </a:rPr>
              <a:t>a. One-time Kernel Preparation Procedure</a:t>
            </a:r>
          </a:p>
        </p:txBody>
      </p:sp>
      <p:cxnSp>
        <p:nvCxnSpPr>
          <p:cNvPr id="25" name="Connector: Elbow 24">
            <a:extLst>
              <a:ext uri="{FF2B5EF4-FFF2-40B4-BE49-F238E27FC236}">
                <a16:creationId xmlns:a16="http://schemas.microsoft.com/office/drawing/2014/main" id="{8D1742F6-E1D4-4110-86C2-1531BCAD4CCE}"/>
              </a:ext>
            </a:extLst>
          </p:cNvPr>
          <p:cNvCxnSpPr>
            <a:cxnSpLocks/>
            <a:stCxn id="37" idx="3"/>
            <a:endCxn id="30" idx="2"/>
          </p:cNvCxnSpPr>
          <p:nvPr/>
        </p:nvCxnSpPr>
        <p:spPr>
          <a:xfrm flipV="1">
            <a:off x="5295988" y="2444568"/>
            <a:ext cx="968962" cy="469173"/>
          </a:xfrm>
          <a:prstGeom prst="bentConnector2">
            <a:avLst/>
          </a:prstGeom>
          <a:noFill/>
          <a:ln w="76200" cap="flat" cmpd="sng" algn="ctr">
            <a:solidFill>
              <a:srgbClr val="4472C4">
                <a:lumMod val="50000"/>
              </a:srgbClr>
            </a:solidFill>
            <a:prstDash val="solid"/>
            <a:miter lim="800000"/>
            <a:tailEnd type="triangle"/>
          </a:ln>
          <a:effectLst/>
        </p:spPr>
      </p:cxnSp>
      <p:cxnSp>
        <p:nvCxnSpPr>
          <p:cNvPr id="26" name="Straight Arrow Connector 25">
            <a:extLst>
              <a:ext uri="{FF2B5EF4-FFF2-40B4-BE49-F238E27FC236}">
                <a16:creationId xmlns:a16="http://schemas.microsoft.com/office/drawing/2014/main" id="{2EC87F16-1C9A-4AE7-AA03-C4B693732AFF}"/>
              </a:ext>
            </a:extLst>
          </p:cNvPr>
          <p:cNvCxnSpPr>
            <a:cxnSpLocks/>
            <a:stCxn id="29" idx="3"/>
            <a:endCxn id="31" idx="1"/>
          </p:cNvCxnSpPr>
          <p:nvPr/>
        </p:nvCxnSpPr>
        <p:spPr>
          <a:xfrm flipV="1">
            <a:off x="3123776" y="2058423"/>
            <a:ext cx="349209" cy="11866"/>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27" name="Straight Arrow Connector 26">
            <a:extLst>
              <a:ext uri="{FF2B5EF4-FFF2-40B4-BE49-F238E27FC236}">
                <a16:creationId xmlns:a16="http://schemas.microsoft.com/office/drawing/2014/main" id="{4C1171F6-FC47-4D6A-8866-C763FEDB8F9D}"/>
              </a:ext>
            </a:extLst>
          </p:cNvPr>
          <p:cNvCxnSpPr>
            <a:cxnSpLocks/>
            <a:stCxn id="28" idx="3"/>
            <a:endCxn id="29" idx="1"/>
          </p:cNvCxnSpPr>
          <p:nvPr/>
        </p:nvCxnSpPr>
        <p:spPr>
          <a:xfrm>
            <a:off x="1572454" y="2056762"/>
            <a:ext cx="340560" cy="0"/>
          </a:xfrm>
          <a:prstGeom prst="straightConnector1">
            <a:avLst/>
          </a:prstGeom>
          <a:noFill/>
          <a:ln w="76200" cap="flat" cmpd="sng" algn="ctr">
            <a:solidFill>
              <a:srgbClr val="4472C4">
                <a:lumMod val="50000"/>
              </a:srgbClr>
            </a:solidFill>
            <a:prstDash val="solid"/>
            <a:miter lim="800000"/>
            <a:tailEnd type="triangle"/>
          </a:ln>
          <a:effectLst/>
        </p:spPr>
      </p:cxnSp>
      <p:sp>
        <p:nvSpPr>
          <p:cNvPr id="28" name="Flowchart: Multidocument 27">
            <a:extLst>
              <a:ext uri="{FF2B5EF4-FFF2-40B4-BE49-F238E27FC236}">
                <a16:creationId xmlns:a16="http://schemas.microsoft.com/office/drawing/2014/main" id="{6112CC1A-DBD4-43E9-B02B-8BE023310B0B}"/>
              </a:ext>
            </a:extLst>
          </p:cNvPr>
          <p:cNvSpPr/>
          <p:nvPr/>
        </p:nvSpPr>
        <p:spPr>
          <a:xfrm>
            <a:off x="352425" y="1556703"/>
            <a:ext cx="1220033" cy="1000125"/>
          </a:xfrm>
          <a:prstGeom prst="flowChartMultidocument">
            <a:avLst/>
          </a:prstGeom>
          <a:solidFill>
            <a:srgbClr val="ED7D31">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Model Parameters</a:t>
            </a:r>
          </a:p>
        </p:txBody>
      </p:sp>
      <p:sp>
        <p:nvSpPr>
          <p:cNvPr id="29" name="Flowchart: Process 28">
            <a:extLst>
              <a:ext uri="{FF2B5EF4-FFF2-40B4-BE49-F238E27FC236}">
                <a16:creationId xmlns:a16="http://schemas.microsoft.com/office/drawing/2014/main" id="{A17EF00F-0437-4FA7-A621-7FCCAF830B7F}"/>
              </a:ext>
            </a:extLst>
          </p:cNvPr>
          <p:cNvSpPr/>
          <p:nvPr/>
        </p:nvSpPr>
        <p:spPr>
          <a:xfrm>
            <a:off x="1913014" y="1687316"/>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Parameter </a:t>
            </a:r>
            <a:r>
              <a:rPr lang="en-US" sz="1600" kern="0">
                <a:solidFill>
                  <a:prstClr val="black"/>
                </a:solidFill>
                <a:ea typeface="Tahoma" panose="020B0604030504040204" pitchFamily="34" charset="0"/>
                <a:cs typeface="Tahoma" panose="020B0604030504040204" pitchFamily="34" charset="0"/>
              </a:rPr>
              <a:t>Routine Generation</a:t>
            </a:r>
            <a:endParaRPr lang="en-US" sz="1600" kern="0" dirty="0">
              <a:solidFill>
                <a:prstClr val="black"/>
              </a:solidFill>
              <a:ea typeface="Tahoma" panose="020B0604030504040204" pitchFamily="34" charset="0"/>
              <a:cs typeface="Tahoma" panose="020B0604030504040204" pitchFamily="34" charset="0"/>
            </a:endParaRPr>
          </a:p>
        </p:txBody>
      </p:sp>
      <p:sp>
        <p:nvSpPr>
          <p:cNvPr id="30" name="Flowchart: Process 29">
            <a:extLst>
              <a:ext uri="{FF2B5EF4-FFF2-40B4-BE49-F238E27FC236}">
                <a16:creationId xmlns:a16="http://schemas.microsoft.com/office/drawing/2014/main" id="{5ADA9387-A15D-49B3-A9AA-E942786F02DF}"/>
              </a:ext>
            </a:extLst>
          </p:cNvPr>
          <p:cNvSpPr/>
          <p:nvPr/>
        </p:nvSpPr>
        <p:spPr>
          <a:xfrm>
            <a:off x="5659571" y="1678618"/>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NVRTC-based</a:t>
            </a:r>
          </a:p>
          <a:p>
            <a:pPr algn="ctr" defTabSz="914400">
              <a:defRPr/>
            </a:pPr>
            <a:r>
              <a:rPr lang="en-US" sz="1400" kern="0">
                <a:solidFill>
                  <a:prstClr val="black"/>
                </a:solidFill>
                <a:ea typeface="Tahoma" panose="020B0604030504040204" pitchFamily="34" charset="0"/>
                <a:cs typeface="Tahoma" panose="020B0604030504040204" pitchFamily="34" charset="0"/>
              </a:rPr>
              <a:t>JIT Kernel Construction</a:t>
            </a:r>
            <a:endParaRPr lang="en-US" sz="1400" kern="0" dirty="0">
              <a:solidFill>
                <a:prstClr val="black"/>
              </a:solidFill>
              <a:ea typeface="Tahoma" panose="020B0604030504040204" pitchFamily="34" charset="0"/>
              <a:cs typeface="Tahoma" panose="020B0604030504040204" pitchFamily="34" charset="0"/>
            </a:endParaRPr>
          </a:p>
        </p:txBody>
      </p:sp>
      <p:sp>
        <p:nvSpPr>
          <p:cNvPr id="31" name="Flowchart: Alternate Process 30">
            <a:extLst>
              <a:ext uri="{FF2B5EF4-FFF2-40B4-BE49-F238E27FC236}">
                <a16:creationId xmlns:a16="http://schemas.microsoft.com/office/drawing/2014/main" id="{2612E096-B119-4E86-B1E2-FB95F729E813}"/>
              </a:ext>
            </a:extLst>
          </p:cNvPr>
          <p:cNvSpPr/>
          <p:nvPr/>
        </p:nvSpPr>
        <p:spPr>
          <a:xfrm>
            <a:off x="3472981" y="1675454"/>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algn="ctr" defTabSz="914400">
              <a:defRPr/>
            </a:pPr>
            <a:r>
              <a:rPr lang="en-US" sz="1400" kern="0" dirty="0">
                <a:solidFill>
                  <a:prstClr val="black"/>
                </a:solidFill>
                <a:ea typeface="Tahoma" panose="020B0604030504040204" pitchFamily="34" charset="0"/>
                <a:cs typeface="Tahoma" panose="020B0604030504040204" pitchFamily="34" charset="0"/>
              </a:rPr>
              <a:t>Parameter </a:t>
            </a:r>
            <a:r>
              <a:rPr lang="en-US" sz="1400" kern="0">
                <a:solidFill>
                  <a:prstClr val="black"/>
                </a:solidFill>
                <a:ea typeface="Tahoma" panose="020B0604030504040204" pitchFamily="34" charset="0"/>
                <a:cs typeface="Tahoma" panose="020B0604030504040204" pitchFamily="34" charset="0"/>
              </a:rPr>
              <a:t>Caching  &amp; Operation Routines</a:t>
            </a:r>
            <a:endParaRPr lang="en-US" sz="1400" kern="0" dirty="0">
              <a:solidFill>
                <a:prstClr val="black"/>
              </a:solidFill>
              <a:ea typeface="Tahoma" panose="020B0604030504040204" pitchFamily="34" charset="0"/>
              <a:cs typeface="Tahoma" panose="020B0604030504040204" pitchFamily="34" charset="0"/>
            </a:endParaRPr>
          </a:p>
        </p:txBody>
      </p:sp>
      <p:cxnSp>
        <p:nvCxnSpPr>
          <p:cNvPr id="32" name="Straight Arrow Connector 31">
            <a:extLst>
              <a:ext uri="{FF2B5EF4-FFF2-40B4-BE49-F238E27FC236}">
                <a16:creationId xmlns:a16="http://schemas.microsoft.com/office/drawing/2014/main" id="{A223E960-39C5-4190-B044-82ED9A61923D}"/>
              </a:ext>
            </a:extLst>
          </p:cNvPr>
          <p:cNvCxnSpPr>
            <a:cxnSpLocks/>
            <a:stCxn id="31" idx="3"/>
            <a:endCxn id="30" idx="1"/>
          </p:cNvCxnSpPr>
          <p:nvPr/>
        </p:nvCxnSpPr>
        <p:spPr>
          <a:xfrm>
            <a:off x="5292637" y="2058423"/>
            <a:ext cx="366934" cy="3168"/>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33" name="Straight Arrow Connector 32">
            <a:extLst>
              <a:ext uri="{FF2B5EF4-FFF2-40B4-BE49-F238E27FC236}">
                <a16:creationId xmlns:a16="http://schemas.microsoft.com/office/drawing/2014/main" id="{E310F67B-784D-4212-923A-49976E20101B}"/>
              </a:ext>
            </a:extLst>
          </p:cNvPr>
          <p:cNvCxnSpPr>
            <a:cxnSpLocks/>
            <a:stCxn id="29" idx="2"/>
            <a:endCxn id="36" idx="0"/>
          </p:cNvCxnSpPr>
          <p:nvPr/>
        </p:nvCxnSpPr>
        <p:spPr>
          <a:xfrm>
            <a:off x="2518397" y="2453262"/>
            <a:ext cx="4325" cy="399404"/>
          </a:xfrm>
          <a:prstGeom prst="straightConnector1">
            <a:avLst/>
          </a:prstGeom>
          <a:noFill/>
          <a:ln w="76200" cap="flat" cmpd="sng" algn="ctr">
            <a:solidFill>
              <a:srgbClr val="4472C4">
                <a:lumMod val="50000"/>
              </a:srgbClr>
            </a:solidFill>
            <a:prstDash val="solid"/>
            <a:miter lim="800000"/>
            <a:tailEnd type="triangle"/>
          </a:ln>
          <a:effectLst/>
        </p:spPr>
      </p:cxnSp>
      <p:sp>
        <p:nvSpPr>
          <p:cNvPr id="34" name="Flowchart: Card 33">
            <a:extLst>
              <a:ext uri="{FF2B5EF4-FFF2-40B4-BE49-F238E27FC236}">
                <a16:creationId xmlns:a16="http://schemas.microsoft.com/office/drawing/2014/main" id="{8D1B1120-1565-4D43-BB2C-C7D2BD69447C}"/>
              </a:ext>
            </a:extLst>
          </p:cNvPr>
          <p:cNvSpPr/>
          <p:nvPr/>
        </p:nvSpPr>
        <p:spPr>
          <a:xfrm>
            <a:off x="7246783" y="1675451"/>
            <a:ext cx="1553966"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Forward &amp; Backward </a:t>
            </a:r>
            <a:r>
              <a:rPr lang="en-US" sz="1600" kern="0" dirty="0">
                <a:solidFill>
                  <a:prstClr val="black"/>
                </a:solidFill>
                <a:ea typeface="Tahoma" panose="020B0604030504040204" pitchFamily="34" charset="0"/>
                <a:cs typeface="Tahoma" panose="020B0604030504040204" pitchFamily="34" charset="0"/>
              </a:rPr>
              <a:t>Kernel</a:t>
            </a:r>
          </a:p>
        </p:txBody>
      </p:sp>
      <p:cxnSp>
        <p:nvCxnSpPr>
          <p:cNvPr id="35" name="Straight Arrow Connector 34">
            <a:extLst>
              <a:ext uri="{FF2B5EF4-FFF2-40B4-BE49-F238E27FC236}">
                <a16:creationId xmlns:a16="http://schemas.microsoft.com/office/drawing/2014/main" id="{E3C2BA84-6578-4517-AB3F-5E07875261EE}"/>
              </a:ext>
            </a:extLst>
          </p:cNvPr>
          <p:cNvCxnSpPr>
            <a:cxnSpLocks/>
            <a:stCxn id="30" idx="3"/>
            <a:endCxn id="34" idx="1"/>
          </p:cNvCxnSpPr>
          <p:nvPr/>
        </p:nvCxnSpPr>
        <p:spPr>
          <a:xfrm flipV="1">
            <a:off x="6870329" y="2058428"/>
            <a:ext cx="376454" cy="3167"/>
          </a:xfrm>
          <a:prstGeom prst="straightConnector1">
            <a:avLst/>
          </a:prstGeom>
          <a:noFill/>
          <a:ln w="76200" cap="flat" cmpd="sng" algn="ctr">
            <a:solidFill>
              <a:srgbClr val="4472C4">
                <a:lumMod val="50000"/>
              </a:srgbClr>
            </a:solidFill>
            <a:prstDash val="solid"/>
            <a:miter lim="800000"/>
            <a:tailEnd type="triangle"/>
          </a:ln>
          <a:effectLst/>
        </p:spPr>
      </p:cxnSp>
      <p:sp>
        <p:nvSpPr>
          <p:cNvPr id="36" name="Flowchart: Card 35">
            <a:extLst>
              <a:ext uri="{FF2B5EF4-FFF2-40B4-BE49-F238E27FC236}">
                <a16:creationId xmlns:a16="http://schemas.microsoft.com/office/drawing/2014/main" id="{BF5F0079-B444-456A-B5BE-763FA5B52724}"/>
              </a:ext>
            </a:extLst>
          </p:cNvPr>
          <p:cNvSpPr/>
          <p:nvPr/>
        </p:nvSpPr>
        <p:spPr>
          <a:xfrm>
            <a:off x="1830792" y="2852666"/>
            <a:ext cx="1383852"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Parameter Distribution Information</a:t>
            </a:r>
            <a:endParaRPr lang="en-US" sz="1600" kern="0" dirty="0">
              <a:solidFill>
                <a:prstClr val="black"/>
              </a:solidFill>
              <a:ea typeface="Tahoma" panose="020B0604030504040204" pitchFamily="34" charset="0"/>
              <a:cs typeface="Tahoma" panose="020B0604030504040204" pitchFamily="34" charset="0"/>
            </a:endParaRPr>
          </a:p>
        </p:txBody>
      </p:sp>
      <p:sp>
        <p:nvSpPr>
          <p:cNvPr id="37" name="Flowchart: Alternate Process 36">
            <a:extLst>
              <a:ext uri="{FF2B5EF4-FFF2-40B4-BE49-F238E27FC236}">
                <a16:creationId xmlns:a16="http://schemas.microsoft.com/office/drawing/2014/main" id="{6D8EDBC0-558C-4EA3-9054-8C17B54630F0}"/>
              </a:ext>
            </a:extLst>
          </p:cNvPr>
          <p:cNvSpPr/>
          <p:nvPr/>
        </p:nvSpPr>
        <p:spPr>
          <a:xfrm>
            <a:off x="3472985" y="2529689"/>
            <a:ext cx="1823007" cy="768096"/>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Script Interpretation &amp; Execution Routines</a:t>
            </a:r>
            <a:endParaRPr lang="en-US" sz="1400" kern="0" dirty="0">
              <a:solidFill>
                <a:prstClr val="black"/>
              </a:solidFill>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921AEA4E-E08C-4CF6-BEF2-28C3C2DD1C9E}"/>
              </a:ext>
            </a:extLst>
          </p:cNvPr>
          <p:cNvSpPr>
            <a:spLocks noGrp="1"/>
          </p:cNvSpPr>
          <p:nvPr>
            <p:ph idx="1"/>
          </p:nvPr>
        </p:nvSpPr>
        <p:spPr>
          <a:xfrm>
            <a:off x="213340" y="1151573"/>
            <a:ext cx="8615778" cy="2314016"/>
          </a:xfrm>
        </p:spPr>
        <p:txBody>
          <a:bodyPr anchor="t"/>
          <a:lstStyle/>
          <a:p>
            <a:pPr>
              <a:buClrTx/>
              <a:buFontTx/>
              <a:buChar char="-"/>
            </a:pPr>
            <a:r>
              <a:rPr lang="en-US">
                <a:solidFill>
                  <a:schemeClr val="bg1"/>
                </a:solidFill>
              </a:rPr>
              <a:t>This phase assembles the CUDA C++ source code for the forward-backward kernel.</a:t>
            </a:r>
          </a:p>
          <a:p>
            <a:pPr>
              <a:buClrTx/>
              <a:buFontTx/>
              <a:buChar char="-"/>
            </a:pPr>
            <a:r>
              <a:rPr lang="en-US">
                <a:solidFill>
                  <a:schemeClr val="bg1"/>
                </a:solidFill>
              </a:rPr>
              <a:t>The source will be given to Nvidia Runtime Compiler (NVRTC) to construct a kernel.</a:t>
            </a:r>
          </a:p>
          <a:p>
            <a:pPr>
              <a:buClrTx/>
              <a:buFontTx/>
              <a:buChar char="-"/>
            </a:pPr>
            <a:r>
              <a:rPr lang="en-US">
                <a:solidFill>
                  <a:schemeClr val="bg1"/>
                </a:solidFill>
              </a:rPr>
              <a:t>This kernel will be solely responsible for forward-backward prop and parameter update.</a:t>
            </a:r>
          </a:p>
          <a:p>
            <a:pPr>
              <a:buClrTx/>
              <a:buFontTx/>
              <a:buChar char="-"/>
            </a:pPr>
            <a:endParaRPr lang="en-US" dirty="0">
              <a:solidFill>
                <a:schemeClr val="bg1"/>
              </a:solidFill>
            </a:endParaRPr>
          </a:p>
        </p:txBody>
      </p:sp>
    </p:spTree>
    <p:extLst>
      <p:ext uri="{BB962C8B-B14F-4D97-AF65-F5344CB8AC3E}">
        <p14:creationId xmlns:p14="http://schemas.microsoft.com/office/powerpoint/2010/main" val="32223581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1000" fill="hold"/>
                                        <p:tgtEl>
                                          <p:spTgt spid="23"/>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1000" fill="hold"/>
                                        <p:tgtEl>
                                          <p:spTgt spid="24"/>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0 0 L 0 0.25 E" pathEditMode="relative" ptsTypes="">
                                      <p:cBhvr>
                                        <p:cTn id="10" dur="1000" fill="hold"/>
                                        <p:tgtEl>
                                          <p:spTgt spid="25"/>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25 E" pathEditMode="relative" ptsTypes="">
                                      <p:cBhvr>
                                        <p:cTn id="12" dur="1000" fill="hold"/>
                                        <p:tgtEl>
                                          <p:spTgt spid="30"/>
                                        </p:tgtEl>
                                        <p:attrNameLst>
                                          <p:attrName>ppt_x</p:attrName>
                                          <p:attrName>ppt_y</p:attrName>
                                        </p:attrNameLst>
                                      </p:cBhvr>
                                    </p:animMotion>
                                  </p:childTnLst>
                                </p:cTn>
                              </p:par>
                              <p:par>
                                <p:cTn id="13" presetID="42" presetClass="path" presetSubtype="0" accel="50000" decel="50000" fill="hold" nodeType="withEffect">
                                  <p:stCondLst>
                                    <p:cond delay="0"/>
                                  </p:stCondLst>
                                  <p:childTnLst>
                                    <p:animMotion origin="layout" path="M 0 0 L 0 0.25 E" pathEditMode="relative" ptsTypes="">
                                      <p:cBhvr>
                                        <p:cTn id="14" dur="1000" fill="hold"/>
                                        <p:tgtEl>
                                          <p:spTgt spid="32"/>
                                        </p:tgtEl>
                                        <p:attrNameLst>
                                          <p:attrName>ppt_x</p:attrName>
                                          <p:attrName>ppt_y</p:attrName>
                                        </p:attrNameLst>
                                      </p:cBhvr>
                                    </p:animMotion>
                                  </p:childTnLst>
                                </p:cTn>
                              </p:par>
                              <p:par>
                                <p:cTn id="15" presetID="42" presetClass="path" presetSubtype="0" accel="50000" decel="50000" fill="hold" nodeType="withEffect">
                                  <p:stCondLst>
                                    <p:cond delay="0"/>
                                  </p:stCondLst>
                                  <p:childTnLst>
                                    <p:animMotion origin="layout" path="M 0 0 L 0 0.25 E" pathEditMode="relative" ptsTypes="">
                                      <p:cBhvr>
                                        <p:cTn id="16" dur="1000" fill="hold"/>
                                        <p:tgtEl>
                                          <p:spTgt spid="33"/>
                                        </p:tgtEl>
                                        <p:attrNameLst>
                                          <p:attrName>ppt_x</p:attrName>
                                          <p:attrName>ppt_y</p:attrName>
                                        </p:attrNameLst>
                                      </p:cBhvr>
                                    </p:animMotion>
                                  </p:childTnLst>
                                </p:cTn>
                              </p:par>
                              <p:par>
                                <p:cTn id="17" presetID="42" presetClass="path" presetSubtype="0" accel="50000" decel="50000" fill="hold" grpId="0" nodeType="withEffect">
                                  <p:stCondLst>
                                    <p:cond delay="0"/>
                                  </p:stCondLst>
                                  <p:childTnLst>
                                    <p:animMotion origin="layout" path="M 0 0 L 0 0.25 E" pathEditMode="relative" ptsTypes="">
                                      <p:cBhvr>
                                        <p:cTn id="18" dur="1000" fill="hold"/>
                                        <p:tgtEl>
                                          <p:spTgt spid="34"/>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1000" fill="hold"/>
                                        <p:tgtEl>
                                          <p:spTgt spid="35"/>
                                        </p:tgtEl>
                                        <p:attrNameLst>
                                          <p:attrName>ppt_x</p:attrName>
                                          <p:attrName>ppt_y</p:attrName>
                                        </p:attrNameLst>
                                      </p:cBhvr>
                                    </p:animMotion>
                                  </p:childTnLst>
                                </p:cTn>
                              </p:par>
                              <p:par>
                                <p:cTn id="21" presetID="42" presetClass="path" presetSubtype="0" accel="50000" decel="50000" fill="hold" grpId="0" nodeType="withEffect">
                                  <p:stCondLst>
                                    <p:cond delay="0"/>
                                  </p:stCondLst>
                                  <p:childTnLst>
                                    <p:animMotion origin="layout" path="M 0 0 L 0 0.25 E" pathEditMode="relative" ptsTypes="">
                                      <p:cBhvr>
                                        <p:cTn id="22" dur="1000" fill="hold"/>
                                        <p:tgtEl>
                                          <p:spTgt spid="36"/>
                                        </p:tgtEl>
                                        <p:attrNameLst>
                                          <p:attrName>ppt_x</p:attrName>
                                          <p:attrName>ppt_y</p:attrName>
                                        </p:attrNameLst>
                                      </p:cBhvr>
                                    </p:animMotion>
                                  </p:childTnLst>
                                </p:cTn>
                              </p:par>
                              <p:par>
                                <p:cTn id="23" presetID="42" presetClass="path" presetSubtype="0" accel="50000" decel="50000" fill="hold" nodeType="withEffect">
                                  <p:stCondLst>
                                    <p:cond delay="0"/>
                                  </p:stCondLst>
                                  <p:childTnLst>
                                    <p:animMotion origin="layout" path="M 0 0 L 0 0.25 E" pathEditMode="relative" ptsTypes="">
                                      <p:cBhvr>
                                        <p:cTn id="24" dur="1000" fill="hold"/>
                                        <p:tgtEl>
                                          <p:spTgt spid="26"/>
                                        </p:tgtEl>
                                        <p:attrNameLst>
                                          <p:attrName>ppt_x</p:attrName>
                                          <p:attrName>ppt_y</p:attrName>
                                        </p:attrNameLst>
                                      </p:cBhvr>
                                    </p:animMotion>
                                  </p:childTnLst>
                                </p:cTn>
                              </p:par>
                              <p:par>
                                <p:cTn id="25" presetID="42" presetClass="path" presetSubtype="0" accel="50000" decel="50000" fill="hold" nodeType="withEffect">
                                  <p:stCondLst>
                                    <p:cond delay="0"/>
                                  </p:stCondLst>
                                  <p:childTnLst>
                                    <p:animMotion origin="layout" path="M 0 0 L 0 0.25 E" pathEditMode="relative" ptsTypes="">
                                      <p:cBhvr>
                                        <p:cTn id="26" dur="1000" fill="hold"/>
                                        <p:tgtEl>
                                          <p:spTgt spid="27"/>
                                        </p:tgtEl>
                                        <p:attrNameLst>
                                          <p:attrName>ppt_x</p:attrName>
                                          <p:attrName>ppt_y</p:attrName>
                                        </p:attrNameLst>
                                      </p:cBhvr>
                                    </p:animMotion>
                                  </p:childTnLst>
                                </p:cTn>
                              </p:par>
                              <p:par>
                                <p:cTn id="27" presetID="42" presetClass="path" presetSubtype="0" accel="50000" decel="50000" fill="hold" grpId="0" nodeType="withEffect">
                                  <p:stCondLst>
                                    <p:cond delay="0"/>
                                  </p:stCondLst>
                                  <p:childTnLst>
                                    <p:animMotion origin="layout" path="M 0 0 L 0 0.25 E" pathEditMode="relative" ptsTypes="">
                                      <p:cBhvr>
                                        <p:cTn id="28" dur="1000" fill="hold"/>
                                        <p:tgtEl>
                                          <p:spTgt spid="28"/>
                                        </p:tgtEl>
                                        <p:attrNameLst>
                                          <p:attrName>ppt_x</p:attrName>
                                          <p:attrName>ppt_y</p:attrName>
                                        </p:attrNameLst>
                                      </p:cBhvr>
                                    </p:animMotion>
                                  </p:childTnLst>
                                </p:cTn>
                              </p:par>
                              <p:par>
                                <p:cTn id="29" presetID="42" presetClass="path" presetSubtype="0" accel="50000" decel="50000" fill="hold" grpId="0" nodeType="withEffect">
                                  <p:stCondLst>
                                    <p:cond delay="0"/>
                                  </p:stCondLst>
                                  <p:childTnLst>
                                    <p:animMotion origin="layout" path="M 0 0 L 0 0.25 E" pathEditMode="relative" ptsTypes="">
                                      <p:cBhvr>
                                        <p:cTn id="30" dur="1000" fill="hold"/>
                                        <p:tgtEl>
                                          <p:spTgt spid="29"/>
                                        </p:tgtEl>
                                        <p:attrNameLst>
                                          <p:attrName>ppt_x</p:attrName>
                                          <p:attrName>ppt_y</p:attrName>
                                        </p:attrNameLst>
                                      </p:cBhvr>
                                    </p:animMotion>
                                  </p:childTnLst>
                                </p:cTn>
                              </p:par>
                              <p:par>
                                <p:cTn id="31" presetID="42" presetClass="path" presetSubtype="0" accel="50000" decel="50000" fill="hold" grpId="0" nodeType="withEffect">
                                  <p:stCondLst>
                                    <p:cond delay="0"/>
                                  </p:stCondLst>
                                  <p:childTnLst>
                                    <p:animMotion origin="layout" path="M 0 0 L 0 0.25 E" pathEditMode="relative" ptsTypes="">
                                      <p:cBhvr>
                                        <p:cTn id="32" dur="1000" fill="hold"/>
                                        <p:tgtEl>
                                          <p:spTgt spid="31"/>
                                        </p:tgtEl>
                                        <p:attrNameLst>
                                          <p:attrName>ppt_x</p:attrName>
                                          <p:attrName>ppt_y</p:attrName>
                                        </p:attrNameLst>
                                      </p:cBhvr>
                                    </p:animMotion>
                                  </p:childTnLst>
                                </p:cTn>
                              </p:par>
                              <p:par>
                                <p:cTn id="33" presetID="42" presetClass="path" presetSubtype="0" accel="50000" decel="50000" fill="hold" grpId="0" nodeType="withEffect">
                                  <p:stCondLst>
                                    <p:cond delay="0"/>
                                  </p:stCondLst>
                                  <p:childTnLst>
                                    <p:animMotion origin="layout" path="M 0 0 L 0 0.25 E" pathEditMode="relative" ptsTypes="">
                                      <p:cBhvr>
                                        <p:cTn id="34" dur="1000" fill="hold"/>
                                        <p:tgtEl>
                                          <p:spTgt spid="37"/>
                                        </p:tgtEl>
                                        <p:attrNameLst>
                                          <p:attrName>ppt_x</p:attrName>
                                          <p:attrName>ppt_y</p:attrName>
                                        </p:attrNameLst>
                                      </p:cBhvr>
                                    </p:animMotion>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250"/>
                                        <p:tgtEl>
                                          <p:spTgt spid="7">
                                            <p:txEl>
                                              <p:pRg st="0" end="0"/>
                                            </p:txEl>
                                          </p:spTgt>
                                        </p:tgtEl>
                                      </p:cBhvr>
                                    </p:animEffect>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250"/>
                                        <p:tgtEl>
                                          <p:spTgt spid="7">
                                            <p:txEl>
                                              <p:pRg st="1" end="1"/>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25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grpId="1" nodeType="clickEffect">
                                  <p:stCondLst>
                                    <p:cond delay="0"/>
                                  </p:stCondLst>
                                  <p:childTnLst>
                                    <p:set>
                                      <p:cBhvr>
                                        <p:cTn id="50" dur="indefinite"/>
                                        <p:tgtEl>
                                          <p:spTgt spid="23"/>
                                        </p:tgtEl>
                                        <p:attrNameLst>
                                          <p:attrName>style.opacity</p:attrName>
                                        </p:attrNameLst>
                                      </p:cBhvr>
                                      <p:to>
                                        <p:strVal val="0.25"/>
                                      </p:to>
                                    </p:set>
                                    <p:animEffect filter="image" prLst="opacity: 0.25">
                                      <p:cBhvr rctx="IE">
                                        <p:cTn id="51" dur="indefinite"/>
                                        <p:tgtEl>
                                          <p:spTgt spid="23"/>
                                        </p:tgtEl>
                                      </p:cBhvr>
                                    </p:animEffect>
                                  </p:childTnLst>
                                </p:cTn>
                              </p:par>
                              <p:par>
                                <p:cTn id="52" presetID="9" presetClass="emph" presetSubtype="0" grpId="1" nodeType="withEffect">
                                  <p:stCondLst>
                                    <p:cond delay="0"/>
                                  </p:stCondLst>
                                  <p:childTnLst>
                                    <p:set>
                                      <p:cBhvr>
                                        <p:cTn id="53" dur="indefinite"/>
                                        <p:tgtEl>
                                          <p:spTgt spid="24"/>
                                        </p:tgtEl>
                                        <p:attrNameLst>
                                          <p:attrName>style.opacity</p:attrName>
                                        </p:attrNameLst>
                                      </p:cBhvr>
                                      <p:to>
                                        <p:strVal val="0.25"/>
                                      </p:to>
                                    </p:set>
                                    <p:animEffect filter="image" prLst="opacity: 0.25">
                                      <p:cBhvr rctx="IE">
                                        <p:cTn id="54" dur="indefinite"/>
                                        <p:tgtEl>
                                          <p:spTgt spid="24"/>
                                        </p:tgtEl>
                                      </p:cBhvr>
                                    </p:animEffect>
                                  </p:childTnLst>
                                </p:cTn>
                              </p:par>
                              <p:par>
                                <p:cTn id="55" presetID="9" presetClass="emph" presetSubtype="0" nodeType="withEffect">
                                  <p:stCondLst>
                                    <p:cond delay="0"/>
                                  </p:stCondLst>
                                  <p:childTnLst>
                                    <p:set>
                                      <p:cBhvr>
                                        <p:cTn id="56" dur="indefinite"/>
                                        <p:tgtEl>
                                          <p:spTgt spid="25"/>
                                        </p:tgtEl>
                                        <p:attrNameLst>
                                          <p:attrName>style.opacity</p:attrName>
                                        </p:attrNameLst>
                                      </p:cBhvr>
                                      <p:to>
                                        <p:strVal val="0.25"/>
                                      </p:to>
                                    </p:set>
                                    <p:animEffect filter="image" prLst="opacity: 0.25">
                                      <p:cBhvr rctx="IE">
                                        <p:cTn id="57" dur="indefinite"/>
                                        <p:tgtEl>
                                          <p:spTgt spid="25"/>
                                        </p:tgtEl>
                                      </p:cBhvr>
                                    </p:animEffect>
                                  </p:childTnLst>
                                </p:cTn>
                              </p:par>
                              <p:par>
                                <p:cTn id="58" presetID="9" presetClass="emph" presetSubtype="0" grpId="1" nodeType="withEffect">
                                  <p:stCondLst>
                                    <p:cond delay="0"/>
                                  </p:stCondLst>
                                  <p:childTnLst>
                                    <p:set>
                                      <p:cBhvr>
                                        <p:cTn id="59" dur="indefinite"/>
                                        <p:tgtEl>
                                          <p:spTgt spid="30"/>
                                        </p:tgtEl>
                                        <p:attrNameLst>
                                          <p:attrName>style.opacity</p:attrName>
                                        </p:attrNameLst>
                                      </p:cBhvr>
                                      <p:to>
                                        <p:strVal val="0.25"/>
                                      </p:to>
                                    </p:set>
                                    <p:animEffect filter="image" prLst="opacity: 0.25">
                                      <p:cBhvr rctx="IE">
                                        <p:cTn id="60" dur="indefinite"/>
                                        <p:tgtEl>
                                          <p:spTgt spid="30"/>
                                        </p:tgtEl>
                                      </p:cBhvr>
                                    </p:animEffect>
                                  </p:childTnLst>
                                </p:cTn>
                              </p:par>
                              <p:par>
                                <p:cTn id="61" presetID="9" presetClass="emph" presetSubtype="0" nodeType="withEffect">
                                  <p:stCondLst>
                                    <p:cond delay="0"/>
                                  </p:stCondLst>
                                  <p:childTnLst>
                                    <p:set>
                                      <p:cBhvr>
                                        <p:cTn id="62" dur="indefinite"/>
                                        <p:tgtEl>
                                          <p:spTgt spid="32"/>
                                        </p:tgtEl>
                                        <p:attrNameLst>
                                          <p:attrName>style.opacity</p:attrName>
                                        </p:attrNameLst>
                                      </p:cBhvr>
                                      <p:to>
                                        <p:strVal val="0.25"/>
                                      </p:to>
                                    </p:set>
                                    <p:animEffect filter="image" prLst="opacity: 0.25">
                                      <p:cBhvr rctx="IE">
                                        <p:cTn id="63" dur="indefinite"/>
                                        <p:tgtEl>
                                          <p:spTgt spid="32"/>
                                        </p:tgtEl>
                                      </p:cBhvr>
                                    </p:animEffect>
                                  </p:childTnLst>
                                </p:cTn>
                              </p:par>
                              <p:par>
                                <p:cTn id="64" presetID="9" presetClass="emph" presetSubtype="0" nodeType="withEffect">
                                  <p:stCondLst>
                                    <p:cond delay="0"/>
                                  </p:stCondLst>
                                  <p:childTnLst>
                                    <p:set>
                                      <p:cBhvr>
                                        <p:cTn id="65" dur="indefinite"/>
                                        <p:tgtEl>
                                          <p:spTgt spid="33"/>
                                        </p:tgtEl>
                                        <p:attrNameLst>
                                          <p:attrName>style.opacity</p:attrName>
                                        </p:attrNameLst>
                                      </p:cBhvr>
                                      <p:to>
                                        <p:strVal val="0.25"/>
                                      </p:to>
                                    </p:set>
                                    <p:animEffect filter="image" prLst="opacity: 0.25">
                                      <p:cBhvr rctx="IE">
                                        <p:cTn id="66" dur="indefinite"/>
                                        <p:tgtEl>
                                          <p:spTgt spid="33"/>
                                        </p:tgtEl>
                                      </p:cBhvr>
                                    </p:animEffect>
                                  </p:childTnLst>
                                </p:cTn>
                              </p:par>
                              <p:par>
                                <p:cTn id="67" presetID="9" presetClass="emph" presetSubtype="0" grpId="1" nodeType="withEffect">
                                  <p:stCondLst>
                                    <p:cond delay="0"/>
                                  </p:stCondLst>
                                  <p:childTnLst>
                                    <p:set>
                                      <p:cBhvr>
                                        <p:cTn id="68" dur="indefinite"/>
                                        <p:tgtEl>
                                          <p:spTgt spid="34"/>
                                        </p:tgtEl>
                                        <p:attrNameLst>
                                          <p:attrName>style.opacity</p:attrName>
                                        </p:attrNameLst>
                                      </p:cBhvr>
                                      <p:to>
                                        <p:strVal val="0.25"/>
                                      </p:to>
                                    </p:set>
                                    <p:animEffect filter="image" prLst="opacity: 0.25">
                                      <p:cBhvr rctx="IE">
                                        <p:cTn id="69" dur="indefinite"/>
                                        <p:tgtEl>
                                          <p:spTgt spid="34"/>
                                        </p:tgtEl>
                                      </p:cBhvr>
                                    </p:animEffect>
                                  </p:childTnLst>
                                </p:cTn>
                              </p:par>
                              <p:par>
                                <p:cTn id="70" presetID="9" presetClass="emph" presetSubtype="0" nodeType="withEffect">
                                  <p:stCondLst>
                                    <p:cond delay="0"/>
                                  </p:stCondLst>
                                  <p:childTnLst>
                                    <p:set>
                                      <p:cBhvr>
                                        <p:cTn id="71" dur="indefinite"/>
                                        <p:tgtEl>
                                          <p:spTgt spid="35"/>
                                        </p:tgtEl>
                                        <p:attrNameLst>
                                          <p:attrName>style.opacity</p:attrName>
                                        </p:attrNameLst>
                                      </p:cBhvr>
                                      <p:to>
                                        <p:strVal val="0.25"/>
                                      </p:to>
                                    </p:set>
                                    <p:animEffect filter="image" prLst="opacity: 0.25">
                                      <p:cBhvr rctx="IE">
                                        <p:cTn id="72" dur="indefinite"/>
                                        <p:tgtEl>
                                          <p:spTgt spid="35"/>
                                        </p:tgtEl>
                                      </p:cBhvr>
                                    </p:animEffect>
                                  </p:childTnLst>
                                </p:cTn>
                              </p:par>
                              <p:par>
                                <p:cTn id="73" presetID="9" presetClass="emph" presetSubtype="0" grpId="1" nodeType="withEffect">
                                  <p:stCondLst>
                                    <p:cond delay="0"/>
                                  </p:stCondLst>
                                  <p:childTnLst>
                                    <p:set>
                                      <p:cBhvr>
                                        <p:cTn id="74" dur="indefinite"/>
                                        <p:tgtEl>
                                          <p:spTgt spid="36"/>
                                        </p:tgtEl>
                                        <p:attrNameLst>
                                          <p:attrName>style.opacity</p:attrName>
                                        </p:attrNameLst>
                                      </p:cBhvr>
                                      <p:to>
                                        <p:strVal val="0.25"/>
                                      </p:to>
                                    </p:set>
                                    <p:animEffect filter="image" prLst="opacity: 0.25">
                                      <p:cBhvr rctx="IE">
                                        <p:cTn id="75"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24" grpId="1"/>
      <p:bldP spid="28" grpId="0" animBg="1"/>
      <p:bldP spid="29" grpId="0" animBg="1"/>
      <p:bldP spid="30" grpId="0" animBg="1"/>
      <p:bldP spid="30" grpId="1" animBg="1"/>
      <p:bldP spid="31" grpId="0" animBg="1"/>
      <p:bldP spid="34" grpId="0" animBg="1"/>
      <p:bldP spid="34" grpId="1" animBg="1"/>
      <p:bldP spid="36" grpId="0" animBg="1"/>
      <p:bldP spid="36" grpId="1" animBg="1"/>
      <p:bldP spid="37" grpId="0" animBg="1"/>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Forward-backward kernel </a:t>
            </a:r>
            <a:r>
              <a:rPr lang="en-US" dirty="0" err="1">
                <a:solidFill>
                  <a:schemeClr val="bg1"/>
                </a:solidFill>
              </a:rPr>
              <a:t>jitting</a:t>
            </a:r>
            <a:r>
              <a:rPr lang="en-US" dirty="0">
                <a:solidFill>
                  <a:schemeClr val="bg1"/>
                </a:solidFill>
              </a:rPr>
              <a:t>:</a:t>
            </a:r>
            <a:br>
              <a:rPr lang="en-US" dirty="0">
                <a:solidFill>
                  <a:schemeClr val="bg1"/>
                </a:solidFill>
              </a:rPr>
            </a:br>
            <a:r>
              <a:rPr lang="en-US" dirty="0">
                <a:solidFill>
                  <a:schemeClr val="bg1"/>
                </a:solidFill>
              </a:rPr>
              <a:t>weight matrix distribution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12</a:t>
            </a:r>
            <a:endParaRPr lang="en-US" sz="1200" dirty="0">
              <a:solidFill>
                <a:schemeClr val="bg1"/>
              </a:solidFill>
            </a:endParaRPr>
          </a:p>
        </p:txBody>
      </p:sp>
      <p:sp>
        <p:nvSpPr>
          <p:cNvPr id="9" name="Content Placeholder 2">
            <a:extLst>
              <a:ext uri="{FF2B5EF4-FFF2-40B4-BE49-F238E27FC236}">
                <a16:creationId xmlns:a16="http://schemas.microsoft.com/office/drawing/2014/main" id="{AE3491F8-FC47-4322-988E-5556CF48B4FB}"/>
              </a:ext>
            </a:extLst>
          </p:cNvPr>
          <p:cNvSpPr>
            <a:spLocks noGrp="1"/>
          </p:cNvSpPr>
          <p:nvPr>
            <p:ph idx="1"/>
          </p:nvPr>
        </p:nvSpPr>
        <p:spPr>
          <a:xfrm>
            <a:off x="253014" y="1299276"/>
            <a:ext cx="8615778" cy="4951050"/>
          </a:xfrm>
        </p:spPr>
        <p:txBody>
          <a:bodyPr anchor="t">
            <a:normAutofit/>
          </a:bodyPr>
          <a:lstStyle/>
          <a:p>
            <a:pPr>
              <a:buClrTx/>
              <a:buFontTx/>
              <a:buChar char="-"/>
            </a:pPr>
            <a:r>
              <a:rPr lang="en-US" dirty="0">
                <a:solidFill>
                  <a:schemeClr val="bg1"/>
                </a:solidFill>
              </a:rPr>
              <a:t>Assigning 2D parameters of the model to virtual register partitions</a:t>
            </a:r>
          </a:p>
          <a:p>
            <a:pPr>
              <a:buClrTx/>
              <a:buFontTx/>
              <a:buChar char="-"/>
            </a:pPr>
            <a:r>
              <a:rPr lang="en-US" dirty="0">
                <a:solidFill>
                  <a:schemeClr val="bg1"/>
                </a:solidFill>
              </a:rPr>
              <a:t>Round-robin assignment of matrix pieces to thread-block partitions</a:t>
            </a:r>
          </a:p>
          <a:p>
            <a:pPr lvl="1">
              <a:buClrTx/>
              <a:buFontTx/>
              <a:buChar char="-"/>
            </a:pPr>
            <a:r>
              <a:rPr lang="en-US" dirty="0">
                <a:solidFill>
                  <a:schemeClr val="bg1"/>
                </a:solidFill>
              </a:rPr>
              <a:t>Each piece of matrix contains multiple rows.</a:t>
            </a:r>
          </a:p>
        </p:txBody>
      </p:sp>
      <p:pic>
        <p:nvPicPr>
          <p:cNvPr id="47" name="Picture 46">
            <a:extLst>
              <a:ext uri="{FF2B5EF4-FFF2-40B4-BE49-F238E27FC236}">
                <a16:creationId xmlns:a16="http://schemas.microsoft.com/office/drawing/2014/main" id="{955047B4-D35F-4A5B-80FD-E0DE270D9AAA}"/>
              </a:ext>
            </a:extLst>
          </p:cNvPr>
          <p:cNvPicPr>
            <a:picLocks noChangeAspect="1"/>
          </p:cNvPicPr>
          <p:nvPr/>
        </p:nvPicPr>
        <p:blipFill>
          <a:blip r:embed="rId3"/>
          <a:stretch>
            <a:fillRect/>
          </a:stretch>
        </p:blipFill>
        <p:spPr>
          <a:xfrm>
            <a:off x="1147766" y="3000878"/>
            <a:ext cx="6848475" cy="3420499"/>
          </a:xfrm>
          <a:prstGeom prst="rect">
            <a:avLst/>
          </a:prstGeom>
        </p:spPr>
      </p:pic>
    </p:spTree>
    <p:extLst>
      <p:ext uri="{BB962C8B-B14F-4D97-AF65-F5344CB8AC3E}">
        <p14:creationId xmlns:p14="http://schemas.microsoft.com/office/powerpoint/2010/main" val="109103321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Forward-backward kernel </a:t>
            </a:r>
            <a:r>
              <a:rPr lang="en-US" dirty="0" err="1">
                <a:solidFill>
                  <a:schemeClr val="bg1"/>
                </a:solidFill>
              </a:rPr>
              <a:t>jitting</a:t>
            </a:r>
            <a:r>
              <a:rPr lang="en-US" dirty="0">
                <a:solidFill>
                  <a:schemeClr val="bg1"/>
                </a:solidFill>
              </a:rPr>
              <a:t>:</a:t>
            </a:r>
            <a:br>
              <a:rPr lang="en-US" dirty="0">
                <a:solidFill>
                  <a:schemeClr val="bg1"/>
                </a:solidFill>
              </a:rPr>
            </a:br>
            <a:r>
              <a:rPr lang="en-US" dirty="0">
                <a:solidFill>
                  <a:schemeClr val="bg1"/>
                </a:solidFill>
              </a:rPr>
              <a:t>parameter handling Routines</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13</a:t>
            </a:r>
            <a:endParaRPr lang="en-US" sz="1200" dirty="0">
              <a:solidFill>
                <a:schemeClr val="bg1"/>
              </a:solidFill>
            </a:endParaRPr>
          </a:p>
        </p:txBody>
      </p:sp>
      <p:sp>
        <p:nvSpPr>
          <p:cNvPr id="7" name="Slide Number Placeholder 6">
            <a:extLst>
              <a:ext uri="{FF2B5EF4-FFF2-40B4-BE49-F238E27FC236}">
                <a16:creationId xmlns:a16="http://schemas.microsoft.com/office/drawing/2014/main" id="{EC7CE276-AC91-4710-880F-D21A65C947C4}"/>
              </a:ext>
            </a:extLst>
          </p:cNvPr>
          <p:cNvSpPr>
            <a:spLocks noGrp="1"/>
          </p:cNvSpPr>
          <p:nvPr>
            <p:ph type="sldNum" sz="quarter" idx="12"/>
          </p:nvPr>
        </p:nvSpPr>
        <p:spPr/>
        <p:txBody>
          <a:bodyPr/>
          <a:lstStyle/>
          <a:p>
            <a:fld id="{7879F333-E86C-4653-BB99-01AB5147A26C}" type="slidenum">
              <a:rPr lang="en-US" smtClean="0"/>
              <a:t>14</a:t>
            </a:fld>
            <a:endParaRPr lang="en-US"/>
          </a:p>
        </p:txBody>
      </p:sp>
      <p:sp>
        <p:nvSpPr>
          <p:cNvPr id="9" name="Content Placeholder 2">
            <a:extLst>
              <a:ext uri="{FF2B5EF4-FFF2-40B4-BE49-F238E27FC236}">
                <a16:creationId xmlns:a16="http://schemas.microsoft.com/office/drawing/2014/main" id="{CE92C105-8F69-4FD5-B3F8-247423593EE4}"/>
              </a:ext>
            </a:extLst>
          </p:cNvPr>
          <p:cNvSpPr>
            <a:spLocks noGrp="1"/>
          </p:cNvSpPr>
          <p:nvPr>
            <p:ph idx="1"/>
          </p:nvPr>
        </p:nvSpPr>
        <p:spPr>
          <a:xfrm>
            <a:off x="253014" y="1299276"/>
            <a:ext cx="8615778" cy="4951050"/>
          </a:xfrm>
        </p:spPr>
        <p:txBody>
          <a:bodyPr anchor="t">
            <a:normAutofit/>
          </a:bodyPr>
          <a:lstStyle/>
          <a:p>
            <a:pPr>
              <a:buClrTx/>
              <a:buFontTx/>
              <a:buChar char="-"/>
            </a:pPr>
            <a:r>
              <a:rPr lang="en-US">
                <a:solidFill>
                  <a:schemeClr val="bg1"/>
                </a:solidFill>
              </a:rPr>
              <a:t>In-register device-side templated CUDA functions:</a:t>
            </a:r>
          </a:p>
          <a:p>
            <a:pPr lvl="1">
              <a:buClrTx/>
              <a:buFontTx/>
              <a:buChar char="-"/>
            </a:pPr>
            <a:r>
              <a:rPr lang="en-US">
                <a:solidFill>
                  <a:schemeClr val="bg1"/>
                </a:solidFill>
              </a:rPr>
              <a:t>Matrix vector multiplication</a:t>
            </a:r>
          </a:p>
          <a:p>
            <a:pPr lvl="1">
              <a:buClrTx/>
              <a:buFontTx/>
              <a:buChar char="-"/>
            </a:pPr>
            <a:r>
              <a:rPr lang="en-US">
                <a:solidFill>
                  <a:schemeClr val="bg1"/>
                </a:solidFill>
              </a:rPr>
              <a:t>Transposed-matrix vector multiplication</a:t>
            </a:r>
          </a:p>
          <a:p>
            <a:pPr lvl="1">
              <a:buClrTx/>
              <a:buFontTx/>
              <a:buChar char="-"/>
            </a:pPr>
            <a:r>
              <a:rPr lang="en-US">
                <a:solidFill>
                  <a:schemeClr val="bg1"/>
                </a:solidFill>
              </a:rPr>
              <a:t>Vector-vector outer-product</a:t>
            </a:r>
          </a:p>
          <a:p>
            <a:pPr lvl="1">
              <a:buClrTx/>
              <a:buFontTx/>
              <a:buChar char="-"/>
            </a:pPr>
            <a:r>
              <a:rPr lang="en-US">
                <a:solidFill>
                  <a:schemeClr val="bg1"/>
                </a:solidFill>
              </a:rPr>
              <a:t>Parameter load from master copy in DRAM</a:t>
            </a:r>
          </a:p>
          <a:p>
            <a:pPr lvl="1">
              <a:buClrTx/>
              <a:buFontTx/>
              <a:buChar char="-"/>
            </a:pPr>
            <a:r>
              <a:rPr lang="en-US">
                <a:solidFill>
                  <a:schemeClr val="bg1"/>
                </a:solidFill>
              </a:rPr>
              <a:t>In-register gradient matrix initialization to zero</a:t>
            </a:r>
          </a:p>
          <a:p>
            <a:pPr lvl="1">
              <a:buClrTx/>
              <a:buFontTx/>
              <a:buChar char="-"/>
            </a:pPr>
            <a:r>
              <a:rPr lang="en-US">
                <a:solidFill>
                  <a:schemeClr val="bg1"/>
                </a:solidFill>
              </a:rPr>
              <a:t>Gradient application to the master copy in DRAM</a:t>
            </a:r>
          </a:p>
          <a:p>
            <a:pPr lvl="1">
              <a:buClrTx/>
              <a:buFontTx/>
              <a:buChar char="-"/>
            </a:pPr>
            <a:endParaRPr lang="en-US">
              <a:solidFill>
                <a:schemeClr val="bg1"/>
              </a:solidFill>
            </a:endParaRPr>
          </a:p>
          <a:p>
            <a:pPr lvl="1">
              <a:buClrTx/>
              <a:buFontTx/>
              <a:buChar char="-"/>
            </a:pPr>
            <a:endParaRPr lang="en-US">
              <a:solidFill>
                <a:schemeClr val="bg1"/>
              </a:solidFill>
            </a:endParaRPr>
          </a:p>
        </p:txBody>
      </p:sp>
    </p:spTree>
    <p:extLst>
      <p:ext uri="{BB962C8B-B14F-4D97-AF65-F5344CB8AC3E}">
        <p14:creationId xmlns:p14="http://schemas.microsoft.com/office/powerpoint/2010/main" val="14971367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Kernel Source Structure</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14</a:t>
            </a:r>
            <a:endParaRPr lang="en-US" sz="1200" dirty="0">
              <a:solidFill>
                <a:schemeClr val="bg1"/>
              </a:solidFill>
            </a:endParaRPr>
          </a:p>
        </p:txBody>
      </p:sp>
      <p:pic>
        <p:nvPicPr>
          <p:cNvPr id="8" name="Picture 7">
            <a:extLst>
              <a:ext uri="{FF2B5EF4-FFF2-40B4-BE49-F238E27FC236}">
                <a16:creationId xmlns:a16="http://schemas.microsoft.com/office/drawing/2014/main" id="{51239EEC-4042-46E9-AA00-F7DD5CB31BAF}"/>
              </a:ext>
            </a:extLst>
          </p:cNvPr>
          <p:cNvPicPr>
            <a:picLocks noChangeAspect="1"/>
          </p:cNvPicPr>
          <p:nvPr/>
        </p:nvPicPr>
        <p:blipFill>
          <a:blip r:embed="rId3"/>
          <a:stretch>
            <a:fillRect/>
          </a:stretch>
        </p:blipFill>
        <p:spPr>
          <a:xfrm>
            <a:off x="1675114" y="1207363"/>
            <a:ext cx="5793779" cy="5214010"/>
          </a:xfrm>
          <a:prstGeom prst="rect">
            <a:avLst/>
          </a:prstGeom>
        </p:spPr>
      </p:pic>
    </p:spTree>
    <p:extLst>
      <p:ext uri="{BB962C8B-B14F-4D97-AF65-F5344CB8AC3E}">
        <p14:creationId xmlns:p14="http://schemas.microsoft.com/office/powerpoint/2010/main" val="138896862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err="1">
                <a:solidFill>
                  <a:schemeClr val="bg1"/>
                </a:solidFill>
              </a:rPr>
              <a:t>Gpu</a:t>
            </a:r>
            <a:r>
              <a:rPr lang="en-US" dirty="0">
                <a:solidFill>
                  <a:schemeClr val="bg1"/>
                </a:solidFill>
              </a:rPr>
              <a:t> script generation and execution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17</a:t>
            </a:r>
            <a:endParaRPr lang="en-US" sz="1200" dirty="0">
              <a:solidFill>
                <a:schemeClr val="bg1"/>
              </a:solidFill>
            </a:endParaRPr>
          </a:p>
        </p:txBody>
      </p:sp>
      <p:sp>
        <p:nvSpPr>
          <p:cNvPr id="7" name="Rectangle 6">
            <a:extLst>
              <a:ext uri="{FF2B5EF4-FFF2-40B4-BE49-F238E27FC236}">
                <a16:creationId xmlns:a16="http://schemas.microsoft.com/office/drawing/2014/main" id="{862511C2-93C3-4D5E-9833-8D6554B1F978}"/>
              </a:ext>
            </a:extLst>
          </p:cNvPr>
          <p:cNvSpPr/>
          <p:nvPr/>
        </p:nvSpPr>
        <p:spPr>
          <a:xfrm>
            <a:off x="213340" y="1899099"/>
            <a:ext cx="8717320" cy="1849499"/>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algn="ctr" defTabSz="914400">
              <a:defRPr/>
            </a:pPr>
            <a:endParaRPr lang="en-US" kern="0">
              <a:solidFill>
                <a:prstClr val="white"/>
              </a:solidFill>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91C4D81A-0ECC-4B0B-B366-6BB98ED95B56}"/>
              </a:ext>
            </a:extLst>
          </p:cNvPr>
          <p:cNvSpPr txBox="1"/>
          <p:nvPr/>
        </p:nvSpPr>
        <p:spPr>
          <a:xfrm>
            <a:off x="201865" y="3769820"/>
            <a:ext cx="7148359" cy="307777"/>
          </a:xfrm>
          <a:prstGeom prst="rect">
            <a:avLst/>
          </a:prstGeom>
          <a:noFill/>
        </p:spPr>
        <p:txBody>
          <a:bodyPr wrap="square" lIns="91440" tIns="0" rIns="0" bIns="0" rtlCol="0">
            <a:spAutoFit/>
          </a:bodyPr>
          <a:lstStyle/>
          <a:p>
            <a:pPr defTabSz="914400"/>
            <a:r>
              <a:rPr lang="en-US" sz="2000" b="1" i="1" dirty="0">
                <a:solidFill>
                  <a:prstClr val="black"/>
                </a:solidFill>
                <a:ea typeface="Tahoma" panose="020B0604030504040204" pitchFamily="34" charset="0"/>
                <a:cs typeface="Tahoma" panose="020B0604030504040204" pitchFamily="34" charset="0"/>
              </a:rPr>
              <a:t>b</a:t>
            </a:r>
            <a:r>
              <a:rPr lang="en-US" sz="2000" b="1" i="1">
                <a:solidFill>
                  <a:prstClr val="black"/>
                </a:solidFill>
                <a:ea typeface="Tahoma" panose="020B0604030504040204" pitchFamily="34" charset="0"/>
                <a:cs typeface="Tahoma" panose="020B0604030504040204" pitchFamily="34" charset="0"/>
              </a:rPr>
              <a:t>. Kernel Launch Procedure for Every Training Batch</a:t>
            </a:r>
            <a:endParaRPr lang="en-US" sz="2000" b="1" i="1" dirty="0">
              <a:solidFill>
                <a:prstClr val="black"/>
              </a:solidFill>
              <a:ea typeface="Tahoma" panose="020B0604030504040204" pitchFamily="34" charset="0"/>
              <a:cs typeface="Tahoma" panose="020B0604030504040204" pitchFamily="34" charset="0"/>
            </a:endParaRPr>
          </a:p>
        </p:txBody>
      </p:sp>
      <p:sp>
        <p:nvSpPr>
          <p:cNvPr id="9" name="Flowchart: Process 8">
            <a:extLst>
              <a:ext uri="{FF2B5EF4-FFF2-40B4-BE49-F238E27FC236}">
                <a16:creationId xmlns:a16="http://schemas.microsoft.com/office/drawing/2014/main" id="{BE7C87E2-1FFF-459E-9718-B2E1D73D3FD0}"/>
              </a:ext>
            </a:extLst>
          </p:cNvPr>
          <p:cNvSpPr/>
          <p:nvPr/>
        </p:nvSpPr>
        <p:spPr>
          <a:xfrm>
            <a:off x="3652778" y="2309769"/>
            <a:ext cx="1210758" cy="1190163"/>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Script Generation via Graph Traversal</a:t>
            </a:r>
            <a:endParaRPr lang="en-US" sz="1600" kern="0" dirty="0">
              <a:solidFill>
                <a:prstClr val="black"/>
              </a:solidFill>
              <a:ea typeface="Tahoma" panose="020B0604030504040204" pitchFamily="34" charset="0"/>
              <a:cs typeface="Tahoma" panose="020B0604030504040204" pitchFamily="34" charset="0"/>
            </a:endParaRPr>
          </a:p>
        </p:txBody>
      </p:sp>
      <p:sp>
        <p:nvSpPr>
          <p:cNvPr id="10" name="Flowchart: Process 9">
            <a:extLst>
              <a:ext uri="{FF2B5EF4-FFF2-40B4-BE49-F238E27FC236}">
                <a16:creationId xmlns:a16="http://schemas.microsoft.com/office/drawing/2014/main" id="{A2A7D4DC-37F4-437A-AD37-66D8D70A9BFD}"/>
              </a:ext>
            </a:extLst>
          </p:cNvPr>
          <p:cNvSpPr/>
          <p:nvPr/>
        </p:nvSpPr>
        <p:spPr>
          <a:xfrm>
            <a:off x="7409390" y="2255943"/>
            <a:ext cx="1265776" cy="1293140"/>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dirty="0">
                <a:solidFill>
                  <a:prstClr val="black"/>
                </a:solidFill>
                <a:ea typeface="Tahoma" panose="020B0604030504040204" pitchFamily="34" charset="0"/>
                <a:cs typeface="Tahoma" panose="020B0604030504040204" pitchFamily="34" charset="0"/>
              </a:rPr>
              <a:t>Forward  Propagation</a:t>
            </a:r>
          </a:p>
          <a:p>
            <a:pPr algn="ctr" defTabSz="914400">
              <a:defRPr/>
            </a:pPr>
            <a:r>
              <a:rPr lang="en-US" sz="1600" kern="0" dirty="0">
                <a:solidFill>
                  <a:prstClr val="black"/>
                </a:solidFill>
                <a:ea typeface="Tahoma" panose="020B0604030504040204" pitchFamily="34" charset="0"/>
                <a:cs typeface="Tahoma" panose="020B0604030504040204" pitchFamily="34" charset="0"/>
              </a:rPr>
              <a:t>&amp;</a:t>
            </a:r>
          </a:p>
          <a:p>
            <a:pPr algn="ctr" defTabSz="914400">
              <a:defRPr/>
            </a:pPr>
            <a:r>
              <a:rPr lang="en-US" sz="1600" kern="0" dirty="0">
                <a:solidFill>
                  <a:prstClr val="black"/>
                </a:solidFill>
                <a:ea typeface="Tahoma" panose="020B0604030504040204" pitchFamily="34" charset="0"/>
                <a:cs typeface="Tahoma" panose="020B0604030504040204" pitchFamily="34" charset="0"/>
              </a:rPr>
              <a:t>Backward Propagation</a:t>
            </a:r>
          </a:p>
        </p:txBody>
      </p:sp>
      <p:cxnSp>
        <p:nvCxnSpPr>
          <p:cNvPr id="11" name="Straight Arrow Connector 10">
            <a:extLst>
              <a:ext uri="{FF2B5EF4-FFF2-40B4-BE49-F238E27FC236}">
                <a16:creationId xmlns:a16="http://schemas.microsoft.com/office/drawing/2014/main" id="{C11D1091-BEDB-434D-99D5-7A318FD6FFF7}"/>
              </a:ext>
            </a:extLst>
          </p:cNvPr>
          <p:cNvCxnSpPr>
            <a:cxnSpLocks/>
            <a:stCxn id="40" idx="3"/>
            <a:endCxn id="10" idx="1"/>
          </p:cNvCxnSpPr>
          <p:nvPr/>
        </p:nvCxnSpPr>
        <p:spPr>
          <a:xfrm>
            <a:off x="7052707" y="2902513"/>
            <a:ext cx="356687" cy="0"/>
          </a:xfrm>
          <a:prstGeom prst="straightConnector1">
            <a:avLst/>
          </a:prstGeom>
          <a:noFill/>
          <a:ln w="76200" cap="flat" cmpd="sng" algn="ctr">
            <a:solidFill>
              <a:srgbClr val="4472C4">
                <a:lumMod val="50000"/>
              </a:srgbClr>
            </a:solidFill>
            <a:prstDash val="solid"/>
            <a:miter lim="800000"/>
            <a:tailEnd type="triangle"/>
          </a:ln>
          <a:effectLst/>
        </p:spPr>
      </p:cxnSp>
      <p:sp>
        <p:nvSpPr>
          <p:cNvPr id="12" name="Flowchart: Process 11">
            <a:extLst>
              <a:ext uri="{FF2B5EF4-FFF2-40B4-BE49-F238E27FC236}">
                <a16:creationId xmlns:a16="http://schemas.microsoft.com/office/drawing/2014/main" id="{A4709FC7-FBC2-4C99-8507-8ABBD9C01B91}"/>
              </a:ext>
            </a:extLst>
          </p:cNvPr>
          <p:cNvSpPr/>
          <p:nvPr/>
        </p:nvSpPr>
        <p:spPr>
          <a:xfrm>
            <a:off x="1950689" y="2428979"/>
            <a:ext cx="1350029" cy="947077"/>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Depth-based Operation Grouping</a:t>
            </a:r>
            <a:endParaRPr lang="en-US" sz="1600" kern="0" dirty="0">
              <a:solidFill>
                <a:prstClr val="black"/>
              </a:solidFill>
              <a:ea typeface="Tahoma" panose="020B0604030504040204" pitchFamily="34" charset="0"/>
              <a:cs typeface="Tahoma" panose="020B0604030504040204" pitchFamily="34" charset="0"/>
            </a:endParaRPr>
          </a:p>
        </p:txBody>
      </p:sp>
      <p:cxnSp>
        <p:nvCxnSpPr>
          <p:cNvPr id="13" name="Straight Arrow Connector 12">
            <a:extLst>
              <a:ext uri="{FF2B5EF4-FFF2-40B4-BE49-F238E27FC236}">
                <a16:creationId xmlns:a16="http://schemas.microsoft.com/office/drawing/2014/main" id="{0298BDBA-56D1-40F9-8694-B1CD5A487C34}"/>
              </a:ext>
            </a:extLst>
          </p:cNvPr>
          <p:cNvCxnSpPr>
            <a:cxnSpLocks/>
            <a:stCxn id="12" idx="3"/>
            <a:endCxn id="9" idx="1"/>
          </p:cNvCxnSpPr>
          <p:nvPr/>
        </p:nvCxnSpPr>
        <p:spPr>
          <a:xfrm>
            <a:off x="3300714" y="2902518"/>
            <a:ext cx="352064" cy="2333"/>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14" name="Straight Arrow Connector 13">
            <a:extLst>
              <a:ext uri="{FF2B5EF4-FFF2-40B4-BE49-F238E27FC236}">
                <a16:creationId xmlns:a16="http://schemas.microsoft.com/office/drawing/2014/main" id="{B4588DD1-F232-4183-9043-8BF26421A6DA}"/>
              </a:ext>
            </a:extLst>
          </p:cNvPr>
          <p:cNvCxnSpPr>
            <a:cxnSpLocks/>
            <a:stCxn id="16" idx="3"/>
            <a:endCxn id="12" idx="1"/>
          </p:cNvCxnSpPr>
          <p:nvPr/>
        </p:nvCxnSpPr>
        <p:spPr>
          <a:xfrm flipV="1">
            <a:off x="1563332" y="2902518"/>
            <a:ext cx="387357" cy="9841"/>
          </a:xfrm>
          <a:prstGeom prst="straightConnector1">
            <a:avLst/>
          </a:prstGeom>
          <a:noFill/>
          <a:ln w="76200" cap="flat" cmpd="sng" algn="ctr">
            <a:solidFill>
              <a:srgbClr val="4472C4">
                <a:lumMod val="50000"/>
              </a:srgbClr>
            </a:solidFill>
            <a:prstDash val="solid"/>
            <a:miter lim="800000"/>
            <a:tailEnd type="triangle"/>
          </a:ln>
          <a:effectLst/>
        </p:spPr>
      </p:cxnSp>
      <p:grpSp>
        <p:nvGrpSpPr>
          <p:cNvPr id="15" name="Group 14">
            <a:extLst>
              <a:ext uri="{FF2B5EF4-FFF2-40B4-BE49-F238E27FC236}">
                <a16:creationId xmlns:a16="http://schemas.microsoft.com/office/drawing/2014/main" id="{03D62C6A-1FF6-422E-89DD-38B8EF72898B}"/>
              </a:ext>
            </a:extLst>
          </p:cNvPr>
          <p:cNvGrpSpPr/>
          <p:nvPr/>
        </p:nvGrpSpPr>
        <p:grpSpPr>
          <a:xfrm>
            <a:off x="297555" y="2160531"/>
            <a:ext cx="1265777" cy="1503655"/>
            <a:chOff x="297551" y="4270780"/>
            <a:chExt cx="1265777" cy="1503655"/>
          </a:xfrm>
        </p:grpSpPr>
        <p:sp>
          <p:nvSpPr>
            <p:cNvPr id="16" name="Flowchart: Terminator 15">
              <a:extLst>
                <a:ext uri="{FF2B5EF4-FFF2-40B4-BE49-F238E27FC236}">
                  <a16:creationId xmlns:a16="http://schemas.microsoft.com/office/drawing/2014/main" id="{A1063B76-7B08-48FB-88CA-6D1979490088}"/>
                </a:ext>
              </a:extLst>
            </p:cNvPr>
            <p:cNvSpPr/>
            <p:nvPr/>
          </p:nvSpPr>
          <p:spPr>
            <a:xfrm>
              <a:off x="297551" y="4270780"/>
              <a:ext cx="1265777" cy="1503655"/>
            </a:xfrm>
            <a:prstGeom prst="flowChartTerminator">
              <a:avLst/>
            </a:prstGeom>
            <a:solidFill>
              <a:srgbClr val="E7E1D9"/>
            </a:solidFill>
            <a:ln w="28575" cap="flat" cmpd="sng" algn="ctr">
              <a:noFill/>
              <a:prstDash val="solid"/>
              <a:miter lim="800000"/>
            </a:ln>
            <a:effectLst>
              <a:softEdge rad="127000"/>
            </a:effectLst>
          </p:spPr>
          <p:txBody>
            <a:bodyPr lIns="0" tIns="0" rIns="0" bIns="0" rtlCol="0" anchor="ctr"/>
            <a:lstStyle/>
            <a:p>
              <a:pPr algn="ctr" defTabSz="914400">
                <a:defRPr/>
              </a:pPr>
              <a:endParaRPr lang="en-US" sz="1600" kern="0" dirty="0">
                <a:solidFill>
                  <a:prstClr val="black"/>
                </a:solidFill>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65651F25-DBEB-4AF7-AFCF-7859CCAFD9C9}"/>
                </a:ext>
              </a:extLst>
            </p:cNvPr>
            <p:cNvSpPr/>
            <p:nvPr/>
          </p:nvSpPr>
          <p:spPr>
            <a:xfrm>
              <a:off x="557017"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18" name="Oval 17">
              <a:extLst>
                <a:ext uri="{FF2B5EF4-FFF2-40B4-BE49-F238E27FC236}">
                  <a16:creationId xmlns:a16="http://schemas.microsoft.com/office/drawing/2014/main" id="{7CBF98F0-566C-4F52-B072-7028364FE8CE}"/>
                </a:ext>
              </a:extLst>
            </p:cNvPr>
            <p:cNvSpPr/>
            <p:nvPr/>
          </p:nvSpPr>
          <p:spPr>
            <a:xfrm>
              <a:off x="557017"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19" name="Oval 18">
              <a:extLst>
                <a:ext uri="{FF2B5EF4-FFF2-40B4-BE49-F238E27FC236}">
                  <a16:creationId xmlns:a16="http://schemas.microsoft.com/office/drawing/2014/main" id="{5A0A7F56-283D-47C4-879D-892AFC821C08}"/>
                </a:ext>
              </a:extLst>
            </p:cNvPr>
            <p:cNvSpPr/>
            <p:nvPr/>
          </p:nvSpPr>
          <p:spPr>
            <a:xfrm>
              <a:off x="827275" y="458824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20" name="Oval 19">
              <a:extLst>
                <a:ext uri="{FF2B5EF4-FFF2-40B4-BE49-F238E27FC236}">
                  <a16:creationId xmlns:a16="http://schemas.microsoft.com/office/drawing/2014/main" id="{D21C440C-C78E-4EB6-A9DF-91689BDBB9E6}"/>
                </a:ext>
              </a:extLst>
            </p:cNvPr>
            <p:cNvSpPr/>
            <p:nvPr/>
          </p:nvSpPr>
          <p:spPr>
            <a:xfrm>
              <a:off x="1110616"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21" name="Oval 20">
              <a:extLst>
                <a:ext uri="{FF2B5EF4-FFF2-40B4-BE49-F238E27FC236}">
                  <a16:creationId xmlns:a16="http://schemas.microsoft.com/office/drawing/2014/main" id="{7FDE6E63-A62E-48C8-8A11-91DCBC718852}"/>
                </a:ext>
              </a:extLst>
            </p:cNvPr>
            <p:cNvSpPr/>
            <p:nvPr/>
          </p:nvSpPr>
          <p:spPr>
            <a:xfrm>
              <a:off x="1110616"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cxnSp>
          <p:nvCxnSpPr>
            <p:cNvPr id="22" name="Straight Arrow Connector 21">
              <a:extLst>
                <a:ext uri="{FF2B5EF4-FFF2-40B4-BE49-F238E27FC236}">
                  <a16:creationId xmlns:a16="http://schemas.microsoft.com/office/drawing/2014/main" id="{543BBD69-6B04-4B9F-A7C7-9913D3E99D01}"/>
                </a:ext>
              </a:extLst>
            </p:cNvPr>
            <p:cNvCxnSpPr>
              <a:cxnSpLocks/>
              <a:stCxn id="17" idx="5"/>
              <a:endCxn id="19" idx="1"/>
            </p:cNvCxnSpPr>
            <p:nvPr/>
          </p:nvCxnSpPr>
          <p:spPr>
            <a:xfrm>
              <a:off x="713115" y="4561464"/>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23" name="Straight Arrow Connector 22">
              <a:extLst>
                <a:ext uri="{FF2B5EF4-FFF2-40B4-BE49-F238E27FC236}">
                  <a16:creationId xmlns:a16="http://schemas.microsoft.com/office/drawing/2014/main" id="{FA5F2B0B-D6B0-4FA8-9169-E385B47B547F}"/>
                </a:ext>
              </a:extLst>
            </p:cNvPr>
            <p:cNvCxnSpPr>
              <a:cxnSpLocks/>
              <a:stCxn id="18" idx="7"/>
              <a:endCxn id="19" idx="3"/>
            </p:cNvCxnSpPr>
            <p:nvPr/>
          </p:nvCxnSpPr>
          <p:spPr>
            <a:xfrm flipV="1">
              <a:off x="713115" y="4744344"/>
              <a:ext cx="140942"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24" name="Straight Arrow Connector 23">
              <a:extLst>
                <a:ext uri="{FF2B5EF4-FFF2-40B4-BE49-F238E27FC236}">
                  <a16:creationId xmlns:a16="http://schemas.microsoft.com/office/drawing/2014/main" id="{A1D7DFF9-A6EA-480C-B76E-0C62872FBBE9}"/>
                </a:ext>
              </a:extLst>
            </p:cNvPr>
            <p:cNvCxnSpPr>
              <a:cxnSpLocks/>
              <a:stCxn id="19" idx="7"/>
              <a:endCxn id="21" idx="3"/>
            </p:cNvCxnSpPr>
            <p:nvPr/>
          </p:nvCxnSpPr>
          <p:spPr>
            <a:xfrm flipV="1">
              <a:off x="983373" y="4561464"/>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25" name="Straight Arrow Connector 24">
              <a:extLst>
                <a:ext uri="{FF2B5EF4-FFF2-40B4-BE49-F238E27FC236}">
                  <a16:creationId xmlns:a16="http://schemas.microsoft.com/office/drawing/2014/main" id="{4AB1851B-7DDC-45DE-BBFB-57515C4DF5CB}"/>
                </a:ext>
              </a:extLst>
            </p:cNvPr>
            <p:cNvCxnSpPr>
              <a:cxnSpLocks/>
              <a:stCxn id="19" idx="5"/>
              <a:endCxn id="20" idx="1"/>
            </p:cNvCxnSpPr>
            <p:nvPr/>
          </p:nvCxnSpPr>
          <p:spPr>
            <a:xfrm>
              <a:off x="983373" y="4744344"/>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26" name="Straight Arrow Connector 25">
              <a:extLst>
                <a:ext uri="{FF2B5EF4-FFF2-40B4-BE49-F238E27FC236}">
                  <a16:creationId xmlns:a16="http://schemas.microsoft.com/office/drawing/2014/main" id="{972F9574-1ABB-40F1-96AE-EA42934DEE20}"/>
                </a:ext>
              </a:extLst>
            </p:cNvPr>
            <p:cNvCxnSpPr>
              <a:cxnSpLocks/>
              <a:stCxn id="21" idx="6"/>
            </p:cNvCxnSpPr>
            <p:nvPr/>
          </p:nvCxnSpPr>
          <p:spPr>
            <a:xfrm>
              <a:off x="1293496" y="449680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27" name="Straight Arrow Connector 26">
              <a:extLst>
                <a:ext uri="{FF2B5EF4-FFF2-40B4-BE49-F238E27FC236}">
                  <a16:creationId xmlns:a16="http://schemas.microsoft.com/office/drawing/2014/main" id="{75CC7603-B474-46B4-BF5A-2385FCF940F0}"/>
                </a:ext>
              </a:extLst>
            </p:cNvPr>
            <p:cNvCxnSpPr>
              <a:cxnSpLocks/>
              <a:stCxn id="20" idx="6"/>
            </p:cNvCxnSpPr>
            <p:nvPr/>
          </p:nvCxnSpPr>
          <p:spPr>
            <a:xfrm>
              <a:off x="1293496" y="489304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28" name="Straight Arrow Connector 27">
              <a:extLst>
                <a:ext uri="{FF2B5EF4-FFF2-40B4-BE49-F238E27FC236}">
                  <a16:creationId xmlns:a16="http://schemas.microsoft.com/office/drawing/2014/main" id="{9AF31CD2-73C9-4CB0-9378-B8EEA5AEEC4E}"/>
                </a:ext>
              </a:extLst>
            </p:cNvPr>
            <p:cNvCxnSpPr>
              <a:cxnSpLocks/>
              <a:endCxn id="17" idx="2"/>
            </p:cNvCxnSpPr>
            <p:nvPr/>
          </p:nvCxnSpPr>
          <p:spPr>
            <a:xfrm>
              <a:off x="425152" y="449680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29" name="Straight Arrow Connector 28">
              <a:extLst>
                <a:ext uri="{FF2B5EF4-FFF2-40B4-BE49-F238E27FC236}">
                  <a16:creationId xmlns:a16="http://schemas.microsoft.com/office/drawing/2014/main" id="{57383C97-D761-4C08-B2FB-906307C75B64}"/>
                </a:ext>
              </a:extLst>
            </p:cNvPr>
            <p:cNvCxnSpPr>
              <a:cxnSpLocks/>
              <a:endCxn id="18" idx="2"/>
            </p:cNvCxnSpPr>
            <p:nvPr/>
          </p:nvCxnSpPr>
          <p:spPr>
            <a:xfrm>
              <a:off x="425152" y="489304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sp>
          <p:nvSpPr>
            <p:cNvPr id="30" name="Oval 29">
              <a:extLst>
                <a:ext uri="{FF2B5EF4-FFF2-40B4-BE49-F238E27FC236}">
                  <a16:creationId xmlns:a16="http://schemas.microsoft.com/office/drawing/2014/main" id="{DC8D34CF-EEE2-458B-A4A4-C99FDCCE9A47}"/>
                </a:ext>
              </a:extLst>
            </p:cNvPr>
            <p:cNvSpPr/>
            <p:nvPr/>
          </p:nvSpPr>
          <p:spPr>
            <a:xfrm>
              <a:off x="557017"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31" name="Oval 30">
              <a:extLst>
                <a:ext uri="{FF2B5EF4-FFF2-40B4-BE49-F238E27FC236}">
                  <a16:creationId xmlns:a16="http://schemas.microsoft.com/office/drawing/2014/main" id="{A44D2155-C99D-433B-A25F-2FAEFDE0F377}"/>
                </a:ext>
              </a:extLst>
            </p:cNvPr>
            <p:cNvSpPr/>
            <p:nvPr/>
          </p:nvSpPr>
          <p:spPr>
            <a:xfrm>
              <a:off x="827275" y="520642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32" name="Oval 31">
              <a:extLst>
                <a:ext uri="{FF2B5EF4-FFF2-40B4-BE49-F238E27FC236}">
                  <a16:creationId xmlns:a16="http://schemas.microsoft.com/office/drawing/2014/main" id="{B7EABD2B-1B51-463B-82CF-BEF5C977F61F}"/>
                </a:ext>
              </a:extLst>
            </p:cNvPr>
            <p:cNvSpPr/>
            <p:nvPr/>
          </p:nvSpPr>
          <p:spPr>
            <a:xfrm>
              <a:off x="1110616" y="541978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sp>
          <p:nvSpPr>
            <p:cNvPr id="33" name="Oval 32">
              <a:extLst>
                <a:ext uri="{FF2B5EF4-FFF2-40B4-BE49-F238E27FC236}">
                  <a16:creationId xmlns:a16="http://schemas.microsoft.com/office/drawing/2014/main" id="{B2687C10-53E0-4263-A5A2-3369E38B7D30}"/>
                </a:ext>
              </a:extLst>
            </p:cNvPr>
            <p:cNvSpPr/>
            <p:nvPr/>
          </p:nvSpPr>
          <p:spPr>
            <a:xfrm>
              <a:off x="1110616"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algn="ctr" defTabSz="914400">
                <a:defRPr/>
              </a:pPr>
              <a:endParaRPr lang="en-US" kern="0">
                <a:solidFill>
                  <a:prstClr val="white"/>
                </a:solidFill>
              </a:endParaRPr>
            </a:p>
          </p:txBody>
        </p:sp>
        <p:cxnSp>
          <p:nvCxnSpPr>
            <p:cNvPr id="34" name="Straight Arrow Connector 33">
              <a:extLst>
                <a:ext uri="{FF2B5EF4-FFF2-40B4-BE49-F238E27FC236}">
                  <a16:creationId xmlns:a16="http://schemas.microsoft.com/office/drawing/2014/main" id="{2EAD7CB2-7CE7-4FF7-ABB4-52517B65CA2E}"/>
                </a:ext>
              </a:extLst>
            </p:cNvPr>
            <p:cNvCxnSpPr>
              <a:cxnSpLocks/>
              <a:stCxn id="30" idx="5"/>
              <a:endCxn id="31" idx="1"/>
            </p:cNvCxnSpPr>
            <p:nvPr/>
          </p:nvCxnSpPr>
          <p:spPr>
            <a:xfrm>
              <a:off x="713115" y="5179639"/>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35" name="Straight Arrow Connector 34">
              <a:extLst>
                <a:ext uri="{FF2B5EF4-FFF2-40B4-BE49-F238E27FC236}">
                  <a16:creationId xmlns:a16="http://schemas.microsoft.com/office/drawing/2014/main" id="{577B61CC-69C7-4593-BE0D-CDD27ABD08A3}"/>
                </a:ext>
              </a:extLst>
            </p:cNvPr>
            <p:cNvCxnSpPr>
              <a:cxnSpLocks/>
              <a:stCxn id="31" idx="7"/>
              <a:endCxn id="33" idx="3"/>
            </p:cNvCxnSpPr>
            <p:nvPr/>
          </p:nvCxnSpPr>
          <p:spPr>
            <a:xfrm flipV="1">
              <a:off x="983373" y="5179639"/>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36" name="Straight Arrow Connector 35">
              <a:extLst>
                <a:ext uri="{FF2B5EF4-FFF2-40B4-BE49-F238E27FC236}">
                  <a16:creationId xmlns:a16="http://schemas.microsoft.com/office/drawing/2014/main" id="{78DCD619-2B00-4FD6-A8D4-7F266B0F6517}"/>
                </a:ext>
              </a:extLst>
            </p:cNvPr>
            <p:cNvCxnSpPr>
              <a:cxnSpLocks/>
              <a:stCxn id="31" idx="5"/>
              <a:endCxn id="32" idx="1"/>
            </p:cNvCxnSpPr>
            <p:nvPr/>
          </p:nvCxnSpPr>
          <p:spPr>
            <a:xfrm>
              <a:off x="983373" y="5362519"/>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37" name="Straight Arrow Connector 36">
              <a:extLst>
                <a:ext uri="{FF2B5EF4-FFF2-40B4-BE49-F238E27FC236}">
                  <a16:creationId xmlns:a16="http://schemas.microsoft.com/office/drawing/2014/main" id="{C4907E98-6C0E-4A28-81FE-76CF8737F299}"/>
                </a:ext>
              </a:extLst>
            </p:cNvPr>
            <p:cNvCxnSpPr>
              <a:cxnSpLocks/>
              <a:stCxn id="33" idx="6"/>
            </p:cNvCxnSpPr>
            <p:nvPr/>
          </p:nvCxnSpPr>
          <p:spPr>
            <a:xfrm>
              <a:off x="1293496" y="511498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38" name="Straight Arrow Connector 37">
              <a:extLst>
                <a:ext uri="{FF2B5EF4-FFF2-40B4-BE49-F238E27FC236}">
                  <a16:creationId xmlns:a16="http://schemas.microsoft.com/office/drawing/2014/main" id="{739C2CAF-7D8A-40BB-8670-E5BC2382F635}"/>
                </a:ext>
              </a:extLst>
            </p:cNvPr>
            <p:cNvCxnSpPr>
              <a:cxnSpLocks/>
              <a:stCxn id="32" idx="6"/>
            </p:cNvCxnSpPr>
            <p:nvPr/>
          </p:nvCxnSpPr>
          <p:spPr>
            <a:xfrm>
              <a:off x="1293496" y="551122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39" name="Straight Arrow Connector 38">
              <a:extLst>
                <a:ext uri="{FF2B5EF4-FFF2-40B4-BE49-F238E27FC236}">
                  <a16:creationId xmlns:a16="http://schemas.microsoft.com/office/drawing/2014/main" id="{97BB804F-863C-47DC-96B5-DAB5010AC33C}"/>
                </a:ext>
              </a:extLst>
            </p:cNvPr>
            <p:cNvCxnSpPr>
              <a:cxnSpLocks/>
              <a:endCxn id="30" idx="2"/>
            </p:cNvCxnSpPr>
            <p:nvPr/>
          </p:nvCxnSpPr>
          <p:spPr>
            <a:xfrm>
              <a:off x="425152" y="5114981"/>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grpSp>
      <p:sp>
        <p:nvSpPr>
          <p:cNvPr id="40" name="Flowchart: Alternate Process 39">
            <a:extLst>
              <a:ext uri="{FF2B5EF4-FFF2-40B4-BE49-F238E27FC236}">
                <a16:creationId xmlns:a16="http://schemas.microsoft.com/office/drawing/2014/main" id="{F5FA059E-46EB-4F02-A1EF-5D88C57109B1}"/>
              </a:ext>
            </a:extLst>
          </p:cNvPr>
          <p:cNvSpPr/>
          <p:nvPr/>
        </p:nvSpPr>
        <p:spPr>
          <a:xfrm>
            <a:off x="5233047" y="2519544"/>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lIns="0" tIns="0" rIns="0" bIns="0" rtlCol="0" anchor="ctr"/>
          <a:lstStyle/>
          <a:p>
            <a:pPr algn="ctr" defTabSz="914400">
              <a:defRPr/>
            </a:pPr>
            <a:r>
              <a:rPr lang="en-US" sz="1400" kern="0">
                <a:solidFill>
                  <a:prstClr val="black"/>
                </a:solidFill>
                <a:ea typeface="Tahoma" panose="020B0604030504040204" pitchFamily="34" charset="0"/>
                <a:cs typeface="Tahoma" panose="020B0604030504040204" pitchFamily="34" charset="0"/>
              </a:rPr>
              <a:t>Forward &amp; Backward Execution Script for Virtual Processors</a:t>
            </a:r>
          </a:p>
        </p:txBody>
      </p:sp>
      <p:cxnSp>
        <p:nvCxnSpPr>
          <p:cNvPr id="41" name="Straight Arrow Connector 40">
            <a:extLst>
              <a:ext uri="{FF2B5EF4-FFF2-40B4-BE49-F238E27FC236}">
                <a16:creationId xmlns:a16="http://schemas.microsoft.com/office/drawing/2014/main" id="{177C0198-E540-4A2F-9C61-AF737B20BF7C}"/>
              </a:ext>
            </a:extLst>
          </p:cNvPr>
          <p:cNvCxnSpPr>
            <a:cxnSpLocks/>
            <a:stCxn id="9" idx="3"/>
            <a:endCxn id="40" idx="1"/>
          </p:cNvCxnSpPr>
          <p:nvPr/>
        </p:nvCxnSpPr>
        <p:spPr>
          <a:xfrm flipV="1">
            <a:off x="4863540" y="2902513"/>
            <a:ext cx="369511" cy="2334"/>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42" name="Straight Arrow Connector 41">
            <a:extLst>
              <a:ext uri="{FF2B5EF4-FFF2-40B4-BE49-F238E27FC236}">
                <a16:creationId xmlns:a16="http://schemas.microsoft.com/office/drawing/2014/main" id="{C945ACFC-0354-4692-AAD9-44D276A621F1}"/>
              </a:ext>
            </a:extLst>
          </p:cNvPr>
          <p:cNvCxnSpPr>
            <a:cxnSpLocks/>
            <a:stCxn id="45" idx="2"/>
            <a:endCxn id="9" idx="0"/>
          </p:cNvCxnSpPr>
          <p:nvPr/>
        </p:nvCxnSpPr>
        <p:spPr>
          <a:xfrm>
            <a:off x="4258157" y="1763546"/>
            <a:ext cx="0" cy="546223"/>
          </a:xfrm>
          <a:prstGeom prst="straightConnector1">
            <a:avLst/>
          </a:prstGeom>
          <a:noFill/>
          <a:ln w="76200" cap="flat" cmpd="sng" algn="ctr">
            <a:solidFill>
              <a:srgbClr val="4472C4">
                <a:lumMod val="50000"/>
              </a:srgbClr>
            </a:solidFill>
            <a:prstDash val="solid"/>
            <a:miter lim="800000"/>
            <a:tailEnd type="triangle"/>
          </a:ln>
          <a:effectLst/>
        </p:spPr>
      </p:cxnSp>
      <p:sp>
        <p:nvSpPr>
          <p:cNvPr id="43" name="Flowchart: Card 42">
            <a:extLst>
              <a:ext uri="{FF2B5EF4-FFF2-40B4-BE49-F238E27FC236}">
                <a16:creationId xmlns:a16="http://schemas.microsoft.com/office/drawing/2014/main" id="{4EF70C2B-0746-4C52-BFC0-A17BA2FDA594}"/>
              </a:ext>
            </a:extLst>
          </p:cNvPr>
          <p:cNvSpPr/>
          <p:nvPr/>
        </p:nvSpPr>
        <p:spPr>
          <a:xfrm>
            <a:off x="7265295" y="988288"/>
            <a:ext cx="1553966"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Forward &amp; Backward </a:t>
            </a:r>
            <a:r>
              <a:rPr lang="en-US" sz="1600" kern="0" dirty="0">
                <a:solidFill>
                  <a:prstClr val="black"/>
                </a:solidFill>
                <a:ea typeface="Tahoma" panose="020B0604030504040204" pitchFamily="34" charset="0"/>
                <a:cs typeface="Tahoma" panose="020B0604030504040204" pitchFamily="34" charset="0"/>
              </a:rPr>
              <a:t>Kernel</a:t>
            </a:r>
          </a:p>
        </p:txBody>
      </p:sp>
      <p:cxnSp>
        <p:nvCxnSpPr>
          <p:cNvPr id="44" name="Straight Arrow Connector 43">
            <a:extLst>
              <a:ext uri="{FF2B5EF4-FFF2-40B4-BE49-F238E27FC236}">
                <a16:creationId xmlns:a16="http://schemas.microsoft.com/office/drawing/2014/main" id="{E524FE14-AE60-490C-817F-0CA2A1A95350}"/>
              </a:ext>
            </a:extLst>
          </p:cNvPr>
          <p:cNvCxnSpPr>
            <a:cxnSpLocks/>
            <a:stCxn id="43" idx="2"/>
            <a:endCxn id="10" idx="0"/>
          </p:cNvCxnSpPr>
          <p:nvPr/>
        </p:nvCxnSpPr>
        <p:spPr>
          <a:xfrm>
            <a:off x="8042278" y="1754238"/>
            <a:ext cx="0" cy="501709"/>
          </a:xfrm>
          <a:prstGeom prst="straightConnector1">
            <a:avLst/>
          </a:prstGeom>
          <a:noFill/>
          <a:ln w="76200" cap="flat" cmpd="sng" algn="ctr">
            <a:solidFill>
              <a:srgbClr val="4472C4">
                <a:lumMod val="50000"/>
              </a:srgbClr>
            </a:solidFill>
            <a:prstDash val="solid"/>
            <a:miter lim="800000"/>
            <a:tailEnd type="triangle"/>
          </a:ln>
          <a:effectLst/>
        </p:spPr>
      </p:cxnSp>
      <p:sp>
        <p:nvSpPr>
          <p:cNvPr id="45" name="Flowchart: Card 44">
            <a:extLst>
              <a:ext uri="{FF2B5EF4-FFF2-40B4-BE49-F238E27FC236}">
                <a16:creationId xmlns:a16="http://schemas.microsoft.com/office/drawing/2014/main" id="{E647C9C1-14FB-485E-9F74-2BD0C214B620}"/>
              </a:ext>
            </a:extLst>
          </p:cNvPr>
          <p:cNvSpPr/>
          <p:nvPr/>
        </p:nvSpPr>
        <p:spPr>
          <a:xfrm>
            <a:off x="3566231" y="997596"/>
            <a:ext cx="1383852"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algn="ctr" defTabSz="914400">
              <a:defRPr/>
            </a:pPr>
            <a:r>
              <a:rPr lang="en-US" sz="1600" kern="0">
                <a:solidFill>
                  <a:prstClr val="black"/>
                </a:solidFill>
                <a:ea typeface="Tahoma" panose="020B0604030504040204" pitchFamily="34" charset="0"/>
                <a:cs typeface="Tahoma" panose="020B0604030504040204" pitchFamily="34" charset="0"/>
              </a:rPr>
              <a:t>Parameter Distribution Information</a:t>
            </a:r>
            <a:endParaRPr lang="en-US" sz="1600" kern="0" dirty="0">
              <a:solidFill>
                <a:prstClr val="black"/>
              </a:solidFill>
              <a:ea typeface="Tahoma" panose="020B0604030504040204" pitchFamily="34" charset="0"/>
              <a:cs typeface="Tahoma" panose="020B0604030504040204" pitchFamily="34" charset="0"/>
            </a:endParaRPr>
          </a:p>
        </p:txBody>
      </p:sp>
      <p:sp>
        <p:nvSpPr>
          <p:cNvPr id="56" name="Content Placeholder 2">
            <a:extLst>
              <a:ext uri="{FF2B5EF4-FFF2-40B4-BE49-F238E27FC236}">
                <a16:creationId xmlns:a16="http://schemas.microsoft.com/office/drawing/2014/main" id="{34B60EF3-235E-45D9-B598-329296B856D2}"/>
              </a:ext>
            </a:extLst>
          </p:cNvPr>
          <p:cNvSpPr>
            <a:spLocks noGrp="1"/>
          </p:cNvSpPr>
          <p:nvPr>
            <p:ph idx="1"/>
          </p:nvPr>
        </p:nvSpPr>
        <p:spPr>
          <a:xfrm>
            <a:off x="201861" y="1014522"/>
            <a:ext cx="8615778" cy="2321788"/>
          </a:xfrm>
        </p:spPr>
        <p:txBody>
          <a:bodyPr anchor="t">
            <a:normAutofit/>
          </a:bodyPr>
          <a:lstStyle/>
          <a:p>
            <a:pPr>
              <a:buClrTx/>
              <a:buFontTx/>
              <a:buChar char="-"/>
            </a:pPr>
            <a:r>
              <a:rPr lang="en-US">
                <a:solidFill>
                  <a:schemeClr val="bg1"/>
                </a:solidFill>
              </a:rPr>
              <a:t>This phase provides a driving mechanism for the produced kernel.</a:t>
            </a:r>
          </a:p>
          <a:p>
            <a:pPr>
              <a:buClrTx/>
              <a:buFontTx/>
              <a:buChar char="-"/>
            </a:pPr>
            <a:r>
              <a:rPr lang="en-US">
                <a:solidFill>
                  <a:schemeClr val="bg1"/>
                </a:solidFill>
              </a:rPr>
              <a:t>Each thread-block is treated as a </a:t>
            </a:r>
            <a:r>
              <a:rPr lang="en-US" b="1" i="1">
                <a:solidFill>
                  <a:schemeClr val="bg1"/>
                </a:solidFill>
              </a:rPr>
              <a:t>virtual vector processor </a:t>
            </a:r>
            <a:r>
              <a:rPr lang="en-US">
                <a:solidFill>
                  <a:schemeClr val="bg1"/>
                </a:solidFill>
              </a:rPr>
              <a:t>that interprets and executes instructions supplied within its assigned </a:t>
            </a:r>
            <a:r>
              <a:rPr lang="en-US" b="1" i="1">
                <a:solidFill>
                  <a:schemeClr val="bg1"/>
                </a:solidFill>
              </a:rPr>
              <a:t>script</a:t>
            </a:r>
            <a:r>
              <a:rPr lang="en-US">
                <a:solidFill>
                  <a:schemeClr val="bg1"/>
                </a:solidFill>
              </a:rPr>
              <a:t>.</a:t>
            </a:r>
          </a:p>
          <a:p>
            <a:pPr>
              <a:buClrTx/>
              <a:buFontTx/>
              <a:buChar char="-"/>
            </a:pPr>
            <a:r>
              <a:rPr lang="en-US">
                <a:solidFill>
                  <a:schemeClr val="bg1"/>
                </a:solidFill>
              </a:rPr>
              <a:t>This strategy enables portability as it makes no assumption about the shape of the computation graph.</a:t>
            </a:r>
          </a:p>
          <a:p>
            <a:pPr>
              <a:buClrTx/>
              <a:buFontTx/>
              <a:buChar char="-"/>
            </a:pPr>
            <a:endParaRPr lang="en-US" dirty="0">
              <a:solidFill>
                <a:schemeClr val="bg1"/>
              </a:solidFill>
            </a:endParaRPr>
          </a:p>
        </p:txBody>
      </p:sp>
      <p:sp>
        <p:nvSpPr>
          <p:cNvPr id="57" name="Slide Number Placeholder 56">
            <a:extLst>
              <a:ext uri="{FF2B5EF4-FFF2-40B4-BE49-F238E27FC236}">
                <a16:creationId xmlns:a16="http://schemas.microsoft.com/office/drawing/2014/main" id="{A6DEF44F-447B-4B2D-AFE8-E0A714C2A8E4}"/>
              </a:ext>
            </a:extLst>
          </p:cNvPr>
          <p:cNvSpPr>
            <a:spLocks noGrp="1"/>
          </p:cNvSpPr>
          <p:nvPr>
            <p:ph type="sldNum" sz="quarter" idx="12"/>
          </p:nvPr>
        </p:nvSpPr>
        <p:spPr/>
        <p:txBody>
          <a:bodyPr/>
          <a:lstStyle/>
          <a:p>
            <a:fld id="{7879F333-E86C-4653-BB99-01AB5147A26C}" type="slidenum">
              <a:rPr lang="en-US" smtClean="0"/>
              <a:t>16</a:t>
            </a:fld>
            <a:endParaRPr lang="en-US"/>
          </a:p>
        </p:txBody>
      </p:sp>
    </p:spTree>
    <p:extLst>
      <p:ext uri="{BB962C8B-B14F-4D97-AF65-F5344CB8AC3E}">
        <p14:creationId xmlns:p14="http://schemas.microsoft.com/office/powerpoint/2010/main" val="27441247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1000" fill="hold"/>
                                        <p:tgtEl>
                                          <p:spTgt spid="7"/>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1000" fill="hold"/>
                                        <p:tgtEl>
                                          <p:spTgt spid="8"/>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25 E" pathEditMode="relative" ptsTypes="">
                                      <p:cBhvr>
                                        <p:cTn id="10" dur="1000" fill="hold"/>
                                        <p:tgtEl>
                                          <p:spTgt spid="9"/>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25 E" pathEditMode="relative" ptsTypes="">
                                      <p:cBhvr>
                                        <p:cTn id="12" dur="1000" fill="hold"/>
                                        <p:tgtEl>
                                          <p:spTgt spid="10"/>
                                        </p:tgtEl>
                                        <p:attrNameLst>
                                          <p:attrName>ppt_x</p:attrName>
                                          <p:attrName>ppt_y</p:attrName>
                                        </p:attrNameLst>
                                      </p:cBhvr>
                                    </p:animMotion>
                                  </p:childTnLst>
                                </p:cTn>
                              </p:par>
                              <p:par>
                                <p:cTn id="13" presetID="42" presetClass="path" presetSubtype="0" accel="50000" decel="50000" fill="hold" nodeType="withEffect">
                                  <p:stCondLst>
                                    <p:cond delay="0"/>
                                  </p:stCondLst>
                                  <p:childTnLst>
                                    <p:animMotion origin="layout" path="M 0 0 L 0 0.25 E" pathEditMode="relative" ptsTypes="">
                                      <p:cBhvr>
                                        <p:cTn id="14" dur="1000" fill="hold"/>
                                        <p:tgtEl>
                                          <p:spTgt spid="11"/>
                                        </p:tgtEl>
                                        <p:attrNameLst>
                                          <p:attrName>ppt_x</p:attrName>
                                          <p:attrName>ppt_y</p:attrName>
                                        </p:attrNameLst>
                                      </p:cBhvr>
                                    </p:animMotion>
                                  </p:childTnLst>
                                </p:cTn>
                              </p:par>
                              <p:par>
                                <p:cTn id="15" presetID="42" presetClass="path" presetSubtype="0" accel="50000" decel="50000" fill="hold" grpId="0" nodeType="withEffect">
                                  <p:stCondLst>
                                    <p:cond delay="0"/>
                                  </p:stCondLst>
                                  <p:childTnLst>
                                    <p:animMotion origin="layout" path="M 0 0 L 0 0.25 E" pathEditMode="relative" ptsTypes="">
                                      <p:cBhvr>
                                        <p:cTn id="16" dur="1000" fill="hold"/>
                                        <p:tgtEl>
                                          <p:spTgt spid="12"/>
                                        </p:tgtEl>
                                        <p:attrNameLst>
                                          <p:attrName>ppt_x</p:attrName>
                                          <p:attrName>ppt_y</p:attrName>
                                        </p:attrNameLst>
                                      </p:cBhvr>
                                    </p:animMotion>
                                  </p:childTnLst>
                                </p:cTn>
                              </p:par>
                              <p:par>
                                <p:cTn id="17" presetID="42" presetClass="path" presetSubtype="0" accel="50000" decel="50000" fill="hold" nodeType="withEffect">
                                  <p:stCondLst>
                                    <p:cond delay="0"/>
                                  </p:stCondLst>
                                  <p:childTnLst>
                                    <p:animMotion origin="layout" path="M 0 0 L 0 0.25 E" pathEditMode="relative" ptsTypes="">
                                      <p:cBhvr>
                                        <p:cTn id="18" dur="1000" fill="hold"/>
                                        <p:tgtEl>
                                          <p:spTgt spid="13"/>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1000" fill="hold"/>
                                        <p:tgtEl>
                                          <p:spTgt spid="14"/>
                                        </p:tgtEl>
                                        <p:attrNameLst>
                                          <p:attrName>ppt_x</p:attrName>
                                          <p:attrName>ppt_y</p:attrName>
                                        </p:attrNameLst>
                                      </p:cBhvr>
                                    </p:animMotion>
                                  </p:childTnLst>
                                </p:cTn>
                              </p:par>
                              <p:par>
                                <p:cTn id="21" presetID="42" presetClass="path" presetSubtype="0" accel="50000" decel="50000" fill="hold" nodeType="withEffect">
                                  <p:stCondLst>
                                    <p:cond delay="0"/>
                                  </p:stCondLst>
                                  <p:childTnLst>
                                    <p:animMotion origin="layout" path="M 0 0 L 0 0.25 E" pathEditMode="relative" ptsTypes="">
                                      <p:cBhvr>
                                        <p:cTn id="22" dur="1000" fill="hold"/>
                                        <p:tgtEl>
                                          <p:spTgt spid="15"/>
                                        </p:tgtEl>
                                        <p:attrNameLst>
                                          <p:attrName>ppt_x</p:attrName>
                                          <p:attrName>ppt_y</p:attrName>
                                        </p:attrNameLst>
                                      </p:cBhvr>
                                    </p:animMotion>
                                  </p:childTnLst>
                                </p:cTn>
                              </p:par>
                              <p:par>
                                <p:cTn id="23" presetID="42" presetClass="path" presetSubtype="0" accel="50000" decel="50000" fill="hold" grpId="0" nodeType="withEffect">
                                  <p:stCondLst>
                                    <p:cond delay="0"/>
                                  </p:stCondLst>
                                  <p:childTnLst>
                                    <p:animMotion origin="layout" path="M 0 0 L 0 0.25 E" pathEditMode="relative" ptsTypes="">
                                      <p:cBhvr>
                                        <p:cTn id="24" dur="1000" fill="hold"/>
                                        <p:tgtEl>
                                          <p:spTgt spid="40"/>
                                        </p:tgtEl>
                                        <p:attrNameLst>
                                          <p:attrName>ppt_x</p:attrName>
                                          <p:attrName>ppt_y</p:attrName>
                                        </p:attrNameLst>
                                      </p:cBhvr>
                                    </p:animMotion>
                                  </p:childTnLst>
                                </p:cTn>
                              </p:par>
                              <p:par>
                                <p:cTn id="25" presetID="42" presetClass="path" presetSubtype="0" accel="50000" decel="50000" fill="hold" nodeType="withEffect">
                                  <p:stCondLst>
                                    <p:cond delay="0"/>
                                  </p:stCondLst>
                                  <p:childTnLst>
                                    <p:animMotion origin="layout" path="M 0 0 L 0 0.25 E" pathEditMode="relative" ptsTypes="">
                                      <p:cBhvr>
                                        <p:cTn id="26" dur="1000" fill="hold"/>
                                        <p:tgtEl>
                                          <p:spTgt spid="41"/>
                                        </p:tgtEl>
                                        <p:attrNameLst>
                                          <p:attrName>ppt_x</p:attrName>
                                          <p:attrName>ppt_y</p:attrName>
                                        </p:attrNameLst>
                                      </p:cBhvr>
                                    </p:animMotion>
                                  </p:childTnLst>
                                </p:cTn>
                              </p:par>
                              <p:par>
                                <p:cTn id="27" presetID="42" presetClass="path" presetSubtype="0" accel="50000" decel="50000" fill="hold" nodeType="withEffect">
                                  <p:stCondLst>
                                    <p:cond delay="0"/>
                                  </p:stCondLst>
                                  <p:childTnLst>
                                    <p:animMotion origin="layout" path="M 0 0 L 0 0.25 E" pathEditMode="relative" ptsTypes="">
                                      <p:cBhvr>
                                        <p:cTn id="28" dur="1000" fill="hold"/>
                                        <p:tgtEl>
                                          <p:spTgt spid="42"/>
                                        </p:tgtEl>
                                        <p:attrNameLst>
                                          <p:attrName>ppt_x</p:attrName>
                                          <p:attrName>ppt_y</p:attrName>
                                        </p:attrNameLst>
                                      </p:cBhvr>
                                    </p:animMotion>
                                  </p:childTnLst>
                                </p:cTn>
                              </p:par>
                              <p:par>
                                <p:cTn id="29" presetID="42" presetClass="path" presetSubtype="0" accel="50000" decel="50000" fill="hold" grpId="0" nodeType="withEffect">
                                  <p:stCondLst>
                                    <p:cond delay="0"/>
                                  </p:stCondLst>
                                  <p:childTnLst>
                                    <p:animMotion origin="layout" path="M 0 0 L 0 0.25 E" pathEditMode="relative" ptsTypes="">
                                      <p:cBhvr>
                                        <p:cTn id="30" dur="1000" fill="hold"/>
                                        <p:tgtEl>
                                          <p:spTgt spid="43"/>
                                        </p:tgtEl>
                                        <p:attrNameLst>
                                          <p:attrName>ppt_x</p:attrName>
                                          <p:attrName>ppt_y</p:attrName>
                                        </p:attrNameLst>
                                      </p:cBhvr>
                                    </p:animMotion>
                                  </p:childTnLst>
                                </p:cTn>
                              </p:par>
                              <p:par>
                                <p:cTn id="31" presetID="42" presetClass="path" presetSubtype="0" accel="50000" decel="50000" fill="hold" nodeType="withEffect">
                                  <p:stCondLst>
                                    <p:cond delay="0"/>
                                  </p:stCondLst>
                                  <p:childTnLst>
                                    <p:animMotion origin="layout" path="M 0 0 L 0 0.25 E" pathEditMode="relative" ptsTypes="">
                                      <p:cBhvr>
                                        <p:cTn id="32" dur="1000" fill="hold"/>
                                        <p:tgtEl>
                                          <p:spTgt spid="44"/>
                                        </p:tgtEl>
                                        <p:attrNameLst>
                                          <p:attrName>ppt_x</p:attrName>
                                          <p:attrName>ppt_y</p:attrName>
                                        </p:attrNameLst>
                                      </p:cBhvr>
                                    </p:animMotion>
                                  </p:childTnLst>
                                </p:cTn>
                              </p:par>
                              <p:par>
                                <p:cTn id="33" presetID="42" presetClass="path" presetSubtype="0" accel="50000" decel="50000" fill="hold" grpId="0" nodeType="withEffect">
                                  <p:stCondLst>
                                    <p:cond delay="0"/>
                                  </p:stCondLst>
                                  <p:childTnLst>
                                    <p:animMotion origin="layout" path="M 0 0 L 0 0.25 E" pathEditMode="relative" ptsTypes="">
                                      <p:cBhvr>
                                        <p:cTn id="34" dur="1000" fill="hold"/>
                                        <p:tgtEl>
                                          <p:spTgt spid="45"/>
                                        </p:tgtEl>
                                        <p:attrNameLst>
                                          <p:attrName>ppt_x</p:attrName>
                                          <p:attrName>ppt_y</p:attrName>
                                        </p:attrNameLst>
                                      </p:cBhvr>
                                    </p:animMotion>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6">
                                            <p:txEl>
                                              <p:pRg st="0" end="0"/>
                                            </p:txEl>
                                          </p:spTgt>
                                        </p:tgtEl>
                                        <p:attrNameLst>
                                          <p:attrName>style.visibility</p:attrName>
                                        </p:attrNameLst>
                                      </p:cBhvr>
                                      <p:to>
                                        <p:strVal val="visible"/>
                                      </p:to>
                                    </p:set>
                                    <p:animEffect transition="in" filter="fade">
                                      <p:cBhvr>
                                        <p:cTn id="38" dur="250"/>
                                        <p:tgtEl>
                                          <p:spTgt spid="56">
                                            <p:txEl>
                                              <p:pRg st="0" end="0"/>
                                            </p:txEl>
                                          </p:spTgt>
                                        </p:tgtEl>
                                      </p:cBhvr>
                                    </p:animEffect>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56">
                                            <p:txEl>
                                              <p:pRg st="1" end="1"/>
                                            </p:txEl>
                                          </p:spTgt>
                                        </p:tgtEl>
                                        <p:attrNameLst>
                                          <p:attrName>style.visibility</p:attrName>
                                        </p:attrNameLst>
                                      </p:cBhvr>
                                      <p:to>
                                        <p:strVal val="visible"/>
                                      </p:to>
                                    </p:set>
                                    <p:animEffect transition="in" filter="fade">
                                      <p:cBhvr>
                                        <p:cTn id="42" dur="250"/>
                                        <p:tgtEl>
                                          <p:spTgt spid="56">
                                            <p:txEl>
                                              <p:pRg st="1" end="1"/>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56">
                                            <p:txEl>
                                              <p:pRg st="2" end="2"/>
                                            </p:txEl>
                                          </p:spTgt>
                                        </p:tgtEl>
                                        <p:attrNameLst>
                                          <p:attrName>style.visibility</p:attrName>
                                        </p:attrNameLst>
                                      </p:cBhvr>
                                      <p:to>
                                        <p:strVal val="visible"/>
                                      </p:to>
                                    </p:set>
                                    <p:animEffect transition="in" filter="fade">
                                      <p:cBhvr>
                                        <p:cTn id="46" dur="250"/>
                                        <p:tgtEl>
                                          <p:spTgt spid="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2" grpId="0" animBg="1"/>
      <p:bldP spid="40" grpId="0" animBg="1"/>
      <p:bldP spid="43" grpId="0" animBg="1"/>
      <p:bldP spid="45" grpId="0" animBg="1"/>
      <p:bldP spid="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err="1">
                <a:solidFill>
                  <a:schemeClr val="bg1"/>
                </a:solidFill>
              </a:rPr>
              <a:t>Gpu</a:t>
            </a:r>
            <a:r>
              <a:rPr lang="en-US" dirty="0">
                <a:solidFill>
                  <a:schemeClr val="bg1"/>
                </a:solidFill>
              </a:rPr>
              <a:t> script generation and execution:</a:t>
            </a:r>
            <a:br>
              <a:rPr lang="en-US" dirty="0">
                <a:solidFill>
                  <a:schemeClr val="bg1"/>
                </a:solidFill>
              </a:rPr>
            </a:br>
            <a:r>
              <a:rPr lang="en-US" dirty="0">
                <a:solidFill>
                  <a:schemeClr val="bg1"/>
                </a:solidFill>
              </a:rPr>
              <a:t>script generation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15</a:t>
            </a:r>
            <a:endParaRPr lang="en-US" sz="1200" dirty="0">
              <a:solidFill>
                <a:schemeClr val="bg1"/>
              </a:solidFill>
            </a:endParaRPr>
          </a:p>
        </p:txBody>
      </p:sp>
      <p:sp>
        <p:nvSpPr>
          <p:cNvPr id="7" name="Slide Number Placeholder 6">
            <a:extLst>
              <a:ext uri="{FF2B5EF4-FFF2-40B4-BE49-F238E27FC236}">
                <a16:creationId xmlns:a16="http://schemas.microsoft.com/office/drawing/2014/main" id="{9D9280AC-09CF-415C-8BDF-9B2E27A269CF}"/>
              </a:ext>
            </a:extLst>
          </p:cNvPr>
          <p:cNvSpPr>
            <a:spLocks noGrp="1"/>
          </p:cNvSpPr>
          <p:nvPr>
            <p:ph type="sldNum" sz="quarter" idx="12"/>
          </p:nvPr>
        </p:nvSpPr>
        <p:spPr/>
        <p:txBody>
          <a:bodyPr/>
          <a:lstStyle/>
          <a:p>
            <a:fld id="{7879F333-E86C-4653-BB99-01AB5147A26C}" type="slidenum">
              <a:rPr lang="en-US" smtClean="0"/>
              <a:t>17</a:t>
            </a:fld>
            <a:endParaRPr lang="en-US"/>
          </a:p>
        </p:txBody>
      </p:sp>
      <p:sp>
        <p:nvSpPr>
          <p:cNvPr id="9" name="Content Placeholder 2">
            <a:extLst>
              <a:ext uri="{FF2B5EF4-FFF2-40B4-BE49-F238E27FC236}">
                <a16:creationId xmlns:a16="http://schemas.microsoft.com/office/drawing/2014/main" id="{FD4F46A8-41C6-47BA-B9AE-BC0D72850118}"/>
              </a:ext>
            </a:extLst>
          </p:cNvPr>
          <p:cNvSpPr>
            <a:spLocks noGrp="1"/>
          </p:cNvSpPr>
          <p:nvPr>
            <p:ph idx="1"/>
          </p:nvPr>
        </p:nvSpPr>
        <p:spPr>
          <a:xfrm>
            <a:off x="253014" y="1299276"/>
            <a:ext cx="8615778" cy="4951050"/>
          </a:xfrm>
        </p:spPr>
        <p:txBody>
          <a:bodyPr anchor="t">
            <a:normAutofit/>
          </a:bodyPr>
          <a:lstStyle/>
          <a:p>
            <a:pPr>
              <a:buClrTx/>
              <a:buFontTx/>
              <a:buChar char="-"/>
            </a:pPr>
            <a:r>
              <a:rPr lang="en-US">
                <a:solidFill>
                  <a:schemeClr val="bg1"/>
                </a:solidFill>
              </a:rPr>
              <a:t>Sort the nodes based on their maximum depth from the root nodes.</a:t>
            </a:r>
          </a:p>
          <a:p>
            <a:pPr lvl="1">
              <a:buClrTx/>
              <a:buFontTx/>
              <a:buChar char="-"/>
            </a:pPr>
            <a:r>
              <a:rPr lang="en-US">
                <a:solidFill>
                  <a:schemeClr val="bg1"/>
                </a:solidFill>
              </a:rPr>
              <a:t>Gives a correct total order of nodes.</a:t>
            </a:r>
          </a:p>
          <a:p>
            <a:pPr lvl="1">
              <a:buClrTx/>
              <a:buFontTx/>
              <a:buChar char="-"/>
            </a:pPr>
            <a:r>
              <a:rPr lang="en-US">
                <a:solidFill>
                  <a:schemeClr val="bg1"/>
                </a:solidFill>
              </a:rPr>
              <a:t>Parallelism between nodes within a level can be exploited.</a:t>
            </a:r>
          </a:p>
          <a:p>
            <a:pPr>
              <a:buClrTx/>
              <a:buFontTx/>
              <a:buChar char="-"/>
            </a:pPr>
            <a:endParaRPr lang="en-US">
              <a:solidFill>
                <a:schemeClr val="bg1"/>
              </a:solidFill>
            </a:endParaRPr>
          </a:p>
          <a:p>
            <a:pPr>
              <a:buClrTx/>
              <a:buFontTx/>
              <a:buChar char="-"/>
            </a:pPr>
            <a:r>
              <a:rPr lang="en-US">
                <a:solidFill>
                  <a:schemeClr val="bg1"/>
                </a:solidFill>
              </a:rPr>
              <a:t>Traverse the computation graph level by level.</a:t>
            </a:r>
          </a:p>
          <a:p>
            <a:pPr lvl="1">
              <a:buClrTx/>
              <a:buFontTx/>
              <a:buChar char="-"/>
            </a:pPr>
            <a:r>
              <a:rPr lang="en-US">
                <a:solidFill>
                  <a:schemeClr val="bg1"/>
                </a:solidFill>
              </a:rPr>
              <a:t>For every visited node, encode the instruction for a CISC-like virtual vector processor.</a:t>
            </a:r>
          </a:p>
          <a:p>
            <a:pPr lvl="1">
              <a:buClrTx/>
              <a:buFontTx/>
              <a:buChar char="-"/>
            </a:pPr>
            <a:r>
              <a:rPr lang="en-US">
                <a:solidFill>
                  <a:schemeClr val="bg1"/>
                </a:solidFill>
              </a:rPr>
              <a:t>Try to balance the load across thread-blocks.</a:t>
            </a:r>
          </a:p>
        </p:txBody>
      </p:sp>
    </p:spTree>
    <p:extLst>
      <p:ext uri="{BB962C8B-B14F-4D97-AF65-F5344CB8AC3E}">
        <p14:creationId xmlns:p14="http://schemas.microsoft.com/office/powerpoint/2010/main" val="275448906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err="1">
                <a:solidFill>
                  <a:schemeClr val="bg1"/>
                </a:solidFill>
              </a:rPr>
              <a:t>Gpu</a:t>
            </a:r>
            <a:r>
              <a:rPr lang="en-US" dirty="0">
                <a:solidFill>
                  <a:schemeClr val="bg1"/>
                </a:solidFill>
              </a:rPr>
              <a:t> script generation and execution:</a:t>
            </a:r>
            <a:br>
              <a:rPr lang="en-US" dirty="0">
                <a:solidFill>
                  <a:schemeClr val="bg1"/>
                </a:solidFill>
              </a:rPr>
            </a:br>
            <a:r>
              <a:rPr lang="en-US" dirty="0">
                <a:solidFill>
                  <a:schemeClr val="bg1"/>
                </a:solidFill>
              </a:rPr>
              <a:t>script generation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16</a:t>
            </a:r>
            <a:endParaRPr lang="en-US" sz="1200" dirty="0">
              <a:solidFill>
                <a:schemeClr val="bg1"/>
              </a:solidFill>
            </a:endParaRPr>
          </a:p>
        </p:txBody>
      </p:sp>
      <p:pic>
        <p:nvPicPr>
          <p:cNvPr id="3" name="Picture 2">
            <a:extLst>
              <a:ext uri="{FF2B5EF4-FFF2-40B4-BE49-F238E27FC236}">
                <a16:creationId xmlns:a16="http://schemas.microsoft.com/office/drawing/2014/main" id="{384339C7-E01B-499A-8A32-621B38D59411}"/>
              </a:ext>
            </a:extLst>
          </p:cNvPr>
          <p:cNvPicPr>
            <a:picLocks noChangeAspect="1"/>
          </p:cNvPicPr>
          <p:nvPr/>
        </p:nvPicPr>
        <p:blipFill>
          <a:blip r:embed="rId3"/>
          <a:stretch>
            <a:fillRect/>
          </a:stretch>
        </p:blipFill>
        <p:spPr>
          <a:xfrm>
            <a:off x="1441979" y="1304212"/>
            <a:ext cx="1878776" cy="1786283"/>
          </a:xfrm>
          <a:prstGeom prst="rect">
            <a:avLst/>
          </a:prstGeom>
        </p:spPr>
      </p:pic>
      <p:pic>
        <p:nvPicPr>
          <p:cNvPr id="4" name="Picture 3">
            <a:extLst>
              <a:ext uri="{FF2B5EF4-FFF2-40B4-BE49-F238E27FC236}">
                <a16:creationId xmlns:a16="http://schemas.microsoft.com/office/drawing/2014/main" id="{8F92C585-2F46-4F7B-B299-A353231F8AB9}"/>
              </a:ext>
            </a:extLst>
          </p:cNvPr>
          <p:cNvPicPr>
            <a:picLocks noChangeAspect="1"/>
          </p:cNvPicPr>
          <p:nvPr/>
        </p:nvPicPr>
        <p:blipFill>
          <a:blip r:embed="rId4"/>
          <a:stretch>
            <a:fillRect/>
          </a:stretch>
        </p:blipFill>
        <p:spPr>
          <a:xfrm>
            <a:off x="4495246" y="1304212"/>
            <a:ext cx="3206774" cy="1786283"/>
          </a:xfrm>
          <a:prstGeom prst="rect">
            <a:avLst/>
          </a:prstGeom>
        </p:spPr>
      </p:pic>
      <p:pic>
        <p:nvPicPr>
          <p:cNvPr id="6" name="Picture 5">
            <a:extLst>
              <a:ext uri="{FF2B5EF4-FFF2-40B4-BE49-F238E27FC236}">
                <a16:creationId xmlns:a16="http://schemas.microsoft.com/office/drawing/2014/main" id="{1D4D1D52-E1A2-499D-8FC2-F5E5BA8F3C13}"/>
              </a:ext>
            </a:extLst>
          </p:cNvPr>
          <p:cNvPicPr>
            <a:picLocks noChangeAspect="1"/>
          </p:cNvPicPr>
          <p:nvPr/>
        </p:nvPicPr>
        <p:blipFill>
          <a:blip r:embed="rId5"/>
          <a:stretch>
            <a:fillRect/>
          </a:stretch>
        </p:blipFill>
        <p:spPr>
          <a:xfrm>
            <a:off x="1441983" y="3292344"/>
            <a:ext cx="6260041" cy="1942771"/>
          </a:xfrm>
          <a:prstGeom prst="rect">
            <a:avLst/>
          </a:prstGeom>
        </p:spPr>
      </p:pic>
      <p:pic>
        <p:nvPicPr>
          <p:cNvPr id="66" name="Picture 65">
            <a:extLst>
              <a:ext uri="{FF2B5EF4-FFF2-40B4-BE49-F238E27FC236}">
                <a16:creationId xmlns:a16="http://schemas.microsoft.com/office/drawing/2014/main" id="{5EFEE075-2C05-43F4-A022-A81E226ED0F1}"/>
              </a:ext>
            </a:extLst>
          </p:cNvPr>
          <p:cNvPicPr>
            <a:picLocks noChangeAspect="1"/>
          </p:cNvPicPr>
          <p:nvPr/>
        </p:nvPicPr>
        <p:blipFill>
          <a:blip r:embed="rId6"/>
          <a:stretch>
            <a:fillRect/>
          </a:stretch>
        </p:blipFill>
        <p:spPr>
          <a:xfrm>
            <a:off x="1066799" y="5358719"/>
            <a:ext cx="7010400" cy="1404589"/>
          </a:xfrm>
          <a:prstGeom prst="rect">
            <a:avLst/>
          </a:prstGeom>
        </p:spPr>
      </p:pic>
    </p:spTree>
    <p:extLst>
      <p:ext uri="{BB962C8B-B14F-4D97-AF65-F5344CB8AC3E}">
        <p14:creationId xmlns:p14="http://schemas.microsoft.com/office/powerpoint/2010/main" val="772272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err="1">
                <a:solidFill>
                  <a:schemeClr val="bg1"/>
                </a:solidFill>
              </a:rPr>
              <a:t>Gpu</a:t>
            </a:r>
            <a:r>
              <a:rPr lang="en-US" dirty="0">
                <a:solidFill>
                  <a:schemeClr val="bg1"/>
                </a:solidFill>
              </a:rPr>
              <a:t> script generation and execution:</a:t>
            </a:r>
            <a:br>
              <a:rPr lang="en-US" dirty="0">
                <a:solidFill>
                  <a:schemeClr val="bg1"/>
                </a:solidFill>
              </a:rPr>
            </a:br>
            <a:r>
              <a:rPr lang="en-US" dirty="0">
                <a:solidFill>
                  <a:schemeClr val="bg1"/>
                </a:solidFill>
              </a:rPr>
              <a:t>script execution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17</a:t>
            </a:r>
            <a:endParaRPr lang="en-US" sz="1200" dirty="0">
              <a:solidFill>
                <a:schemeClr val="bg1"/>
              </a:solidFill>
            </a:endParaRPr>
          </a:p>
        </p:txBody>
      </p:sp>
      <p:sp>
        <p:nvSpPr>
          <p:cNvPr id="7" name="Slide Number Placeholder 6">
            <a:extLst>
              <a:ext uri="{FF2B5EF4-FFF2-40B4-BE49-F238E27FC236}">
                <a16:creationId xmlns:a16="http://schemas.microsoft.com/office/drawing/2014/main" id="{D6BB3F57-44ED-4D0B-B9B6-DD4B94C9DBB0}"/>
              </a:ext>
            </a:extLst>
          </p:cNvPr>
          <p:cNvSpPr>
            <a:spLocks noGrp="1"/>
          </p:cNvSpPr>
          <p:nvPr>
            <p:ph type="sldNum" sz="quarter" idx="12"/>
          </p:nvPr>
        </p:nvSpPr>
        <p:spPr/>
        <p:txBody>
          <a:bodyPr/>
          <a:lstStyle/>
          <a:p>
            <a:fld id="{7879F333-E86C-4653-BB99-01AB5147A26C}" type="slidenum">
              <a:rPr lang="en-US" smtClean="0"/>
              <a:t>19</a:t>
            </a:fld>
            <a:endParaRPr lang="en-US"/>
          </a:p>
        </p:txBody>
      </p:sp>
      <p:sp>
        <p:nvSpPr>
          <p:cNvPr id="9" name="Content Placeholder 2">
            <a:extLst>
              <a:ext uri="{FF2B5EF4-FFF2-40B4-BE49-F238E27FC236}">
                <a16:creationId xmlns:a16="http://schemas.microsoft.com/office/drawing/2014/main" id="{F452DF64-988B-4526-BAA8-3E3133F001AF}"/>
              </a:ext>
            </a:extLst>
          </p:cNvPr>
          <p:cNvSpPr>
            <a:spLocks noGrp="1"/>
          </p:cNvSpPr>
          <p:nvPr>
            <p:ph idx="1"/>
          </p:nvPr>
        </p:nvSpPr>
        <p:spPr>
          <a:xfrm>
            <a:off x="253014" y="1323978"/>
            <a:ext cx="8615778" cy="4926351"/>
          </a:xfrm>
        </p:spPr>
        <p:txBody>
          <a:bodyPr anchor="t">
            <a:normAutofit/>
          </a:bodyPr>
          <a:lstStyle/>
          <a:p>
            <a:pPr>
              <a:buClrTx/>
              <a:buFontTx/>
              <a:buChar char="-"/>
            </a:pPr>
            <a:r>
              <a:rPr lang="en-US">
                <a:solidFill>
                  <a:schemeClr val="bg1"/>
                </a:solidFill>
              </a:rPr>
              <a:t>Threads within a thread-block fetch a chunk of instructions into TB’s shared memory.</a:t>
            </a:r>
          </a:p>
          <a:p>
            <a:pPr>
              <a:buClrTx/>
              <a:buFontTx/>
              <a:buChar char="-"/>
            </a:pPr>
            <a:r>
              <a:rPr lang="en-US">
                <a:solidFill>
                  <a:schemeClr val="bg1"/>
                </a:solidFill>
              </a:rPr>
              <a:t>Threads iterate over the instructions one by one.</a:t>
            </a:r>
          </a:p>
          <a:p>
            <a:pPr>
              <a:buClrTx/>
              <a:buFontTx/>
              <a:buChar char="-"/>
            </a:pPr>
            <a:r>
              <a:rPr lang="en-US">
                <a:solidFill>
                  <a:schemeClr val="bg1"/>
                </a:solidFill>
              </a:rPr>
              <a:t>The first element (32 bits) of an instruction encodes the operation type and output tensor length.</a:t>
            </a:r>
          </a:p>
          <a:p>
            <a:pPr>
              <a:buClrTx/>
              <a:buFontTx/>
              <a:buChar char="-"/>
            </a:pPr>
            <a:r>
              <a:rPr lang="en-US">
                <a:solidFill>
                  <a:schemeClr val="bg1"/>
                </a:solidFill>
              </a:rPr>
              <a:t>Based on the operation type of the instruction, the execution flow is routed to the appropriate function.</a:t>
            </a:r>
          </a:p>
        </p:txBody>
      </p:sp>
    </p:spTree>
    <p:extLst>
      <p:ext uri="{BB962C8B-B14F-4D97-AF65-F5344CB8AC3E}">
        <p14:creationId xmlns:p14="http://schemas.microsoft.com/office/powerpoint/2010/main" val="172614624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neural netWORKs &amp; deep learning</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dirty="0">
                <a:solidFill>
                  <a:schemeClr val="bg1"/>
                </a:solidFill>
              </a:rPr>
              <a:t>1</a:t>
            </a:r>
          </a:p>
        </p:txBody>
      </p:sp>
      <p:pic>
        <p:nvPicPr>
          <p:cNvPr id="8" name="Picture 2" descr="Image result for lenet">
            <a:extLst>
              <a:ext uri="{FF2B5EF4-FFF2-40B4-BE49-F238E27FC236}">
                <a16:creationId xmlns:a16="http://schemas.microsoft.com/office/drawing/2014/main" id="{38011452-6CA1-4412-8CE7-DEA6F2FB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69" y="3808631"/>
            <a:ext cx="7229475" cy="19907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00054CA3-E80D-4049-81D6-B0A20FCD512D}"/>
              </a:ext>
            </a:extLst>
          </p:cNvPr>
          <p:cNvSpPr>
            <a:spLocks noGrp="1"/>
          </p:cNvSpPr>
          <p:nvPr>
            <p:ph idx="1"/>
          </p:nvPr>
        </p:nvSpPr>
        <p:spPr>
          <a:xfrm>
            <a:off x="253014" y="1299281"/>
            <a:ext cx="8615778" cy="1629215"/>
          </a:xfrm>
        </p:spPr>
        <p:txBody>
          <a:bodyPr anchor="t">
            <a:normAutofit/>
          </a:bodyPr>
          <a:lstStyle/>
          <a:p>
            <a:pPr marL="0" indent="0">
              <a:buClrTx/>
              <a:buNone/>
            </a:pPr>
            <a:r>
              <a:rPr lang="en-US">
                <a:solidFill>
                  <a:schemeClr val="bg1"/>
                </a:solidFill>
              </a:rPr>
              <a:t>- A branch of Machine Learning</a:t>
            </a:r>
          </a:p>
          <a:p>
            <a:pPr marL="0" indent="0">
              <a:buClrTx/>
              <a:buNone/>
            </a:pPr>
            <a:r>
              <a:rPr lang="en-US">
                <a:solidFill>
                  <a:schemeClr val="bg1"/>
                </a:solidFill>
              </a:rPr>
              <a:t>- Solves complex tasks using lots of data</a:t>
            </a:r>
          </a:p>
          <a:p>
            <a:pPr marL="0" indent="0">
              <a:buClrTx/>
              <a:buNone/>
            </a:pPr>
            <a:r>
              <a:rPr lang="en-US">
                <a:solidFill>
                  <a:schemeClr val="bg1"/>
                </a:solidFill>
              </a:rPr>
              <a:t>- No need to hand-engineer features</a:t>
            </a:r>
            <a:endParaRPr lang="en-US" dirty="0">
              <a:solidFill>
                <a:schemeClr val="bg1"/>
              </a:solidFill>
            </a:endParaRPr>
          </a:p>
        </p:txBody>
      </p:sp>
      <p:sp>
        <p:nvSpPr>
          <p:cNvPr id="10" name="TextBox 9">
            <a:extLst>
              <a:ext uri="{FF2B5EF4-FFF2-40B4-BE49-F238E27FC236}">
                <a16:creationId xmlns:a16="http://schemas.microsoft.com/office/drawing/2014/main" id="{74846241-21B4-45C0-B688-3487CC1A8FEE}"/>
              </a:ext>
            </a:extLst>
          </p:cNvPr>
          <p:cNvSpPr txBox="1"/>
          <p:nvPr/>
        </p:nvSpPr>
        <p:spPr>
          <a:xfrm>
            <a:off x="2491578" y="5896431"/>
            <a:ext cx="4160853" cy="369332"/>
          </a:xfrm>
          <a:prstGeom prst="rect">
            <a:avLst/>
          </a:prstGeom>
          <a:noFill/>
        </p:spPr>
        <p:txBody>
          <a:bodyPr wrap="square" rtlCol="0">
            <a:spAutoFit/>
          </a:bodyPr>
          <a:lstStyle/>
          <a:p>
            <a:pPr algn="ctr"/>
            <a:r>
              <a:rPr lang="en-US">
                <a:solidFill>
                  <a:schemeClr val="bg1"/>
                </a:solidFill>
              </a:rPr>
              <a:t>LeNet (Yann LeCun, 1988) as an example</a:t>
            </a:r>
          </a:p>
        </p:txBody>
      </p:sp>
      <p:pic>
        <p:nvPicPr>
          <p:cNvPr id="12" name="Picture 2" descr="Image result for neural nets computer vision">
            <a:extLst>
              <a:ext uri="{FF2B5EF4-FFF2-40B4-BE49-F238E27FC236}">
                <a16:creationId xmlns:a16="http://schemas.microsoft.com/office/drawing/2014/main" id="{77A34BFD-35C4-46AE-8384-4C682B3AD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802" y="1373674"/>
            <a:ext cx="1918589" cy="806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peech recognition neural network siri">
            <a:extLst>
              <a:ext uri="{FF2B5EF4-FFF2-40B4-BE49-F238E27FC236}">
                <a16:creationId xmlns:a16="http://schemas.microsoft.com/office/drawing/2014/main" id="{85978D10-AAEB-45DD-A399-92CD76469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297" y="1716390"/>
            <a:ext cx="1634394" cy="938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google translate">
            <a:extLst>
              <a:ext uri="{FF2B5EF4-FFF2-40B4-BE49-F238E27FC236}">
                <a16:creationId xmlns:a16="http://schemas.microsoft.com/office/drawing/2014/main" id="{6E1005DF-6683-4248-A9E1-78FEC1765C3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5075" y="2394557"/>
            <a:ext cx="2122574" cy="8776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4FB1B6E-5F56-4431-A2F0-543D9B177622}"/>
              </a:ext>
            </a:extLst>
          </p:cNvPr>
          <p:cNvSpPr txBox="1"/>
          <p:nvPr/>
        </p:nvSpPr>
        <p:spPr>
          <a:xfrm>
            <a:off x="4572000" y="2074969"/>
            <a:ext cx="1400102" cy="276999"/>
          </a:xfrm>
          <a:prstGeom prst="rect">
            <a:avLst/>
          </a:prstGeom>
          <a:noFill/>
        </p:spPr>
        <p:txBody>
          <a:bodyPr wrap="square" rtlCol="0">
            <a:spAutoFit/>
          </a:bodyPr>
          <a:lstStyle/>
          <a:p>
            <a:pPr algn="ctr"/>
            <a:r>
              <a:rPr lang="en-US" sz="1200" dirty="0">
                <a:solidFill>
                  <a:schemeClr val="bg1"/>
                </a:solidFill>
              </a:rPr>
              <a:t>Computer vision</a:t>
            </a:r>
          </a:p>
        </p:txBody>
      </p:sp>
      <p:sp>
        <p:nvSpPr>
          <p:cNvPr id="16" name="TextBox 15">
            <a:extLst>
              <a:ext uri="{FF2B5EF4-FFF2-40B4-BE49-F238E27FC236}">
                <a16:creationId xmlns:a16="http://schemas.microsoft.com/office/drawing/2014/main" id="{9479F1AE-C6B7-488E-AC55-60F6DCE47577}"/>
              </a:ext>
            </a:extLst>
          </p:cNvPr>
          <p:cNvSpPr txBox="1"/>
          <p:nvPr/>
        </p:nvSpPr>
        <p:spPr>
          <a:xfrm>
            <a:off x="6460784" y="1439395"/>
            <a:ext cx="1400102" cy="276999"/>
          </a:xfrm>
          <a:prstGeom prst="rect">
            <a:avLst/>
          </a:prstGeom>
          <a:noFill/>
        </p:spPr>
        <p:txBody>
          <a:bodyPr wrap="square" rtlCol="0">
            <a:spAutoFit/>
          </a:bodyPr>
          <a:lstStyle/>
          <a:p>
            <a:pPr algn="ctr"/>
            <a:r>
              <a:rPr lang="en-US" sz="1200" dirty="0">
                <a:solidFill>
                  <a:schemeClr val="bg1"/>
                </a:solidFill>
              </a:rPr>
              <a:t>Speech recognition</a:t>
            </a:r>
          </a:p>
        </p:txBody>
      </p:sp>
      <p:sp>
        <p:nvSpPr>
          <p:cNvPr id="17" name="TextBox 16">
            <a:extLst>
              <a:ext uri="{FF2B5EF4-FFF2-40B4-BE49-F238E27FC236}">
                <a16:creationId xmlns:a16="http://schemas.microsoft.com/office/drawing/2014/main" id="{22741245-7CE2-45E2-AFFC-C36D00ABB9DB}"/>
              </a:ext>
            </a:extLst>
          </p:cNvPr>
          <p:cNvSpPr txBox="1"/>
          <p:nvPr/>
        </p:nvSpPr>
        <p:spPr>
          <a:xfrm>
            <a:off x="6630505" y="3100639"/>
            <a:ext cx="1400102" cy="261610"/>
          </a:xfrm>
          <a:prstGeom prst="rect">
            <a:avLst/>
          </a:prstGeom>
          <a:noFill/>
        </p:spPr>
        <p:txBody>
          <a:bodyPr wrap="square" rtlCol="0">
            <a:spAutoFit/>
          </a:bodyPr>
          <a:lstStyle/>
          <a:p>
            <a:pPr algn="ctr"/>
            <a:r>
              <a:rPr lang="en-US" sz="1100" dirty="0">
                <a:solidFill>
                  <a:schemeClr val="bg1"/>
                </a:solidFill>
              </a:rPr>
              <a:t>Machine translation</a:t>
            </a:r>
          </a:p>
        </p:txBody>
      </p:sp>
      <p:sp>
        <p:nvSpPr>
          <p:cNvPr id="18" name="Slide Number Placeholder 17">
            <a:extLst>
              <a:ext uri="{FF2B5EF4-FFF2-40B4-BE49-F238E27FC236}">
                <a16:creationId xmlns:a16="http://schemas.microsoft.com/office/drawing/2014/main" id="{F4DBDE70-4658-449B-83A4-DDF9A7FCDF97}"/>
              </a:ext>
            </a:extLst>
          </p:cNvPr>
          <p:cNvSpPr>
            <a:spLocks noGrp="1"/>
          </p:cNvSpPr>
          <p:nvPr>
            <p:ph type="sldNum" sz="quarter" idx="12"/>
          </p:nvPr>
        </p:nvSpPr>
        <p:spPr/>
        <p:txBody>
          <a:bodyPr/>
          <a:lstStyle/>
          <a:p>
            <a:fld id="{7879F333-E86C-4653-BB99-01AB5147A26C}" type="slidenum">
              <a:rPr lang="en-US" smtClean="0"/>
              <a:t>2</a:t>
            </a:fld>
            <a:endParaRPr lang="en-US"/>
          </a:p>
        </p:txBody>
      </p:sp>
    </p:spTree>
    <p:extLst>
      <p:ext uri="{BB962C8B-B14F-4D97-AF65-F5344CB8AC3E}">
        <p14:creationId xmlns:p14="http://schemas.microsoft.com/office/powerpoint/2010/main" val="473020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err="1">
                <a:solidFill>
                  <a:schemeClr val="bg1"/>
                </a:solidFill>
              </a:rPr>
              <a:t>Gpu</a:t>
            </a:r>
            <a:r>
              <a:rPr lang="en-US" dirty="0">
                <a:solidFill>
                  <a:schemeClr val="bg1"/>
                </a:solidFill>
              </a:rPr>
              <a:t> script generation and execution:</a:t>
            </a:r>
            <a:br>
              <a:rPr lang="en-US" dirty="0">
                <a:solidFill>
                  <a:schemeClr val="bg1"/>
                </a:solidFill>
              </a:rPr>
            </a:br>
            <a:r>
              <a:rPr lang="en-US" dirty="0">
                <a:solidFill>
                  <a:schemeClr val="bg1"/>
                </a:solidFill>
              </a:rPr>
              <a:t>2. script execution</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18</a:t>
            </a:r>
            <a:endParaRPr lang="en-US" sz="1200" dirty="0">
              <a:solidFill>
                <a:schemeClr val="bg1"/>
              </a:solidFill>
            </a:endParaRPr>
          </a:p>
        </p:txBody>
      </p:sp>
      <p:sp>
        <p:nvSpPr>
          <p:cNvPr id="11" name="Content Placeholder 2">
            <a:extLst>
              <a:ext uri="{FF2B5EF4-FFF2-40B4-BE49-F238E27FC236}">
                <a16:creationId xmlns:a16="http://schemas.microsoft.com/office/drawing/2014/main" id="{C42CA235-CE07-4096-9517-B8C13EE32012}"/>
              </a:ext>
            </a:extLst>
          </p:cNvPr>
          <p:cNvSpPr>
            <a:spLocks noGrp="1"/>
          </p:cNvSpPr>
          <p:nvPr>
            <p:ph idx="1"/>
          </p:nvPr>
        </p:nvSpPr>
        <p:spPr>
          <a:xfrm>
            <a:off x="264111" y="1255901"/>
            <a:ext cx="8615778" cy="429577"/>
          </a:xfrm>
        </p:spPr>
        <p:txBody>
          <a:bodyPr anchor="t"/>
          <a:lstStyle/>
          <a:p>
            <a:pPr marL="0" indent="0" algn="ctr">
              <a:buClrTx/>
              <a:buNone/>
            </a:pPr>
            <a:r>
              <a:rPr lang="en-US">
                <a:solidFill>
                  <a:schemeClr val="bg1"/>
                </a:solidFill>
              </a:rPr>
              <a:t>A fragment of the content of the virtual processor’s script interpretation loop</a:t>
            </a:r>
            <a:endParaRPr lang="en-US" dirty="0">
              <a:solidFill>
                <a:schemeClr val="bg1"/>
              </a:solidFill>
            </a:endParaRPr>
          </a:p>
        </p:txBody>
      </p:sp>
      <p:pic>
        <p:nvPicPr>
          <p:cNvPr id="3" name="Picture 2">
            <a:extLst>
              <a:ext uri="{FF2B5EF4-FFF2-40B4-BE49-F238E27FC236}">
                <a16:creationId xmlns:a16="http://schemas.microsoft.com/office/drawing/2014/main" id="{2B5D38C2-C017-4D51-B566-AEE8B322FCE1}"/>
              </a:ext>
            </a:extLst>
          </p:cNvPr>
          <p:cNvPicPr>
            <a:picLocks noChangeAspect="1"/>
          </p:cNvPicPr>
          <p:nvPr/>
        </p:nvPicPr>
        <p:blipFill>
          <a:blip r:embed="rId3"/>
          <a:stretch>
            <a:fillRect/>
          </a:stretch>
        </p:blipFill>
        <p:spPr>
          <a:xfrm>
            <a:off x="1774715" y="1924054"/>
            <a:ext cx="5594577" cy="4391485"/>
          </a:xfrm>
          <a:prstGeom prst="rect">
            <a:avLst/>
          </a:prstGeom>
        </p:spPr>
      </p:pic>
    </p:spTree>
    <p:extLst>
      <p:ext uri="{BB962C8B-B14F-4D97-AF65-F5344CB8AC3E}">
        <p14:creationId xmlns:p14="http://schemas.microsoft.com/office/powerpoint/2010/main" val="14963188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kernel execution asynchrony w.r.t. </a:t>
            </a:r>
            <a:r>
              <a:rPr lang="en-US">
                <a:solidFill>
                  <a:schemeClr val="bg1"/>
                </a:solidFill>
              </a:rPr>
              <a:t>host</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19</a:t>
            </a:r>
            <a:endParaRPr lang="en-US" sz="1200" dirty="0">
              <a:solidFill>
                <a:schemeClr val="bg1"/>
              </a:solidFill>
            </a:endParaRPr>
          </a:p>
        </p:txBody>
      </p:sp>
      <p:sp>
        <p:nvSpPr>
          <p:cNvPr id="7" name="Slide Number Placeholder 6">
            <a:extLst>
              <a:ext uri="{FF2B5EF4-FFF2-40B4-BE49-F238E27FC236}">
                <a16:creationId xmlns:a16="http://schemas.microsoft.com/office/drawing/2014/main" id="{2DB02214-19D6-4BF3-AC45-4F3B1870C838}"/>
              </a:ext>
            </a:extLst>
          </p:cNvPr>
          <p:cNvSpPr>
            <a:spLocks noGrp="1"/>
          </p:cNvSpPr>
          <p:nvPr>
            <p:ph type="sldNum" sz="quarter" idx="12"/>
          </p:nvPr>
        </p:nvSpPr>
        <p:spPr/>
        <p:txBody>
          <a:bodyPr/>
          <a:lstStyle/>
          <a:p>
            <a:fld id="{7879F333-E86C-4653-BB99-01AB5147A26C}" type="slidenum">
              <a:rPr lang="en-US" smtClean="0"/>
              <a:t>21</a:t>
            </a:fld>
            <a:endParaRPr lang="en-US"/>
          </a:p>
        </p:txBody>
      </p:sp>
      <p:sp>
        <p:nvSpPr>
          <p:cNvPr id="9" name="Content Placeholder 2">
            <a:extLst>
              <a:ext uri="{FF2B5EF4-FFF2-40B4-BE49-F238E27FC236}">
                <a16:creationId xmlns:a16="http://schemas.microsoft.com/office/drawing/2014/main" id="{11FE5C1F-B9AB-406D-80A6-DC6D82F8499F}"/>
              </a:ext>
            </a:extLst>
          </p:cNvPr>
          <p:cNvSpPr>
            <a:spLocks noGrp="1"/>
          </p:cNvSpPr>
          <p:nvPr>
            <p:ph idx="1"/>
          </p:nvPr>
        </p:nvSpPr>
        <p:spPr>
          <a:xfrm>
            <a:off x="253014" y="1242481"/>
            <a:ext cx="8615778" cy="4592976"/>
          </a:xfrm>
        </p:spPr>
        <p:txBody>
          <a:bodyPr anchor="t">
            <a:normAutofit/>
          </a:bodyPr>
          <a:lstStyle/>
          <a:p>
            <a:pPr>
              <a:buClrTx/>
              <a:buFontTx/>
              <a:buChar char="-"/>
            </a:pPr>
            <a:r>
              <a:rPr lang="en-US">
                <a:solidFill>
                  <a:schemeClr val="bg1"/>
                </a:solidFill>
              </a:rPr>
              <a:t>The execution of a forward-backward kernel is independent of the operations in the next batch.</a:t>
            </a:r>
          </a:p>
          <a:p>
            <a:pPr>
              <a:buClrTx/>
              <a:buFontTx/>
              <a:buChar char="-"/>
            </a:pPr>
            <a:r>
              <a:rPr lang="en-US">
                <a:solidFill>
                  <a:schemeClr val="bg1"/>
                </a:solidFill>
              </a:rPr>
              <a:t>We make the GPU kernel execute concurrently with scheduling and script construction for the next batch performed by the CPU.</a:t>
            </a:r>
          </a:p>
          <a:p>
            <a:pPr>
              <a:buClrTx/>
              <a:buFontTx/>
              <a:buChar char="-"/>
            </a:pPr>
            <a:r>
              <a:rPr lang="en-US">
                <a:solidFill>
                  <a:schemeClr val="bg1"/>
                </a:solidFill>
              </a:rPr>
              <a:t>This covers the majority of either GPU kernel execution time or CPU scheduling time.</a:t>
            </a:r>
          </a:p>
        </p:txBody>
      </p:sp>
    </p:spTree>
    <p:extLst>
      <p:ext uri="{BB962C8B-B14F-4D97-AF65-F5344CB8AC3E}">
        <p14:creationId xmlns:p14="http://schemas.microsoft.com/office/powerpoint/2010/main" val="42112129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FB30339-400C-45FE-B04E-668F1EB826C5}"/>
              </a:ext>
            </a:extLst>
          </p:cNvPr>
          <p:cNvSpPr>
            <a:spLocks noGrp="1"/>
          </p:cNvSpPr>
          <p:nvPr>
            <p:ph idx="1"/>
          </p:nvPr>
        </p:nvSpPr>
        <p:spPr>
          <a:xfrm>
            <a:off x="253014" y="1299276"/>
            <a:ext cx="8615778" cy="4951050"/>
          </a:xfrm>
        </p:spPr>
        <p:txBody>
          <a:bodyPr anchor="t">
            <a:normAutofit/>
          </a:bodyPr>
          <a:lstStyle/>
          <a:p>
            <a:pPr>
              <a:buClrTx/>
              <a:buFontTx/>
              <a:buChar char="-"/>
            </a:pPr>
            <a:r>
              <a:rPr lang="en-US">
                <a:solidFill>
                  <a:schemeClr val="bg1"/>
                </a:solidFill>
              </a:rPr>
              <a:t>This solution is automated as a C++ library.</a:t>
            </a:r>
            <a:endParaRPr lang="en-US" b="1" i="1">
              <a:solidFill>
                <a:schemeClr val="bg1"/>
              </a:solidFill>
            </a:endParaRPr>
          </a:p>
          <a:p>
            <a:pPr>
              <a:buClrTx/>
              <a:buFontTx/>
              <a:buChar char="-"/>
            </a:pPr>
            <a:r>
              <a:rPr lang="en-US">
                <a:solidFill>
                  <a:schemeClr val="bg1"/>
                </a:solidFill>
              </a:rPr>
              <a:t>The user interacts with our implementation using 3 calls:</a:t>
            </a:r>
          </a:p>
          <a:p>
            <a:pPr marL="0" indent="0">
              <a:buClrTx/>
              <a:buNone/>
            </a:pPr>
            <a:r>
              <a:rPr lang="en-US">
                <a:solidFill>
                  <a:schemeClr val="bg1"/>
                </a:solidFill>
              </a:rPr>
              <a:t>	1. Definition of the main object.</a:t>
            </a:r>
          </a:p>
          <a:p>
            <a:pPr marL="0" indent="0">
              <a:buClrTx/>
              <a:buNone/>
            </a:pPr>
            <a:r>
              <a:rPr lang="en-US">
                <a:solidFill>
                  <a:schemeClr val="bg1"/>
                </a:solidFill>
              </a:rPr>
              <a:t>		- JITs the kernel using model parameters behind the scene.</a:t>
            </a:r>
          </a:p>
          <a:p>
            <a:pPr marL="0" indent="0">
              <a:buClrTx/>
              <a:buNone/>
            </a:pPr>
            <a:endParaRPr lang="en-US">
              <a:solidFill>
                <a:schemeClr val="bg1"/>
              </a:solidFill>
            </a:endParaRPr>
          </a:p>
          <a:p>
            <a:pPr marL="0" indent="0">
              <a:buClrTx/>
              <a:buNone/>
            </a:pPr>
            <a:r>
              <a:rPr lang="en-US">
                <a:solidFill>
                  <a:schemeClr val="bg1"/>
                </a:solidFill>
              </a:rPr>
              <a:t>	2. Forward and backward propagation on the given batch of inputs.</a:t>
            </a:r>
          </a:p>
          <a:p>
            <a:pPr marL="0" indent="0">
              <a:buClrTx/>
              <a:buNone/>
            </a:pPr>
            <a:r>
              <a:rPr lang="en-US">
                <a:solidFill>
                  <a:schemeClr val="bg1"/>
                </a:solidFill>
              </a:rPr>
              <a:t>		- Returns the calculated loss for the previous round.</a:t>
            </a:r>
          </a:p>
          <a:p>
            <a:pPr marL="0" indent="0">
              <a:buClrTx/>
              <a:buNone/>
            </a:pPr>
            <a:endParaRPr lang="en-US">
              <a:solidFill>
                <a:schemeClr val="bg1"/>
              </a:solidFill>
            </a:endParaRPr>
          </a:p>
          <a:p>
            <a:pPr marL="0" indent="0">
              <a:buClrTx/>
              <a:buNone/>
            </a:pPr>
            <a:r>
              <a:rPr lang="en-US">
                <a:solidFill>
                  <a:schemeClr val="bg1"/>
                </a:solidFill>
              </a:rPr>
              <a:t>	3. Waiting until the operations on the GPU are finished.</a:t>
            </a:r>
          </a:p>
          <a:p>
            <a:pPr marL="0" indent="0">
              <a:buClrTx/>
              <a:buNone/>
            </a:pPr>
            <a:r>
              <a:rPr lang="en-US">
                <a:solidFill>
                  <a:schemeClr val="bg1"/>
                </a:solidFill>
              </a:rPr>
              <a:t>		- Returns the latest calculated loss.</a:t>
            </a:r>
          </a:p>
          <a:p>
            <a:pPr marL="0" indent="0">
              <a:buClrTx/>
              <a:buNone/>
            </a:pPr>
            <a:endParaRPr lang="en-US">
              <a:solidFill>
                <a:schemeClr val="bg1"/>
              </a:solidFill>
            </a:endParaRPr>
          </a:p>
        </p:txBody>
      </p:sp>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Packaging as a library</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20</a:t>
            </a:r>
            <a:endParaRPr lang="en-US" sz="1200" dirty="0">
              <a:solidFill>
                <a:schemeClr val="bg1"/>
              </a:solidFill>
            </a:endParaRPr>
          </a:p>
        </p:txBody>
      </p:sp>
      <p:sp>
        <p:nvSpPr>
          <p:cNvPr id="8" name="TextBox 7">
            <a:extLst>
              <a:ext uri="{FF2B5EF4-FFF2-40B4-BE49-F238E27FC236}">
                <a16:creationId xmlns:a16="http://schemas.microsoft.com/office/drawing/2014/main" id="{D214B877-A3CD-4E3A-83BE-FAB39772A7F2}"/>
              </a:ext>
            </a:extLst>
          </p:cNvPr>
          <p:cNvSpPr txBox="1"/>
          <p:nvPr/>
        </p:nvSpPr>
        <p:spPr>
          <a:xfrm>
            <a:off x="2661561" y="2895428"/>
            <a:ext cx="4019934" cy="369332"/>
          </a:xfrm>
          <a:prstGeom prst="rect">
            <a:avLst/>
          </a:prstGeom>
          <a:noFill/>
          <a:ln>
            <a:solidFill>
              <a:schemeClr val="bg2"/>
            </a:solidFill>
          </a:ln>
        </p:spPr>
        <p:txBody>
          <a:bodyPr wrap="square" rtlCol="0">
            <a:spAutoFit/>
          </a:bodyPr>
          <a:lstStyle/>
          <a:p>
            <a:pPr algn="ctr"/>
            <a:r>
              <a:rPr lang="it-IT" b="1">
                <a:solidFill>
                  <a:schemeClr val="accent6">
                    <a:lumMod val="50000"/>
                  </a:schemeClr>
                </a:solidFill>
                <a:latin typeface="Candara" panose="020E0502030303020204" pitchFamily="34" charset="0"/>
              </a:rPr>
              <a:t>vpps::handle </a:t>
            </a:r>
            <a:r>
              <a:rPr lang="it-IT" b="1">
                <a:solidFill>
                  <a:schemeClr val="accent2">
                    <a:lumMod val="50000"/>
                  </a:schemeClr>
                </a:solidFill>
                <a:latin typeface="Candara" panose="020E0502030303020204" pitchFamily="34" charset="0"/>
              </a:rPr>
              <a:t>hndl(</a:t>
            </a:r>
            <a:r>
              <a:rPr lang="it-IT" b="1">
                <a:solidFill>
                  <a:schemeClr val="accent4">
                    <a:lumMod val="50000"/>
                  </a:schemeClr>
                </a:solidFill>
                <a:latin typeface="Candara" panose="020E0502030303020204" pitchFamily="34" charset="0"/>
              </a:rPr>
              <a:t> </a:t>
            </a:r>
            <a:r>
              <a:rPr lang="it-IT" b="1">
                <a:solidFill>
                  <a:schemeClr val="bg1"/>
                </a:solidFill>
                <a:latin typeface="Candara" panose="020E0502030303020204" pitchFamily="34" charset="0"/>
              </a:rPr>
              <a:t>model</a:t>
            </a:r>
            <a:r>
              <a:rPr lang="it-IT" b="1">
                <a:solidFill>
                  <a:schemeClr val="accent4">
                    <a:lumMod val="50000"/>
                  </a:schemeClr>
                </a:solidFill>
                <a:latin typeface="Candara" panose="020E0502030303020204" pitchFamily="34" charset="0"/>
              </a:rPr>
              <a:t> </a:t>
            </a:r>
            <a:r>
              <a:rPr lang="it-IT" b="1">
                <a:solidFill>
                  <a:schemeClr val="accent2">
                    <a:lumMod val="50000"/>
                  </a:schemeClr>
                </a:solidFill>
                <a:latin typeface="Candara" panose="020E0502030303020204" pitchFamily="34" charset="0"/>
              </a:rPr>
              <a:t>)</a:t>
            </a:r>
            <a:r>
              <a:rPr lang="it-IT" b="1">
                <a:solidFill>
                  <a:schemeClr val="bg1"/>
                </a:solidFill>
                <a:latin typeface="Candara" panose="020E0502030303020204" pitchFamily="34" charset="0"/>
              </a:rPr>
              <a:t>;</a:t>
            </a:r>
          </a:p>
        </p:txBody>
      </p:sp>
      <p:sp>
        <p:nvSpPr>
          <p:cNvPr id="9" name="TextBox 8">
            <a:extLst>
              <a:ext uri="{FF2B5EF4-FFF2-40B4-BE49-F238E27FC236}">
                <a16:creationId xmlns:a16="http://schemas.microsoft.com/office/drawing/2014/main" id="{B372E164-9E60-4AB8-910B-104CA1D8775F}"/>
              </a:ext>
            </a:extLst>
          </p:cNvPr>
          <p:cNvSpPr txBox="1"/>
          <p:nvPr/>
        </p:nvSpPr>
        <p:spPr>
          <a:xfrm>
            <a:off x="657229" y="4098020"/>
            <a:ext cx="7553325" cy="369332"/>
          </a:xfrm>
          <a:prstGeom prst="rect">
            <a:avLst/>
          </a:prstGeom>
          <a:noFill/>
          <a:ln>
            <a:solidFill>
              <a:schemeClr val="bg2"/>
            </a:solidFill>
          </a:ln>
        </p:spPr>
        <p:txBody>
          <a:bodyPr wrap="square" rtlCol="0">
            <a:spAutoFit/>
          </a:bodyPr>
          <a:lstStyle/>
          <a:p>
            <a:pPr algn="ctr"/>
            <a:r>
              <a:rPr lang="en-US" b="1">
                <a:solidFill>
                  <a:schemeClr val="bg1"/>
                </a:solidFill>
                <a:latin typeface="Candara" panose="020E0502030303020204" pitchFamily="34" charset="0"/>
              </a:rPr>
              <a:t>float staleLoss = </a:t>
            </a:r>
            <a:r>
              <a:rPr lang="it-IT" b="1">
                <a:solidFill>
                  <a:schemeClr val="accent2">
                    <a:lumMod val="50000"/>
                  </a:schemeClr>
                </a:solidFill>
                <a:latin typeface="Candara" panose="020E0502030303020204" pitchFamily="34" charset="0"/>
              </a:rPr>
              <a:t>hndl</a:t>
            </a:r>
            <a:r>
              <a:rPr lang="en-US" b="1">
                <a:solidFill>
                  <a:schemeClr val="bg1"/>
                </a:solidFill>
                <a:latin typeface="Candara" panose="020E0502030303020204" pitchFamily="34" charset="0"/>
              </a:rPr>
              <a:t>.</a:t>
            </a:r>
            <a:r>
              <a:rPr lang="en-US" b="1">
                <a:solidFill>
                  <a:schemeClr val="accent4">
                    <a:lumMod val="50000"/>
                  </a:schemeClr>
                </a:solidFill>
                <a:latin typeface="Candara" panose="020E0502030303020204" pitchFamily="34" charset="0"/>
              </a:rPr>
              <a:t>forward_and_backward( </a:t>
            </a:r>
            <a:r>
              <a:rPr lang="en-US" b="1">
                <a:solidFill>
                  <a:schemeClr val="bg1"/>
                </a:solidFill>
                <a:latin typeface="Candara" panose="020E0502030303020204" pitchFamily="34" charset="0"/>
              </a:rPr>
              <a:t>model, cg, lossExpr </a:t>
            </a:r>
            <a:r>
              <a:rPr lang="en-US" b="1">
                <a:solidFill>
                  <a:schemeClr val="accent4">
                    <a:lumMod val="50000"/>
                  </a:schemeClr>
                </a:solidFill>
                <a:latin typeface="Candara" panose="020E0502030303020204" pitchFamily="34" charset="0"/>
              </a:rPr>
              <a:t>)</a:t>
            </a:r>
            <a:r>
              <a:rPr lang="en-US" b="1">
                <a:solidFill>
                  <a:schemeClr val="bg1"/>
                </a:solidFill>
                <a:latin typeface="Candara" panose="020E0502030303020204" pitchFamily="34" charset="0"/>
              </a:rPr>
              <a:t>;</a:t>
            </a:r>
            <a:endParaRPr lang="en-US" b="1">
              <a:solidFill>
                <a:schemeClr val="accent4">
                  <a:lumMod val="50000"/>
                </a:schemeClr>
              </a:solidFill>
              <a:latin typeface="Candara" panose="020E0502030303020204" pitchFamily="34" charset="0"/>
            </a:endParaRPr>
          </a:p>
        </p:txBody>
      </p:sp>
      <p:sp>
        <p:nvSpPr>
          <p:cNvPr id="10" name="TextBox 9">
            <a:extLst>
              <a:ext uri="{FF2B5EF4-FFF2-40B4-BE49-F238E27FC236}">
                <a16:creationId xmlns:a16="http://schemas.microsoft.com/office/drawing/2014/main" id="{1C762291-4E2E-4CD6-AACD-078A35C0ACFF}"/>
              </a:ext>
            </a:extLst>
          </p:cNvPr>
          <p:cNvSpPr txBox="1"/>
          <p:nvPr/>
        </p:nvSpPr>
        <p:spPr>
          <a:xfrm>
            <a:off x="1955585" y="5269608"/>
            <a:ext cx="5232830" cy="369332"/>
          </a:xfrm>
          <a:prstGeom prst="rect">
            <a:avLst/>
          </a:prstGeom>
          <a:noFill/>
          <a:ln>
            <a:solidFill>
              <a:schemeClr val="bg2"/>
            </a:solidFill>
          </a:ln>
        </p:spPr>
        <p:txBody>
          <a:bodyPr wrap="square" rtlCol="0">
            <a:spAutoFit/>
          </a:bodyPr>
          <a:lstStyle/>
          <a:p>
            <a:pPr algn="ctr"/>
            <a:r>
              <a:rPr lang="en-US" b="1">
                <a:solidFill>
                  <a:schemeClr val="bg1"/>
                </a:solidFill>
                <a:latin typeface="Candara" panose="020E0502030303020204" pitchFamily="34" charset="0"/>
              </a:rPr>
              <a:t>float latestLoss = </a:t>
            </a:r>
            <a:r>
              <a:rPr lang="it-IT" b="1">
                <a:solidFill>
                  <a:schemeClr val="accent2">
                    <a:lumMod val="50000"/>
                  </a:schemeClr>
                </a:solidFill>
                <a:latin typeface="Candara" panose="020E0502030303020204" pitchFamily="34" charset="0"/>
              </a:rPr>
              <a:t>hndl</a:t>
            </a:r>
            <a:r>
              <a:rPr lang="en-US" b="1">
                <a:solidFill>
                  <a:schemeClr val="bg1"/>
                </a:solidFill>
                <a:latin typeface="Candara" panose="020E0502030303020204" pitchFamily="34" charset="0"/>
              </a:rPr>
              <a:t>.</a:t>
            </a:r>
            <a:r>
              <a:rPr lang="en-US" b="1">
                <a:solidFill>
                  <a:schemeClr val="accent4">
                    <a:lumMod val="50000"/>
                  </a:schemeClr>
                </a:solidFill>
                <a:latin typeface="Candara" panose="020E0502030303020204" pitchFamily="34" charset="0"/>
              </a:rPr>
              <a:t>sync_get_latest_loss()</a:t>
            </a:r>
            <a:r>
              <a:rPr lang="en-US" b="1">
                <a:solidFill>
                  <a:schemeClr val="bg1"/>
                </a:solidFill>
                <a:latin typeface="Candara" panose="020E0502030303020204" pitchFamily="34" charset="0"/>
              </a:rPr>
              <a:t>;</a:t>
            </a:r>
          </a:p>
        </p:txBody>
      </p:sp>
      <p:sp>
        <p:nvSpPr>
          <p:cNvPr id="12" name="Slide Number Placeholder 11">
            <a:extLst>
              <a:ext uri="{FF2B5EF4-FFF2-40B4-BE49-F238E27FC236}">
                <a16:creationId xmlns:a16="http://schemas.microsoft.com/office/drawing/2014/main" id="{AE137294-6F33-462D-B278-B5692B9D4F8A}"/>
              </a:ext>
            </a:extLst>
          </p:cNvPr>
          <p:cNvSpPr>
            <a:spLocks noGrp="1"/>
          </p:cNvSpPr>
          <p:nvPr>
            <p:ph type="sldNum" sz="quarter" idx="12"/>
          </p:nvPr>
        </p:nvSpPr>
        <p:spPr/>
        <p:txBody>
          <a:bodyPr/>
          <a:lstStyle/>
          <a:p>
            <a:fld id="{7879F333-E86C-4653-BB99-01AB5147A26C}" type="slidenum">
              <a:rPr lang="en-US" smtClean="0"/>
              <a:t>22</a:t>
            </a:fld>
            <a:endParaRPr lang="en-US"/>
          </a:p>
        </p:txBody>
      </p:sp>
    </p:spTree>
    <p:extLst>
      <p:ext uri="{BB962C8B-B14F-4D97-AF65-F5344CB8AC3E}">
        <p14:creationId xmlns:p14="http://schemas.microsoft.com/office/powerpoint/2010/main" val="63189979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8848566" cy="1400729"/>
          </a:xfrm>
        </p:spPr>
        <p:txBody>
          <a:bodyPr>
            <a:normAutofit fontScale="90000"/>
          </a:bodyPr>
          <a:lstStyle/>
          <a:p>
            <a:r>
              <a:rPr lang="en-US" dirty="0">
                <a:solidFill>
                  <a:schemeClr val="bg1"/>
                </a:solidFill>
              </a:rPr>
              <a:t>Evaluations against</a:t>
            </a:r>
            <a:br>
              <a:rPr lang="en-US" dirty="0">
                <a:solidFill>
                  <a:schemeClr val="bg1"/>
                </a:solidFill>
              </a:rPr>
            </a:br>
            <a:r>
              <a:rPr lang="en-US" dirty="0" err="1">
                <a:solidFill>
                  <a:schemeClr val="bg1"/>
                </a:solidFill>
              </a:rPr>
              <a:t>DyNet</a:t>
            </a:r>
            <a:r>
              <a:rPr lang="en-US" dirty="0">
                <a:solidFill>
                  <a:schemeClr val="bg1"/>
                </a:solidFill>
              </a:rPr>
              <a:t> with on-the-fly batching (</a:t>
            </a:r>
            <a:r>
              <a:rPr lang="en-US" dirty="0" err="1">
                <a:solidFill>
                  <a:schemeClr val="bg1"/>
                </a:solidFill>
              </a:rPr>
              <a:t>Neubig</a:t>
            </a:r>
            <a:r>
              <a:rPr lang="en-US" dirty="0">
                <a:solidFill>
                  <a:schemeClr val="bg1"/>
                </a:solidFill>
              </a:rPr>
              <a:t> et al., in </a:t>
            </a:r>
            <a:r>
              <a:rPr lang="en-US" i="1" dirty="0">
                <a:solidFill>
                  <a:schemeClr val="bg1"/>
                </a:solidFill>
              </a:rPr>
              <a:t>NIPS 2017</a:t>
            </a:r>
            <a:r>
              <a:rPr lang="en-US" dirty="0">
                <a:solidFill>
                  <a:schemeClr val="bg1"/>
                </a:solidFill>
              </a:rPr>
              <a:t>)</a:t>
            </a:r>
            <a:br>
              <a:rPr lang="en-US" dirty="0">
                <a:solidFill>
                  <a:schemeClr val="bg1"/>
                </a:solidFill>
              </a:rPr>
            </a:b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21</a:t>
            </a:r>
            <a:endParaRPr lang="en-US" sz="1200" dirty="0">
              <a:solidFill>
                <a:schemeClr val="bg1"/>
              </a:solidFill>
            </a:endParaRPr>
          </a:p>
        </p:txBody>
      </p:sp>
      <p:sp>
        <p:nvSpPr>
          <p:cNvPr id="7" name="Content Placeholder 2">
            <a:extLst>
              <a:ext uri="{FF2B5EF4-FFF2-40B4-BE49-F238E27FC236}">
                <a16:creationId xmlns:a16="http://schemas.microsoft.com/office/drawing/2014/main" id="{250EB56B-0A4A-4158-985B-AD1730D715DC}"/>
              </a:ext>
            </a:extLst>
          </p:cNvPr>
          <p:cNvSpPr>
            <a:spLocks noGrp="1"/>
          </p:cNvSpPr>
          <p:nvPr>
            <p:ph idx="1"/>
          </p:nvPr>
        </p:nvSpPr>
        <p:spPr>
          <a:xfrm>
            <a:off x="264111" y="1117756"/>
            <a:ext cx="8615778" cy="1467869"/>
          </a:xfrm>
        </p:spPr>
        <p:txBody>
          <a:bodyPr anchor="t">
            <a:normAutofit/>
          </a:bodyPr>
          <a:lstStyle/>
          <a:p>
            <a:pPr marL="0" indent="0">
              <a:buClrTx/>
              <a:buNone/>
            </a:pPr>
            <a:r>
              <a:rPr lang="en-US" sz="1200" dirty="0">
                <a:solidFill>
                  <a:schemeClr val="bg1"/>
                </a:solidFill>
              </a:rPr>
              <a:t>Environment:</a:t>
            </a:r>
          </a:p>
          <a:p>
            <a:pPr marL="0" indent="0">
              <a:buClrTx/>
              <a:buNone/>
            </a:pPr>
            <a:r>
              <a:rPr lang="en-US" sz="1200" dirty="0">
                <a:solidFill>
                  <a:schemeClr val="bg1"/>
                </a:solidFill>
              </a:rPr>
              <a:t>- Nvidia Titan V (Volta architecture, 80 SMs each 256 KB of reg. file), Intel Xeon ES-1650 v2 @ 3.5 GHz, PCIe 3.0 16x</a:t>
            </a:r>
          </a:p>
          <a:p>
            <a:pPr marL="0" indent="0">
              <a:buClrTx/>
              <a:buNone/>
            </a:pPr>
            <a:r>
              <a:rPr lang="en-US" sz="1200" dirty="0">
                <a:solidFill>
                  <a:schemeClr val="bg1"/>
                </a:solidFill>
              </a:rPr>
              <a:t>- CentOS 7.4, GCC 4.9.3, CUDA 9.1</a:t>
            </a:r>
          </a:p>
          <a:p>
            <a:pPr marL="0" indent="0">
              <a:buClrTx/>
              <a:buNone/>
            </a:pPr>
            <a:r>
              <a:rPr lang="en-US" sz="1200" dirty="0">
                <a:solidFill>
                  <a:schemeClr val="bg1"/>
                </a:solidFill>
              </a:rPr>
              <a:t>- Word vector length and hidden layer length are 256 in all examples. Training sets are </a:t>
            </a:r>
            <a:r>
              <a:rPr lang="en-US" sz="1200" dirty="0" err="1">
                <a:solidFill>
                  <a:schemeClr val="bg1"/>
                </a:solidFill>
              </a:rPr>
              <a:t>WikiNER</a:t>
            </a:r>
            <a:r>
              <a:rPr lang="en-US" sz="1200" dirty="0">
                <a:solidFill>
                  <a:schemeClr val="bg1"/>
                </a:solidFill>
              </a:rPr>
              <a:t> English Corpus (</a:t>
            </a:r>
            <a:r>
              <a:rPr lang="en-US" sz="1200" dirty="0" err="1">
                <a:solidFill>
                  <a:schemeClr val="bg1"/>
                </a:solidFill>
              </a:rPr>
              <a:t>Nothman</a:t>
            </a:r>
            <a:r>
              <a:rPr lang="en-US" sz="1200" dirty="0">
                <a:solidFill>
                  <a:schemeClr val="bg1"/>
                </a:solidFill>
              </a:rPr>
              <a:t> et al., 2012) and Stanford Sentiment Treebank (</a:t>
            </a:r>
            <a:r>
              <a:rPr lang="en-US" sz="1200" dirty="0" err="1">
                <a:solidFill>
                  <a:schemeClr val="bg1"/>
                </a:solidFill>
              </a:rPr>
              <a:t>Socher</a:t>
            </a:r>
            <a:r>
              <a:rPr lang="en-US" sz="1200" dirty="0">
                <a:solidFill>
                  <a:schemeClr val="bg1"/>
                </a:solidFill>
              </a:rPr>
              <a:t> et al., 2013).</a:t>
            </a:r>
          </a:p>
        </p:txBody>
      </p:sp>
      <p:sp>
        <p:nvSpPr>
          <p:cNvPr id="11" name="TextBox 10">
            <a:extLst>
              <a:ext uri="{FF2B5EF4-FFF2-40B4-BE49-F238E27FC236}">
                <a16:creationId xmlns:a16="http://schemas.microsoft.com/office/drawing/2014/main" id="{855AB9B0-9E71-4DD3-9C09-66AB1C37D98D}"/>
              </a:ext>
            </a:extLst>
          </p:cNvPr>
          <p:cNvSpPr txBox="1"/>
          <p:nvPr/>
        </p:nvSpPr>
        <p:spPr>
          <a:xfrm>
            <a:off x="6426937" y="5738371"/>
            <a:ext cx="2209800" cy="738664"/>
          </a:xfrm>
          <a:prstGeom prst="rect">
            <a:avLst/>
          </a:prstGeom>
          <a:noFill/>
        </p:spPr>
        <p:txBody>
          <a:bodyPr wrap="square" rtlCol="0">
            <a:spAutoFit/>
          </a:bodyPr>
          <a:lstStyle/>
          <a:p>
            <a:pPr algn="ctr"/>
            <a:r>
              <a:rPr lang="en-US" sz="1400">
                <a:solidFill>
                  <a:schemeClr val="bg1"/>
                </a:solidFill>
              </a:rPr>
              <a:t>Tree-Structured LSTM Sentiment Analyzer</a:t>
            </a:r>
          </a:p>
          <a:p>
            <a:pPr algn="ctr"/>
            <a:r>
              <a:rPr lang="en-US" sz="1400">
                <a:solidFill>
                  <a:schemeClr val="bg1"/>
                </a:solidFill>
              </a:rPr>
              <a:t>(Tai et al., 2015)</a:t>
            </a:r>
          </a:p>
        </p:txBody>
      </p:sp>
      <p:sp>
        <p:nvSpPr>
          <p:cNvPr id="12" name="TextBox 11">
            <a:extLst>
              <a:ext uri="{FF2B5EF4-FFF2-40B4-BE49-F238E27FC236}">
                <a16:creationId xmlns:a16="http://schemas.microsoft.com/office/drawing/2014/main" id="{40CCA06B-8BBA-4611-90F0-4941AC460A85}"/>
              </a:ext>
            </a:extLst>
          </p:cNvPr>
          <p:cNvSpPr txBox="1"/>
          <p:nvPr/>
        </p:nvSpPr>
        <p:spPr>
          <a:xfrm>
            <a:off x="427015" y="5738371"/>
            <a:ext cx="2209800" cy="738664"/>
          </a:xfrm>
          <a:prstGeom prst="rect">
            <a:avLst/>
          </a:prstGeom>
          <a:noFill/>
        </p:spPr>
        <p:txBody>
          <a:bodyPr wrap="square" rtlCol="0">
            <a:spAutoFit/>
          </a:bodyPr>
          <a:lstStyle/>
          <a:p>
            <a:pPr algn="ctr"/>
            <a:r>
              <a:rPr lang="en-US" sz="1400">
                <a:solidFill>
                  <a:schemeClr val="bg1"/>
                </a:solidFill>
              </a:rPr>
              <a:t>Bi-directional LSTM Sequence Tagger</a:t>
            </a:r>
          </a:p>
          <a:p>
            <a:pPr algn="ctr"/>
            <a:r>
              <a:rPr lang="en-US" sz="1400">
                <a:solidFill>
                  <a:schemeClr val="bg1"/>
                </a:solidFill>
              </a:rPr>
              <a:t>(Huang et al., 2015)</a:t>
            </a:r>
            <a:endParaRPr lang="en-US" sz="1400" b="1">
              <a:solidFill>
                <a:schemeClr val="bg1"/>
              </a:solidFill>
            </a:endParaRPr>
          </a:p>
        </p:txBody>
      </p:sp>
      <p:sp>
        <p:nvSpPr>
          <p:cNvPr id="13" name="TextBox 12">
            <a:extLst>
              <a:ext uri="{FF2B5EF4-FFF2-40B4-BE49-F238E27FC236}">
                <a16:creationId xmlns:a16="http://schemas.microsoft.com/office/drawing/2014/main" id="{A04A505A-E549-4B65-9475-07E96504C379}"/>
              </a:ext>
            </a:extLst>
          </p:cNvPr>
          <p:cNvSpPr txBox="1"/>
          <p:nvPr/>
        </p:nvSpPr>
        <p:spPr>
          <a:xfrm>
            <a:off x="3426976" y="5738375"/>
            <a:ext cx="2209800" cy="954107"/>
          </a:xfrm>
          <a:prstGeom prst="rect">
            <a:avLst/>
          </a:prstGeom>
          <a:noFill/>
        </p:spPr>
        <p:txBody>
          <a:bodyPr wrap="square" rtlCol="0">
            <a:spAutoFit/>
          </a:bodyPr>
          <a:lstStyle/>
          <a:p>
            <a:pPr algn="ctr"/>
            <a:r>
              <a:rPr lang="en-US" sz="1400" dirty="0">
                <a:solidFill>
                  <a:schemeClr val="bg1"/>
                </a:solidFill>
              </a:rPr>
              <a:t>Bi-directional LSTM Sequence Tagger w/ Char. Feature</a:t>
            </a:r>
          </a:p>
          <a:p>
            <a:pPr algn="ctr"/>
            <a:r>
              <a:rPr lang="en-US" sz="1400" dirty="0">
                <a:solidFill>
                  <a:schemeClr val="bg1"/>
                </a:solidFill>
              </a:rPr>
              <a:t>(</a:t>
            </a:r>
            <a:r>
              <a:rPr lang="en-US" sz="1400" dirty="0" err="1">
                <a:solidFill>
                  <a:schemeClr val="bg1"/>
                </a:solidFill>
              </a:rPr>
              <a:t>Neubig</a:t>
            </a:r>
            <a:r>
              <a:rPr lang="en-US" sz="1400" dirty="0">
                <a:solidFill>
                  <a:schemeClr val="bg1"/>
                </a:solidFill>
              </a:rPr>
              <a:t> et al., 2017)</a:t>
            </a:r>
            <a:r>
              <a:rPr lang="en-US" sz="1400" b="1" dirty="0">
                <a:solidFill>
                  <a:schemeClr val="bg1"/>
                </a:solidFill>
              </a:rPr>
              <a:t> </a:t>
            </a:r>
          </a:p>
        </p:txBody>
      </p:sp>
      <p:graphicFrame>
        <p:nvGraphicFramePr>
          <p:cNvPr id="16" name="Chart 15">
            <a:extLst>
              <a:ext uri="{FF2B5EF4-FFF2-40B4-BE49-F238E27FC236}">
                <a16:creationId xmlns:a16="http://schemas.microsoft.com/office/drawing/2014/main" id="{01C76729-B52F-4834-AB27-278CBD8D32E8}"/>
              </a:ext>
            </a:extLst>
          </p:cNvPr>
          <p:cNvGraphicFramePr>
            <a:graphicFrameLocks/>
          </p:cNvGraphicFramePr>
          <p:nvPr>
            <p:extLst>
              <p:ext uri="{D42A27DB-BD31-4B8C-83A1-F6EECF244321}">
                <p14:modId xmlns:p14="http://schemas.microsoft.com/office/powerpoint/2010/main" val="4113080271"/>
              </p:ext>
            </p:extLst>
          </p:nvPr>
        </p:nvGraphicFramePr>
        <p:xfrm>
          <a:off x="166708" y="2719369"/>
          <a:ext cx="2814946" cy="2834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F32F122C-EFE0-4C57-A0D4-827DF59C3E52}"/>
              </a:ext>
            </a:extLst>
          </p:cNvPr>
          <p:cNvGraphicFramePr>
            <a:graphicFrameLocks/>
          </p:cNvGraphicFramePr>
          <p:nvPr>
            <p:extLst>
              <p:ext uri="{D42A27DB-BD31-4B8C-83A1-F6EECF244321}">
                <p14:modId xmlns:p14="http://schemas.microsoft.com/office/powerpoint/2010/main" val="4105454030"/>
              </p:ext>
            </p:extLst>
          </p:nvPr>
        </p:nvGraphicFramePr>
        <p:xfrm>
          <a:off x="3133843" y="2719369"/>
          <a:ext cx="2852928" cy="2834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940CDDA5-615D-4FFE-B578-3DF746C3CCBF}"/>
              </a:ext>
            </a:extLst>
          </p:cNvPr>
          <p:cNvGraphicFramePr>
            <a:graphicFrameLocks/>
          </p:cNvGraphicFramePr>
          <p:nvPr>
            <p:extLst>
              <p:ext uri="{D42A27DB-BD31-4B8C-83A1-F6EECF244321}">
                <p14:modId xmlns:p14="http://schemas.microsoft.com/office/powerpoint/2010/main" val="2497009776"/>
              </p:ext>
            </p:extLst>
          </p:nvPr>
        </p:nvGraphicFramePr>
        <p:xfrm>
          <a:off x="6138960" y="2719369"/>
          <a:ext cx="2838332" cy="28343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793454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8848566" cy="1400729"/>
          </a:xfrm>
        </p:spPr>
        <p:txBody>
          <a:bodyPr>
            <a:normAutofit/>
          </a:bodyPr>
          <a:lstStyle/>
          <a:p>
            <a:r>
              <a:rPr lang="en-US">
                <a:solidFill>
                  <a:schemeClr val="bg1"/>
                </a:solidFill>
              </a:rPr>
              <a:t>VPPS Execution Time breakdown</a:t>
            </a:r>
            <a:br>
              <a:rPr lang="en-US">
                <a:solidFill>
                  <a:schemeClr val="bg1"/>
                </a:solidFill>
              </a:rPr>
            </a:br>
            <a:r>
              <a:rPr lang="en-US">
                <a:solidFill>
                  <a:schemeClr val="bg1"/>
                </a:solidFill>
              </a:rPr>
              <a:t>for tree-structured lstm</a:t>
            </a:r>
            <a:br>
              <a:rPr lang="en-US">
                <a:solidFill>
                  <a:schemeClr val="bg1"/>
                </a:solidFill>
              </a:rPr>
            </a:b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22</a:t>
            </a:r>
            <a:endParaRPr lang="en-US" sz="1200" dirty="0">
              <a:solidFill>
                <a:schemeClr val="bg1"/>
              </a:solidFill>
            </a:endParaRPr>
          </a:p>
        </p:txBody>
      </p:sp>
      <p:graphicFrame>
        <p:nvGraphicFramePr>
          <p:cNvPr id="16" name="Chart 15">
            <a:extLst>
              <a:ext uri="{FF2B5EF4-FFF2-40B4-BE49-F238E27FC236}">
                <a16:creationId xmlns:a16="http://schemas.microsoft.com/office/drawing/2014/main" id="{03F0C00A-A50A-4794-9BD7-2E196E12F3A2}"/>
              </a:ext>
            </a:extLst>
          </p:cNvPr>
          <p:cNvGraphicFramePr>
            <a:graphicFrameLocks/>
          </p:cNvGraphicFramePr>
          <p:nvPr>
            <p:extLst>
              <p:ext uri="{D42A27DB-BD31-4B8C-83A1-F6EECF244321}">
                <p14:modId xmlns:p14="http://schemas.microsoft.com/office/powerpoint/2010/main" val="3892155108"/>
              </p:ext>
            </p:extLst>
          </p:nvPr>
        </p:nvGraphicFramePr>
        <p:xfrm>
          <a:off x="1062041" y="1371600"/>
          <a:ext cx="7019925" cy="4619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4715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summary</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23</a:t>
            </a:r>
            <a:endParaRPr lang="en-US" sz="1200" dirty="0">
              <a:solidFill>
                <a:schemeClr val="bg1"/>
              </a:solidFill>
            </a:endParaRPr>
          </a:p>
        </p:txBody>
      </p:sp>
      <p:sp>
        <p:nvSpPr>
          <p:cNvPr id="8" name="Content Placeholder 2">
            <a:extLst>
              <a:ext uri="{FF2B5EF4-FFF2-40B4-BE49-F238E27FC236}">
                <a16:creationId xmlns:a16="http://schemas.microsoft.com/office/drawing/2014/main" id="{885A6160-4CEB-458F-9AA7-9121353A1B6B}"/>
              </a:ext>
            </a:extLst>
          </p:cNvPr>
          <p:cNvSpPr txBox="1">
            <a:spLocks/>
          </p:cNvSpPr>
          <p:nvPr/>
        </p:nvSpPr>
        <p:spPr>
          <a:xfrm>
            <a:off x="253014" y="1123950"/>
            <a:ext cx="8615778" cy="5126376"/>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ClrTx/>
              <a:buFontTx/>
              <a:buChar char="-"/>
            </a:pPr>
            <a:r>
              <a:rPr lang="en-US" dirty="0">
                <a:solidFill>
                  <a:schemeClr val="bg1"/>
                </a:solidFill>
              </a:rPr>
              <a:t>Having parameter persistency in dynamic neural nets is challenging.</a:t>
            </a:r>
          </a:p>
          <a:p>
            <a:pPr lvl="1">
              <a:buClrTx/>
              <a:buFontTx/>
              <a:buChar char="-"/>
            </a:pPr>
            <a:r>
              <a:rPr lang="en-US" dirty="0">
                <a:solidFill>
                  <a:schemeClr val="bg1"/>
                </a:solidFill>
              </a:rPr>
              <a:t>Persistent parameters necessitate precise declaration of the order of operations.</a:t>
            </a:r>
          </a:p>
          <a:p>
            <a:pPr lvl="1">
              <a:buClrTx/>
              <a:buFontTx/>
              <a:buChar char="-"/>
            </a:pPr>
            <a:r>
              <a:rPr lang="en-US" dirty="0">
                <a:solidFill>
                  <a:schemeClr val="bg1"/>
                </a:solidFill>
              </a:rPr>
              <a:t>Dynamic nets do not guarantee a fixed shape.</a:t>
            </a:r>
          </a:p>
          <a:p>
            <a:pPr lvl="1">
              <a:buClrTx/>
              <a:buFontTx/>
              <a:buChar char="-"/>
            </a:pPr>
            <a:endParaRPr lang="en-US" b="1" i="1" dirty="0">
              <a:solidFill>
                <a:schemeClr val="bg1"/>
              </a:solidFill>
            </a:endParaRPr>
          </a:p>
          <a:p>
            <a:pPr>
              <a:buClrTx/>
              <a:buFontTx/>
              <a:buChar char="-"/>
            </a:pPr>
            <a:r>
              <a:rPr lang="en-US" dirty="0">
                <a:solidFill>
                  <a:schemeClr val="bg1"/>
                </a:solidFill>
              </a:rPr>
              <a:t>VPPS: packaged as a C++ library that breaks the curse of dynamicity using an in-kernel interpreter. Our solution has two main parts.</a:t>
            </a:r>
          </a:p>
          <a:p>
            <a:pPr>
              <a:buClrTx/>
              <a:buFontTx/>
              <a:buChar char="-"/>
            </a:pPr>
            <a:endParaRPr lang="en-US" dirty="0">
              <a:solidFill>
                <a:schemeClr val="bg1"/>
              </a:solidFill>
            </a:endParaRPr>
          </a:p>
          <a:p>
            <a:pPr>
              <a:buClrTx/>
              <a:buFontTx/>
              <a:buChar char="-"/>
            </a:pPr>
            <a:r>
              <a:rPr lang="en-US" dirty="0">
                <a:solidFill>
                  <a:schemeClr val="bg1"/>
                </a:solidFill>
              </a:rPr>
              <a:t>The 1</a:t>
            </a:r>
            <a:r>
              <a:rPr lang="en-US" baseline="30000" dirty="0">
                <a:solidFill>
                  <a:schemeClr val="bg1"/>
                </a:solidFill>
              </a:rPr>
              <a:t>st</a:t>
            </a:r>
            <a:r>
              <a:rPr lang="en-US" dirty="0">
                <a:solidFill>
                  <a:schemeClr val="bg1"/>
                </a:solidFill>
              </a:rPr>
              <a:t> part JIT compiles a forward-backward prop CUDA kernel.</a:t>
            </a:r>
          </a:p>
          <a:p>
            <a:pPr lvl="1">
              <a:buClrTx/>
              <a:buFontTx/>
              <a:buChar char="-"/>
            </a:pPr>
            <a:r>
              <a:rPr lang="en-US" dirty="0">
                <a:solidFill>
                  <a:schemeClr val="bg1"/>
                </a:solidFill>
              </a:rPr>
              <a:t>The kernel caches the model parameters inside registers.</a:t>
            </a:r>
          </a:p>
          <a:p>
            <a:pPr lvl="1">
              <a:buClrTx/>
              <a:buFontTx/>
              <a:buChar char="-"/>
            </a:pPr>
            <a:r>
              <a:rPr lang="en-US" dirty="0">
                <a:solidFill>
                  <a:schemeClr val="bg1"/>
                </a:solidFill>
              </a:rPr>
              <a:t>The kernel is constructed only once for the specified model. </a:t>
            </a:r>
          </a:p>
          <a:p>
            <a:pPr lvl="1">
              <a:buClrTx/>
              <a:buFontTx/>
              <a:buChar char="-"/>
            </a:pPr>
            <a:endParaRPr lang="en-US" dirty="0">
              <a:solidFill>
                <a:schemeClr val="bg1"/>
              </a:solidFill>
            </a:endParaRPr>
          </a:p>
          <a:p>
            <a:pPr>
              <a:buClrTx/>
              <a:buFontTx/>
              <a:buChar char="-"/>
            </a:pPr>
            <a:r>
              <a:rPr lang="en-US" dirty="0">
                <a:solidFill>
                  <a:schemeClr val="bg1"/>
                </a:solidFill>
              </a:rPr>
              <a:t>The 2</a:t>
            </a:r>
            <a:r>
              <a:rPr lang="en-US" baseline="30000" dirty="0">
                <a:solidFill>
                  <a:schemeClr val="bg1"/>
                </a:solidFill>
              </a:rPr>
              <a:t>nd</a:t>
            </a:r>
            <a:r>
              <a:rPr lang="en-US" dirty="0">
                <a:solidFill>
                  <a:schemeClr val="bg1"/>
                </a:solidFill>
              </a:rPr>
              <a:t> part encodes the operations within the computation graph and passes them to the CTA’s virtualized as CISC-like vector processors.</a:t>
            </a:r>
          </a:p>
          <a:p>
            <a:pPr lvl="1">
              <a:buClrTx/>
              <a:buFontTx/>
              <a:buChar char="-"/>
            </a:pPr>
            <a:r>
              <a:rPr lang="en-US" dirty="0">
                <a:solidFill>
                  <a:schemeClr val="bg1"/>
                </a:solidFill>
              </a:rPr>
              <a:t>Within the kernel, instructions are decoded and executed as guided.</a:t>
            </a:r>
          </a:p>
          <a:p>
            <a:pPr lvl="1">
              <a:buClrTx/>
              <a:buFontTx/>
              <a:buChar char="-"/>
            </a:pPr>
            <a:r>
              <a:rPr lang="en-US" dirty="0">
                <a:solidFill>
                  <a:schemeClr val="bg1"/>
                </a:solidFill>
              </a:rPr>
              <a:t>This part is done for every input batch of computation graphs.</a:t>
            </a:r>
          </a:p>
        </p:txBody>
      </p:sp>
      <p:sp>
        <p:nvSpPr>
          <p:cNvPr id="62" name="Slide Number Placeholder 61">
            <a:extLst>
              <a:ext uri="{FF2B5EF4-FFF2-40B4-BE49-F238E27FC236}">
                <a16:creationId xmlns:a16="http://schemas.microsoft.com/office/drawing/2014/main" id="{D6751E0C-CA9F-487D-BECC-CE0B16FE6BA3}"/>
              </a:ext>
            </a:extLst>
          </p:cNvPr>
          <p:cNvSpPr>
            <a:spLocks noGrp="1"/>
          </p:cNvSpPr>
          <p:nvPr>
            <p:ph type="sldNum" sz="quarter" idx="12"/>
          </p:nvPr>
        </p:nvSpPr>
        <p:spPr/>
        <p:txBody>
          <a:bodyPr/>
          <a:lstStyle/>
          <a:p>
            <a:fld id="{7879F333-E86C-4653-BB99-01AB5147A26C}" type="slidenum">
              <a:rPr lang="en-US" smtClean="0"/>
              <a:t>25</a:t>
            </a:fld>
            <a:endParaRPr lang="en-US"/>
          </a:p>
        </p:txBody>
      </p:sp>
    </p:spTree>
    <p:extLst>
      <p:ext uri="{BB962C8B-B14F-4D97-AF65-F5344CB8AC3E}">
        <p14:creationId xmlns:p14="http://schemas.microsoft.com/office/powerpoint/2010/main" val="7489413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E0F6-0003-4F04-8563-4E3ED32AD580}"/>
              </a:ext>
            </a:extLst>
          </p:cNvPr>
          <p:cNvSpPr>
            <a:spLocks noGrp="1"/>
          </p:cNvSpPr>
          <p:nvPr>
            <p:ph type="ctrTitle"/>
          </p:nvPr>
        </p:nvSpPr>
        <p:spPr>
          <a:xfrm>
            <a:off x="0" y="-552561"/>
            <a:ext cx="9144000" cy="2387600"/>
          </a:xfrm>
        </p:spPr>
        <p:txBody>
          <a:bodyPr anchor="ctr">
            <a:noAutofit/>
          </a:bodyPr>
          <a:lstStyle/>
          <a:p>
            <a:pPr algn="ctr"/>
            <a:r>
              <a:rPr lang="en-US" sz="2400" b="1" dirty="0">
                <a:solidFill>
                  <a:schemeClr val="bg1"/>
                </a:solidFill>
              </a:rPr>
              <a:t>In-Register Parameter Caching for Dynamic Neural Nets</a:t>
            </a:r>
            <a:br>
              <a:rPr lang="en-US" sz="2400" b="1" dirty="0">
                <a:solidFill>
                  <a:schemeClr val="bg1"/>
                </a:solidFill>
              </a:rPr>
            </a:br>
            <a:r>
              <a:rPr lang="en-US" sz="2400" b="1" dirty="0">
                <a:solidFill>
                  <a:schemeClr val="bg1"/>
                </a:solidFill>
              </a:rPr>
              <a:t>with</a:t>
            </a:r>
            <a:br>
              <a:rPr lang="en-US" sz="2400" b="1" dirty="0">
                <a:solidFill>
                  <a:schemeClr val="bg1"/>
                </a:solidFill>
              </a:rPr>
            </a:br>
            <a:r>
              <a:rPr lang="en-US" sz="2400" b="1" dirty="0">
                <a:solidFill>
                  <a:schemeClr val="bg1"/>
                </a:solidFill>
              </a:rPr>
              <a:t>Virtual Persistent Processor Specialization</a:t>
            </a:r>
          </a:p>
        </p:txBody>
      </p:sp>
      <p:sp>
        <p:nvSpPr>
          <p:cNvPr id="7" name="Subtitle 2">
            <a:extLst>
              <a:ext uri="{FF2B5EF4-FFF2-40B4-BE49-F238E27FC236}">
                <a16:creationId xmlns:a16="http://schemas.microsoft.com/office/drawing/2014/main" id="{C6305EDF-8368-40A7-B021-C2BA2DE50727}"/>
              </a:ext>
            </a:extLst>
          </p:cNvPr>
          <p:cNvSpPr txBox="1">
            <a:spLocks/>
          </p:cNvSpPr>
          <p:nvPr/>
        </p:nvSpPr>
        <p:spPr>
          <a:xfrm>
            <a:off x="0" y="1107054"/>
            <a:ext cx="9144000" cy="1038879"/>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2000">
                <a:solidFill>
                  <a:schemeClr val="bg1"/>
                </a:solidFill>
                <a:latin typeface="+mj-lt"/>
              </a:rPr>
              <a:t>Farzad Khorasani     Hodjat Asghari Esfeden     Nael Abu-Ghazaleh     Vivek Sarkar</a:t>
            </a:r>
            <a:endParaRPr lang="en-US" i="1" dirty="0">
              <a:solidFill>
                <a:schemeClr val="bg1"/>
              </a:solidFill>
              <a:latin typeface="+mj-lt"/>
            </a:endParaRPr>
          </a:p>
        </p:txBody>
      </p:sp>
      <p:pic>
        <p:nvPicPr>
          <p:cNvPr id="10" name="Picture 9">
            <a:extLst>
              <a:ext uri="{FF2B5EF4-FFF2-40B4-BE49-F238E27FC236}">
                <a16:creationId xmlns:a16="http://schemas.microsoft.com/office/drawing/2014/main" id="{BD1D21EA-76E2-44EC-A397-DEE7CCFC5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460" y="1855830"/>
            <a:ext cx="2016983" cy="771038"/>
          </a:xfrm>
          <a:prstGeom prst="rect">
            <a:avLst/>
          </a:prstGeom>
        </p:spPr>
      </p:pic>
      <p:pic>
        <p:nvPicPr>
          <p:cNvPr id="12" name="Picture 11">
            <a:extLst>
              <a:ext uri="{FF2B5EF4-FFF2-40B4-BE49-F238E27FC236}">
                <a16:creationId xmlns:a16="http://schemas.microsoft.com/office/drawing/2014/main" id="{6D83D722-4EBE-4C37-84F6-95049095F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935" y="1925513"/>
            <a:ext cx="396207" cy="621741"/>
          </a:xfrm>
          <a:prstGeom prst="rect">
            <a:avLst/>
          </a:prstGeom>
        </p:spPr>
      </p:pic>
      <p:sp>
        <p:nvSpPr>
          <p:cNvPr id="15" name="Subtitle 2">
            <a:extLst>
              <a:ext uri="{FF2B5EF4-FFF2-40B4-BE49-F238E27FC236}">
                <a16:creationId xmlns:a16="http://schemas.microsoft.com/office/drawing/2014/main" id="{2E003F5B-3CA8-4C61-ABE8-142D13FB344C}"/>
              </a:ext>
            </a:extLst>
          </p:cNvPr>
          <p:cNvSpPr txBox="1">
            <a:spLocks/>
          </p:cNvSpPr>
          <p:nvPr/>
        </p:nvSpPr>
        <p:spPr>
          <a:xfrm>
            <a:off x="0" y="6143314"/>
            <a:ext cx="9728371" cy="682771"/>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1600" i="1">
                <a:solidFill>
                  <a:schemeClr val="bg1"/>
                </a:solidFill>
              </a:rPr>
              <a:t>The 51st Annual </a:t>
            </a:r>
            <a:r>
              <a:rPr lang="en-US" sz="1600" i="1">
                <a:solidFill>
                  <a:schemeClr val="bg1"/>
                </a:solidFill>
                <a:latin typeface="+mj-lt"/>
              </a:rPr>
              <a:t>IEEE</a:t>
            </a:r>
            <a:r>
              <a:rPr lang="en-US" sz="1600" i="1">
                <a:solidFill>
                  <a:schemeClr val="bg1"/>
                </a:solidFill>
              </a:rPr>
              <a:t>/ACM International Symposium on Microarchitecture  -  MICRO 2018</a:t>
            </a:r>
            <a:endParaRPr lang="en-US" sz="1600" i="1" dirty="0">
              <a:solidFill>
                <a:schemeClr val="bg1"/>
              </a:solidFill>
            </a:endParaRPr>
          </a:p>
        </p:txBody>
      </p:sp>
      <p:pic>
        <p:nvPicPr>
          <p:cNvPr id="16" name="Picture 2" descr="https://www.microarch.org/micro51/images/micro-logo-solid.png">
            <a:extLst>
              <a:ext uri="{FF2B5EF4-FFF2-40B4-BE49-F238E27FC236}">
                <a16:creationId xmlns:a16="http://schemas.microsoft.com/office/drawing/2014/main" id="{2A6A811A-0670-47BC-B9F8-099EF42959C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0930" y="6143314"/>
            <a:ext cx="683741" cy="56564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a16="http://schemas.microsoft.com/office/drawing/2014/main" id="{8AE76E74-80CE-4C7E-BE1B-9BEC96B7FA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9761" y="2036358"/>
            <a:ext cx="2000250" cy="400050"/>
          </a:xfrm>
          <a:prstGeom prst="rect">
            <a:avLst/>
          </a:prstGeom>
        </p:spPr>
      </p:pic>
      <p:grpSp>
        <p:nvGrpSpPr>
          <p:cNvPr id="9" name="Group 8">
            <a:extLst>
              <a:ext uri="{FF2B5EF4-FFF2-40B4-BE49-F238E27FC236}">
                <a16:creationId xmlns:a16="http://schemas.microsoft.com/office/drawing/2014/main" id="{78E705BB-7F28-4451-8D4C-E9112B1AD96E}"/>
              </a:ext>
            </a:extLst>
          </p:cNvPr>
          <p:cNvGrpSpPr/>
          <p:nvPr/>
        </p:nvGrpSpPr>
        <p:grpSpPr>
          <a:xfrm>
            <a:off x="1224880" y="2699874"/>
            <a:ext cx="6694239" cy="3567107"/>
            <a:chOff x="201861" y="1168900"/>
            <a:chExt cx="8728799" cy="4934701"/>
          </a:xfrm>
        </p:grpSpPr>
        <p:sp>
          <p:nvSpPr>
            <p:cNvPr id="11" name="Rectangle 10">
              <a:extLst>
                <a:ext uri="{FF2B5EF4-FFF2-40B4-BE49-F238E27FC236}">
                  <a16:creationId xmlns:a16="http://schemas.microsoft.com/office/drawing/2014/main" id="{230FBA91-1B10-465F-943B-87F98CE13DF5}"/>
                </a:ext>
              </a:extLst>
            </p:cNvPr>
            <p:cNvSpPr/>
            <p:nvPr/>
          </p:nvSpPr>
          <p:spPr>
            <a:xfrm>
              <a:off x="213340" y="1406863"/>
              <a:ext cx="8717320" cy="2336462"/>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112FBBF8-6C5D-4D94-A647-7DFC65AA3DE2}"/>
                </a:ext>
              </a:extLst>
            </p:cNvPr>
            <p:cNvSpPr/>
            <p:nvPr/>
          </p:nvSpPr>
          <p:spPr>
            <a:xfrm>
              <a:off x="213340" y="4009348"/>
              <a:ext cx="8717320" cy="1849499"/>
            </a:xfrm>
            <a:prstGeom prst="rect">
              <a:avLst/>
            </a:prstGeom>
            <a:solidFill>
              <a:schemeClr val="tx1">
                <a:alpha val="80000"/>
              </a:schemeClr>
            </a:solidFill>
            <a:ln w="28575" cap="flat" cmpd="sng" algn="ctr">
              <a:solidFill>
                <a:sysClr val="windowText" lastClr="000000">
                  <a:lumMod val="50000"/>
                  <a:lumOff val="50000"/>
                </a:sysClr>
              </a:solidFill>
              <a:prstDash val="sysDash"/>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Tahoma" panose="020B0604030504040204" pitchFamily="34" charset="0"/>
                <a:cs typeface="Tahoma" panose="020B0604030504040204" pitchFamily="34" charset="0"/>
              </a:endParaRPr>
            </a:p>
          </p:txBody>
        </p:sp>
        <p:cxnSp>
          <p:nvCxnSpPr>
            <p:cNvPr id="14" name="Straight Arrow Connector 13">
              <a:extLst>
                <a:ext uri="{FF2B5EF4-FFF2-40B4-BE49-F238E27FC236}">
                  <a16:creationId xmlns:a16="http://schemas.microsoft.com/office/drawing/2014/main" id="{65F79325-7D26-4D44-931D-2FC30EE348EE}"/>
                </a:ext>
              </a:extLst>
            </p:cNvPr>
            <p:cNvCxnSpPr>
              <a:cxnSpLocks/>
              <a:stCxn id="33" idx="2"/>
              <a:endCxn id="29" idx="0"/>
            </p:cNvCxnSpPr>
            <p:nvPr/>
          </p:nvCxnSpPr>
          <p:spPr>
            <a:xfrm>
              <a:off x="8023766" y="2441397"/>
              <a:ext cx="18512" cy="1924799"/>
            </a:xfrm>
            <a:prstGeom prst="straightConnector1">
              <a:avLst/>
            </a:prstGeom>
            <a:noFill/>
            <a:ln w="76200" cap="flat" cmpd="sng" algn="ctr">
              <a:solidFill>
                <a:srgbClr val="548135"/>
              </a:solidFill>
              <a:prstDash val="solid"/>
              <a:miter lim="800000"/>
              <a:tailEnd type="triangle"/>
            </a:ln>
            <a:effectLst/>
          </p:spPr>
        </p:cxnSp>
        <p:sp>
          <p:nvSpPr>
            <p:cNvPr id="17" name="TextBox 16">
              <a:extLst>
                <a:ext uri="{FF2B5EF4-FFF2-40B4-BE49-F238E27FC236}">
                  <a16:creationId xmlns:a16="http://schemas.microsoft.com/office/drawing/2014/main" id="{3A8551A0-DE63-4D2E-B714-23237925B94D}"/>
                </a:ext>
              </a:extLst>
            </p:cNvPr>
            <p:cNvSpPr txBox="1"/>
            <p:nvPr/>
          </p:nvSpPr>
          <p:spPr>
            <a:xfrm>
              <a:off x="201861" y="1168900"/>
              <a:ext cx="5564514" cy="223532"/>
            </a:xfrm>
            <a:prstGeom prst="rect">
              <a:avLst/>
            </a:prstGeom>
            <a:noFill/>
          </p:spPr>
          <p:txBody>
            <a:bodyPr wrap="square" lIns="91440" tIns="0" rIns="0" bIns="0" rtlCol="0">
              <a:spAutoFit/>
            </a:bodyPr>
            <a:lstStyle/>
            <a:p>
              <a:pPr defTabSz="914400"/>
              <a:r>
                <a:rPr lang="en-US" sz="1050" b="1" i="1" dirty="0">
                  <a:solidFill>
                    <a:schemeClr val="bg1"/>
                  </a:solidFill>
                </a:rPr>
                <a:t>a. One-time Kernel Preparation Procedure</a:t>
              </a:r>
            </a:p>
          </p:txBody>
        </p:sp>
        <p:cxnSp>
          <p:nvCxnSpPr>
            <p:cNvPr id="18" name="Connector: Elbow 17">
              <a:extLst>
                <a:ext uri="{FF2B5EF4-FFF2-40B4-BE49-F238E27FC236}">
                  <a16:creationId xmlns:a16="http://schemas.microsoft.com/office/drawing/2014/main" id="{1974EEE3-EFF1-417E-B918-56819AB94C33}"/>
                </a:ext>
              </a:extLst>
            </p:cNvPr>
            <p:cNvCxnSpPr>
              <a:cxnSpLocks/>
              <a:stCxn id="39" idx="3"/>
              <a:endCxn id="24" idx="2"/>
            </p:cNvCxnSpPr>
            <p:nvPr/>
          </p:nvCxnSpPr>
          <p:spPr>
            <a:xfrm flipV="1">
              <a:off x="5295988" y="2444564"/>
              <a:ext cx="968962" cy="469173"/>
            </a:xfrm>
            <a:prstGeom prst="bentConnector2">
              <a:avLst/>
            </a:prstGeom>
            <a:noFill/>
            <a:ln w="76200" cap="flat" cmpd="sng" algn="ctr">
              <a:solidFill>
                <a:srgbClr val="4472C4">
                  <a:lumMod val="50000"/>
                </a:srgb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08788D45-4CD8-417E-A6BC-152FBC422019}"/>
                </a:ext>
              </a:extLst>
            </p:cNvPr>
            <p:cNvCxnSpPr>
              <a:cxnSpLocks/>
              <a:stCxn id="23" idx="3"/>
              <a:endCxn id="25" idx="1"/>
            </p:cNvCxnSpPr>
            <p:nvPr/>
          </p:nvCxnSpPr>
          <p:spPr>
            <a:xfrm flipV="1">
              <a:off x="3123772" y="2058423"/>
              <a:ext cx="349209" cy="11866"/>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AD89A721-6D5A-42F1-A6B7-0DE31F8421FB}"/>
                </a:ext>
              </a:extLst>
            </p:cNvPr>
            <p:cNvCxnSpPr>
              <a:cxnSpLocks/>
              <a:stCxn id="22" idx="3"/>
              <a:endCxn id="23" idx="1"/>
            </p:cNvCxnSpPr>
            <p:nvPr/>
          </p:nvCxnSpPr>
          <p:spPr>
            <a:xfrm>
              <a:off x="1572454" y="2056762"/>
              <a:ext cx="340560" cy="0"/>
            </a:xfrm>
            <a:prstGeom prst="straightConnector1">
              <a:avLst/>
            </a:prstGeom>
            <a:noFill/>
            <a:ln w="76200" cap="flat" cmpd="sng" algn="ctr">
              <a:solidFill>
                <a:srgbClr val="4472C4">
                  <a:lumMod val="50000"/>
                </a:srgbClr>
              </a:solidFill>
              <a:prstDash val="solid"/>
              <a:miter lim="800000"/>
              <a:tailEnd type="triangle"/>
            </a:ln>
            <a:effectLst/>
          </p:spPr>
        </p:cxnSp>
        <p:sp>
          <p:nvSpPr>
            <p:cNvPr id="22" name="Flowchart: Multidocument 21">
              <a:extLst>
                <a:ext uri="{FF2B5EF4-FFF2-40B4-BE49-F238E27FC236}">
                  <a16:creationId xmlns:a16="http://schemas.microsoft.com/office/drawing/2014/main" id="{343DFF2E-6FEE-4BED-AC6D-D4D63F50CF7C}"/>
                </a:ext>
              </a:extLst>
            </p:cNvPr>
            <p:cNvSpPr/>
            <p:nvPr/>
          </p:nvSpPr>
          <p:spPr>
            <a:xfrm>
              <a:off x="352421" y="1556699"/>
              <a:ext cx="1220033" cy="1000125"/>
            </a:xfrm>
            <a:prstGeom prst="flowChartMultidocument">
              <a:avLst/>
            </a:prstGeom>
            <a:solidFill>
              <a:srgbClr val="ED7D31">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Model Parameters</a:t>
              </a:r>
            </a:p>
          </p:txBody>
        </p:sp>
        <p:sp>
          <p:nvSpPr>
            <p:cNvPr id="23" name="Flowchart: Process 22">
              <a:extLst>
                <a:ext uri="{FF2B5EF4-FFF2-40B4-BE49-F238E27FC236}">
                  <a16:creationId xmlns:a16="http://schemas.microsoft.com/office/drawing/2014/main" id="{F0872E84-F8D5-438B-8CFC-F3EE487FC922}"/>
                </a:ext>
              </a:extLst>
            </p:cNvPr>
            <p:cNvSpPr/>
            <p:nvPr/>
          </p:nvSpPr>
          <p:spPr>
            <a:xfrm>
              <a:off x="1913014" y="1687316"/>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Parameter </a:t>
              </a: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Routine Generation</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24" name="Flowchart: Process 23">
              <a:extLst>
                <a:ext uri="{FF2B5EF4-FFF2-40B4-BE49-F238E27FC236}">
                  <a16:creationId xmlns:a16="http://schemas.microsoft.com/office/drawing/2014/main" id="{80DD681C-7E46-417C-8E44-A7735369A970}"/>
                </a:ext>
              </a:extLst>
            </p:cNvPr>
            <p:cNvSpPr/>
            <p:nvPr/>
          </p:nvSpPr>
          <p:spPr>
            <a:xfrm>
              <a:off x="5659571" y="1678618"/>
              <a:ext cx="1210758" cy="765946"/>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NVRTC-based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JIT Kernel Construction</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25" name="Flowchart: Alternate Process 24">
              <a:extLst>
                <a:ext uri="{FF2B5EF4-FFF2-40B4-BE49-F238E27FC236}">
                  <a16:creationId xmlns:a16="http://schemas.microsoft.com/office/drawing/2014/main" id="{6D3BCA21-B747-4CB7-ACE2-6FFDFD0BC833}"/>
                </a:ext>
              </a:extLst>
            </p:cNvPr>
            <p:cNvSpPr/>
            <p:nvPr/>
          </p:nvSpPr>
          <p:spPr>
            <a:xfrm>
              <a:off x="3472981" y="1675450"/>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Parameter </a:t>
              </a: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Caching  &amp; Operation Routines</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cxnSp>
          <p:nvCxnSpPr>
            <p:cNvPr id="26" name="Straight Arrow Connector 25">
              <a:extLst>
                <a:ext uri="{FF2B5EF4-FFF2-40B4-BE49-F238E27FC236}">
                  <a16:creationId xmlns:a16="http://schemas.microsoft.com/office/drawing/2014/main" id="{457F2364-E94C-4F74-A701-F47A1DC239F0}"/>
                </a:ext>
              </a:extLst>
            </p:cNvPr>
            <p:cNvCxnSpPr>
              <a:cxnSpLocks/>
              <a:stCxn id="25" idx="3"/>
              <a:endCxn id="24" idx="1"/>
            </p:cNvCxnSpPr>
            <p:nvPr/>
          </p:nvCxnSpPr>
          <p:spPr>
            <a:xfrm>
              <a:off x="5292637" y="2058423"/>
              <a:ext cx="366934" cy="3168"/>
            </a:xfrm>
            <a:prstGeom prst="straightConnector1">
              <a:avLst/>
            </a:prstGeom>
            <a:noFill/>
            <a:ln w="76200" cap="flat" cmpd="sng" algn="ctr">
              <a:solidFill>
                <a:srgbClr val="4472C4">
                  <a:lumMod val="50000"/>
                </a:srgbClr>
              </a:solidFill>
              <a:prstDash val="solid"/>
              <a:miter lim="800000"/>
              <a:tailEnd type="triangle"/>
            </a:ln>
            <a:effectLst/>
          </p:spPr>
        </p:cxnSp>
        <p:sp>
          <p:nvSpPr>
            <p:cNvPr id="27" name="TextBox 26">
              <a:extLst>
                <a:ext uri="{FF2B5EF4-FFF2-40B4-BE49-F238E27FC236}">
                  <a16:creationId xmlns:a16="http://schemas.microsoft.com/office/drawing/2014/main" id="{F8C66F6A-2994-4E72-8B1A-A201D65C0547}"/>
                </a:ext>
              </a:extLst>
            </p:cNvPr>
            <p:cNvSpPr txBox="1"/>
            <p:nvPr/>
          </p:nvSpPr>
          <p:spPr>
            <a:xfrm>
              <a:off x="201861" y="5880069"/>
              <a:ext cx="7148359" cy="223532"/>
            </a:xfrm>
            <a:prstGeom prst="rect">
              <a:avLst/>
            </a:prstGeom>
            <a:noFill/>
          </p:spPr>
          <p:txBody>
            <a:bodyPr wrap="square" lIns="91440" tIns="0" rIns="0" bIns="0" rtlCol="0">
              <a:spAutoFit/>
            </a:bodyPr>
            <a:lstStyle/>
            <a:p>
              <a:pPr defTabSz="914400"/>
              <a:r>
                <a:rPr lang="en-US" sz="1050" b="1" i="1" dirty="0">
                  <a:solidFill>
                    <a:prstClr val="black"/>
                  </a:solidFill>
                  <a:ea typeface="Tahoma" panose="020B0604030504040204" pitchFamily="34" charset="0"/>
                  <a:cs typeface="Tahoma" panose="020B0604030504040204" pitchFamily="34" charset="0"/>
                </a:rPr>
                <a:t>b</a:t>
              </a:r>
              <a:r>
                <a:rPr lang="en-US" sz="1050" b="1" i="1">
                  <a:solidFill>
                    <a:prstClr val="black"/>
                  </a:solidFill>
                  <a:ea typeface="Tahoma" panose="020B0604030504040204" pitchFamily="34" charset="0"/>
                  <a:cs typeface="Tahoma" panose="020B0604030504040204" pitchFamily="34" charset="0"/>
                </a:rPr>
                <a:t>. Kernel Launch Procedure for Every Training Batch</a:t>
              </a:r>
              <a:endParaRPr lang="en-US" sz="1050" b="1" i="1" dirty="0">
                <a:solidFill>
                  <a:prstClr val="black"/>
                </a:solidFill>
                <a:ea typeface="Tahoma" panose="020B0604030504040204" pitchFamily="34" charset="0"/>
                <a:cs typeface="Tahoma" panose="020B0604030504040204" pitchFamily="34" charset="0"/>
              </a:endParaRPr>
            </a:p>
          </p:txBody>
        </p:sp>
        <p:sp>
          <p:nvSpPr>
            <p:cNvPr id="28" name="Flowchart: Process 27">
              <a:extLst>
                <a:ext uri="{FF2B5EF4-FFF2-40B4-BE49-F238E27FC236}">
                  <a16:creationId xmlns:a16="http://schemas.microsoft.com/office/drawing/2014/main" id="{D4F08601-DE55-489F-A813-DBB9D0C6AC8B}"/>
                </a:ext>
              </a:extLst>
            </p:cNvPr>
            <p:cNvSpPr/>
            <p:nvPr/>
          </p:nvSpPr>
          <p:spPr>
            <a:xfrm>
              <a:off x="3652778" y="4420018"/>
              <a:ext cx="1210758" cy="1190163"/>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Script Generation via Graph Traversal</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29" name="Flowchart: Process 28">
              <a:extLst>
                <a:ext uri="{FF2B5EF4-FFF2-40B4-BE49-F238E27FC236}">
                  <a16:creationId xmlns:a16="http://schemas.microsoft.com/office/drawing/2014/main" id="{B122874C-20E1-45A8-948C-CEB5224B3600}"/>
                </a:ext>
              </a:extLst>
            </p:cNvPr>
            <p:cNvSpPr/>
            <p:nvPr/>
          </p:nvSpPr>
          <p:spPr>
            <a:xfrm>
              <a:off x="7409390" y="4366196"/>
              <a:ext cx="1265776" cy="1293140"/>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Forward  Propagation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Backward Propagation</a:t>
              </a:r>
            </a:p>
          </p:txBody>
        </p:sp>
        <p:cxnSp>
          <p:nvCxnSpPr>
            <p:cNvPr id="30" name="Straight Arrow Connector 29">
              <a:extLst>
                <a:ext uri="{FF2B5EF4-FFF2-40B4-BE49-F238E27FC236}">
                  <a16:creationId xmlns:a16="http://schemas.microsoft.com/office/drawing/2014/main" id="{50E27A11-4260-4868-9B36-633F4159EFC3}"/>
                </a:ext>
              </a:extLst>
            </p:cNvPr>
            <p:cNvCxnSpPr>
              <a:cxnSpLocks/>
              <a:stCxn id="41" idx="3"/>
              <a:endCxn id="29" idx="1"/>
            </p:cNvCxnSpPr>
            <p:nvPr/>
          </p:nvCxnSpPr>
          <p:spPr>
            <a:xfrm>
              <a:off x="7052703" y="5012766"/>
              <a:ext cx="356687" cy="0"/>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FD6FC24-D163-43C9-9E90-F867CCA9A21D}"/>
                </a:ext>
              </a:extLst>
            </p:cNvPr>
            <p:cNvCxnSpPr>
              <a:cxnSpLocks/>
              <a:stCxn id="23" idx="2"/>
              <a:endCxn id="38" idx="0"/>
            </p:cNvCxnSpPr>
            <p:nvPr/>
          </p:nvCxnSpPr>
          <p:spPr>
            <a:xfrm>
              <a:off x="2518393" y="2453262"/>
              <a:ext cx="4325" cy="399404"/>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32" name="Connector: Elbow 31">
              <a:extLst>
                <a:ext uri="{FF2B5EF4-FFF2-40B4-BE49-F238E27FC236}">
                  <a16:creationId xmlns:a16="http://schemas.microsoft.com/office/drawing/2014/main" id="{14589D34-29E3-44DF-A5D4-E7746DE54D48}"/>
                </a:ext>
              </a:extLst>
            </p:cNvPr>
            <p:cNvCxnSpPr>
              <a:cxnSpLocks/>
              <a:stCxn id="38" idx="2"/>
              <a:endCxn id="28" idx="0"/>
            </p:cNvCxnSpPr>
            <p:nvPr/>
          </p:nvCxnSpPr>
          <p:spPr>
            <a:xfrm rot="16200000" flipH="1">
              <a:off x="2989734" y="3151595"/>
              <a:ext cx="801406" cy="1735439"/>
            </a:xfrm>
            <a:prstGeom prst="bentConnector3">
              <a:avLst>
                <a:gd name="adj1" fmla="val 33360"/>
              </a:avLst>
            </a:prstGeom>
            <a:noFill/>
            <a:ln w="76200" cap="flat" cmpd="sng" algn="ctr">
              <a:solidFill>
                <a:srgbClr val="70AD47">
                  <a:lumMod val="75000"/>
                </a:srgbClr>
              </a:solidFill>
              <a:prstDash val="solid"/>
              <a:miter lim="800000"/>
              <a:tailEnd type="triangle"/>
            </a:ln>
            <a:effectLst/>
          </p:spPr>
        </p:cxnSp>
        <p:sp>
          <p:nvSpPr>
            <p:cNvPr id="33" name="Flowchart: Card 32">
              <a:extLst>
                <a:ext uri="{FF2B5EF4-FFF2-40B4-BE49-F238E27FC236}">
                  <a16:creationId xmlns:a16="http://schemas.microsoft.com/office/drawing/2014/main" id="{B3BA8F3F-D983-4639-8B0F-66C45EA6B9E1}"/>
                </a:ext>
              </a:extLst>
            </p:cNvPr>
            <p:cNvSpPr/>
            <p:nvPr/>
          </p:nvSpPr>
          <p:spPr>
            <a:xfrm>
              <a:off x="7246783" y="1675451"/>
              <a:ext cx="1553966"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Forward &amp; Backward </a:t>
              </a:r>
              <a:r>
                <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Kernel</a:t>
              </a:r>
            </a:p>
          </p:txBody>
        </p:sp>
        <p:cxnSp>
          <p:nvCxnSpPr>
            <p:cNvPr id="34" name="Straight Arrow Connector 33">
              <a:extLst>
                <a:ext uri="{FF2B5EF4-FFF2-40B4-BE49-F238E27FC236}">
                  <a16:creationId xmlns:a16="http://schemas.microsoft.com/office/drawing/2014/main" id="{76607211-3D16-495D-B44D-0DEA5F5E9928}"/>
                </a:ext>
              </a:extLst>
            </p:cNvPr>
            <p:cNvCxnSpPr>
              <a:cxnSpLocks/>
              <a:stCxn id="24" idx="3"/>
              <a:endCxn id="33" idx="1"/>
            </p:cNvCxnSpPr>
            <p:nvPr/>
          </p:nvCxnSpPr>
          <p:spPr>
            <a:xfrm flipV="1">
              <a:off x="6870329" y="2058424"/>
              <a:ext cx="376454" cy="3167"/>
            </a:xfrm>
            <a:prstGeom prst="straightConnector1">
              <a:avLst/>
            </a:prstGeom>
            <a:noFill/>
            <a:ln w="76200" cap="flat" cmpd="sng" algn="ctr">
              <a:solidFill>
                <a:srgbClr val="4472C4">
                  <a:lumMod val="50000"/>
                </a:srgbClr>
              </a:solidFill>
              <a:prstDash val="solid"/>
              <a:miter lim="800000"/>
              <a:tailEnd type="triangle"/>
            </a:ln>
            <a:effectLst/>
          </p:spPr>
        </p:cxnSp>
        <p:sp>
          <p:nvSpPr>
            <p:cNvPr id="35" name="Flowchart: Process 34">
              <a:extLst>
                <a:ext uri="{FF2B5EF4-FFF2-40B4-BE49-F238E27FC236}">
                  <a16:creationId xmlns:a16="http://schemas.microsoft.com/office/drawing/2014/main" id="{46F43BE7-A29D-4AC0-82D6-611791916F53}"/>
                </a:ext>
              </a:extLst>
            </p:cNvPr>
            <p:cNvSpPr/>
            <p:nvPr/>
          </p:nvSpPr>
          <p:spPr>
            <a:xfrm>
              <a:off x="1950685" y="4539228"/>
              <a:ext cx="1350029" cy="947077"/>
            </a:xfrm>
            <a:prstGeom prst="flowChartProcess">
              <a:avLst/>
            </a:prstGeom>
            <a:solidFill>
              <a:srgbClr val="5B9BD5">
                <a:lumMod val="20000"/>
                <a:lumOff val="80000"/>
                <a:alpha val="46000"/>
              </a:srgbClr>
            </a:solidFill>
            <a:ln w="28575" cap="flat" cmpd="sng" algn="ctr">
              <a:solidFill>
                <a:srgbClr val="44546A">
                  <a:lumMod val="75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Depth-based Operation Grouping</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cxnSp>
          <p:nvCxnSpPr>
            <p:cNvPr id="36" name="Straight Arrow Connector 35">
              <a:extLst>
                <a:ext uri="{FF2B5EF4-FFF2-40B4-BE49-F238E27FC236}">
                  <a16:creationId xmlns:a16="http://schemas.microsoft.com/office/drawing/2014/main" id="{2EA84284-E63A-42BA-84D3-54F41A47772E}"/>
                </a:ext>
              </a:extLst>
            </p:cNvPr>
            <p:cNvCxnSpPr>
              <a:cxnSpLocks/>
              <a:stCxn id="35" idx="3"/>
              <a:endCxn id="28" idx="1"/>
            </p:cNvCxnSpPr>
            <p:nvPr/>
          </p:nvCxnSpPr>
          <p:spPr>
            <a:xfrm>
              <a:off x="3300714" y="5012767"/>
              <a:ext cx="352064" cy="2333"/>
            </a:xfrm>
            <a:prstGeom prst="straightConnector1">
              <a:avLst/>
            </a:prstGeom>
            <a:noFill/>
            <a:ln w="76200" cap="flat" cmpd="sng" algn="ctr">
              <a:solidFill>
                <a:srgbClr val="4472C4">
                  <a:lumMod val="50000"/>
                </a:srgbClr>
              </a:solidFill>
              <a:prstDash val="solid"/>
              <a:miter lim="800000"/>
              <a:tailEnd type="triangle"/>
            </a:ln>
            <a:effectLst/>
          </p:spPr>
        </p:cxnSp>
        <p:cxnSp>
          <p:nvCxnSpPr>
            <p:cNvPr id="37" name="Straight Arrow Connector 36">
              <a:extLst>
                <a:ext uri="{FF2B5EF4-FFF2-40B4-BE49-F238E27FC236}">
                  <a16:creationId xmlns:a16="http://schemas.microsoft.com/office/drawing/2014/main" id="{4C4C450E-4FB6-4CC1-B4C9-558ADC574D63}"/>
                </a:ext>
              </a:extLst>
            </p:cNvPr>
            <p:cNvCxnSpPr>
              <a:cxnSpLocks/>
              <a:stCxn id="43" idx="3"/>
              <a:endCxn id="35" idx="1"/>
            </p:cNvCxnSpPr>
            <p:nvPr/>
          </p:nvCxnSpPr>
          <p:spPr>
            <a:xfrm flipV="1">
              <a:off x="1563328" y="5012767"/>
              <a:ext cx="387357" cy="9841"/>
            </a:xfrm>
            <a:prstGeom prst="straightConnector1">
              <a:avLst/>
            </a:prstGeom>
            <a:noFill/>
            <a:ln w="76200" cap="flat" cmpd="sng" algn="ctr">
              <a:solidFill>
                <a:srgbClr val="4472C4">
                  <a:lumMod val="50000"/>
                </a:srgbClr>
              </a:solidFill>
              <a:prstDash val="solid"/>
              <a:miter lim="800000"/>
              <a:tailEnd type="triangle"/>
            </a:ln>
            <a:effectLst/>
          </p:spPr>
        </p:cxnSp>
        <p:sp>
          <p:nvSpPr>
            <p:cNvPr id="38" name="Flowchart: Card 37">
              <a:extLst>
                <a:ext uri="{FF2B5EF4-FFF2-40B4-BE49-F238E27FC236}">
                  <a16:creationId xmlns:a16="http://schemas.microsoft.com/office/drawing/2014/main" id="{6FE32EBE-CB6C-48A4-BB6D-6AB5DC5234B9}"/>
                </a:ext>
              </a:extLst>
            </p:cNvPr>
            <p:cNvSpPr/>
            <p:nvPr/>
          </p:nvSpPr>
          <p:spPr>
            <a:xfrm>
              <a:off x="1830792" y="2852666"/>
              <a:ext cx="1383852" cy="765946"/>
            </a:xfrm>
            <a:prstGeom prst="flowChartPunchedCard">
              <a:avLst/>
            </a:prstGeom>
            <a:solidFill>
              <a:srgbClr val="70AD47">
                <a:lumMod val="20000"/>
                <a:lumOff val="80000"/>
                <a:alpha val="41000"/>
              </a:srgbClr>
            </a:solidFill>
            <a:ln w="28575" cap="flat" cmpd="sng" algn="ctr">
              <a:solidFill>
                <a:srgbClr val="44546A">
                  <a:lumMod val="75000"/>
                </a:srgbClr>
              </a:solidFill>
              <a:prstDash val="solid"/>
              <a:miter lim="800000"/>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Parameter Distribution Information</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39" name="Flowchart: Alternate Process 38">
              <a:extLst>
                <a:ext uri="{FF2B5EF4-FFF2-40B4-BE49-F238E27FC236}">
                  <a16:creationId xmlns:a16="http://schemas.microsoft.com/office/drawing/2014/main" id="{A4861AB9-612E-44EC-9D29-2F92E2F045E9}"/>
                </a:ext>
              </a:extLst>
            </p:cNvPr>
            <p:cNvSpPr/>
            <p:nvPr/>
          </p:nvSpPr>
          <p:spPr>
            <a:xfrm>
              <a:off x="3472981" y="2529689"/>
              <a:ext cx="1823007" cy="768096"/>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Script Interpretation &amp; Execution Routines</a:t>
              </a: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grpSp>
          <p:nvGrpSpPr>
            <p:cNvPr id="40" name="Group 39">
              <a:extLst>
                <a:ext uri="{FF2B5EF4-FFF2-40B4-BE49-F238E27FC236}">
                  <a16:creationId xmlns:a16="http://schemas.microsoft.com/office/drawing/2014/main" id="{AD76FCF6-01D1-4F9E-B114-C6F6C530198A}"/>
                </a:ext>
              </a:extLst>
            </p:cNvPr>
            <p:cNvGrpSpPr/>
            <p:nvPr/>
          </p:nvGrpSpPr>
          <p:grpSpPr>
            <a:xfrm>
              <a:off x="297551" y="4270780"/>
              <a:ext cx="1265777" cy="1503655"/>
              <a:chOff x="297551" y="4270780"/>
              <a:chExt cx="1265777" cy="1503655"/>
            </a:xfrm>
          </p:grpSpPr>
          <p:sp>
            <p:nvSpPr>
              <p:cNvPr id="43" name="Flowchart: Terminator 42">
                <a:extLst>
                  <a:ext uri="{FF2B5EF4-FFF2-40B4-BE49-F238E27FC236}">
                    <a16:creationId xmlns:a16="http://schemas.microsoft.com/office/drawing/2014/main" id="{8CA1F54A-C578-40E6-A212-D00FCC9F7C62}"/>
                  </a:ext>
                </a:extLst>
              </p:cNvPr>
              <p:cNvSpPr/>
              <p:nvPr/>
            </p:nvSpPr>
            <p:spPr>
              <a:xfrm>
                <a:off x="297551" y="4270780"/>
                <a:ext cx="1265777" cy="1503655"/>
              </a:xfrm>
              <a:prstGeom prst="flowChartTerminator">
                <a:avLst/>
              </a:prstGeom>
              <a:solidFill>
                <a:srgbClr val="E7E1D9"/>
              </a:solidFill>
              <a:ln w="28575" cap="flat" cmpd="sng" algn="ctr">
                <a:noFill/>
                <a:prstDash val="solid"/>
                <a:miter lim="800000"/>
              </a:ln>
              <a:effectLst>
                <a:softEdge rad="127000"/>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44" name="Oval 43">
                <a:extLst>
                  <a:ext uri="{FF2B5EF4-FFF2-40B4-BE49-F238E27FC236}">
                    <a16:creationId xmlns:a16="http://schemas.microsoft.com/office/drawing/2014/main" id="{FF5E5E8B-9733-46CE-A950-0CB745C4646C}"/>
                  </a:ext>
                </a:extLst>
              </p:cNvPr>
              <p:cNvSpPr/>
              <p:nvPr/>
            </p:nvSpPr>
            <p:spPr>
              <a:xfrm>
                <a:off x="557017"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45" name="Oval 44">
                <a:extLst>
                  <a:ext uri="{FF2B5EF4-FFF2-40B4-BE49-F238E27FC236}">
                    <a16:creationId xmlns:a16="http://schemas.microsoft.com/office/drawing/2014/main" id="{64279D10-ED4F-4751-A610-CD312F600C46}"/>
                  </a:ext>
                </a:extLst>
              </p:cNvPr>
              <p:cNvSpPr/>
              <p:nvPr/>
            </p:nvSpPr>
            <p:spPr>
              <a:xfrm>
                <a:off x="557017"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46" name="Oval 45">
                <a:extLst>
                  <a:ext uri="{FF2B5EF4-FFF2-40B4-BE49-F238E27FC236}">
                    <a16:creationId xmlns:a16="http://schemas.microsoft.com/office/drawing/2014/main" id="{93498D8A-60A0-42F8-B10B-277993FFF5C7}"/>
                  </a:ext>
                </a:extLst>
              </p:cNvPr>
              <p:cNvSpPr/>
              <p:nvPr/>
            </p:nvSpPr>
            <p:spPr>
              <a:xfrm>
                <a:off x="827275" y="458824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47" name="Oval 46">
                <a:extLst>
                  <a:ext uri="{FF2B5EF4-FFF2-40B4-BE49-F238E27FC236}">
                    <a16:creationId xmlns:a16="http://schemas.microsoft.com/office/drawing/2014/main" id="{D58C97D3-986C-4AEE-99F9-E2A55526AFAD}"/>
                  </a:ext>
                </a:extLst>
              </p:cNvPr>
              <p:cNvSpPr/>
              <p:nvPr/>
            </p:nvSpPr>
            <p:spPr>
              <a:xfrm>
                <a:off x="1110616" y="480160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48" name="Oval 47">
                <a:extLst>
                  <a:ext uri="{FF2B5EF4-FFF2-40B4-BE49-F238E27FC236}">
                    <a16:creationId xmlns:a16="http://schemas.microsoft.com/office/drawing/2014/main" id="{890BF06E-4C15-42E0-82B1-42E16B4B18AA}"/>
                  </a:ext>
                </a:extLst>
              </p:cNvPr>
              <p:cNvSpPr/>
              <p:nvPr/>
            </p:nvSpPr>
            <p:spPr>
              <a:xfrm>
                <a:off x="1110616" y="4405366"/>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cxnSp>
            <p:nvCxnSpPr>
              <p:cNvPr id="49" name="Straight Arrow Connector 48">
                <a:extLst>
                  <a:ext uri="{FF2B5EF4-FFF2-40B4-BE49-F238E27FC236}">
                    <a16:creationId xmlns:a16="http://schemas.microsoft.com/office/drawing/2014/main" id="{635B82ED-0201-4C4B-A036-76EFB830FF1F}"/>
                  </a:ext>
                </a:extLst>
              </p:cNvPr>
              <p:cNvCxnSpPr>
                <a:cxnSpLocks/>
                <a:stCxn id="44" idx="5"/>
                <a:endCxn id="46" idx="1"/>
              </p:cNvCxnSpPr>
              <p:nvPr/>
            </p:nvCxnSpPr>
            <p:spPr>
              <a:xfrm>
                <a:off x="713115" y="4561464"/>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50" name="Straight Arrow Connector 49">
                <a:extLst>
                  <a:ext uri="{FF2B5EF4-FFF2-40B4-BE49-F238E27FC236}">
                    <a16:creationId xmlns:a16="http://schemas.microsoft.com/office/drawing/2014/main" id="{5E057FA9-F6EB-41CE-9A9E-ED139D5FF847}"/>
                  </a:ext>
                </a:extLst>
              </p:cNvPr>
              <p:cNvCxnSpPr>
                <a:cxnSpLocks/>
                <a:stCxn id="45" idx="7"/>
                <a:endCxn id="46" idx="3"/>
              </p:cNvCxnSpPr>
              <p:nvPr/>
            </p:nvCxnSpPr>
            <p:spPr>
              <a:xfrm flipV="1">
                <a:off x="713115" y="4744344"/>
                <a:ext cx="140942"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51" name="Straight Arrow Connector 50">
                <a:extLst>
                  <a:ext uri="{FF2B5EF4-FFF2-40B4-BE49-F238E27FC236}">
                    <a16:creationId xmlns:a16="http://schemas.microsoft.com/office/drawing/2014/main" id="{4FFD8A7F-18A4-4682-955A-BD804A54030F}"/>
                  </a:ext>
                </a:extLst>
              </p:cNvPr>
              <p:cNvCxnSpPr>
                <a:cxnSpLocks/>
                <a:stCxn id="46" idx="7"/>
                <a:endCxn id="48" idx="3"/>
              </p:cNvCxnSpPr>
              <p:nvPr/>
            </p:nvCxnSpPr>
            <p:spPr>
              <a:xfrm flipV="1">
                <a:off x="983373" y="4561464"/>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52" name="Straight Arrow Connector 51">
                <a:extLst>
                  <a:ext uri="{FF2B5EF4-FFF2-40B4-BE49-F238E27FC236}">
                    <a16:creationId xmlns:a16="http://schemas.microsoft.com/office/drawing/2014/main" id="{DCEED5D6-66C5-4C5A-A586-38921C07978F}"/>
                  </a:ext>
                </a:extLst>
              </p:cNvPr>
              <p:cNvCxnSpPr>
                <a:cxnSpLocks/>
                <a:stCxn id="46" idx="5"/>
                <a:endCxn id="47" idx="1"/>
              </p:cNvCxnSpPr>
              <p:nvPr/>
            </p:nvCxnSpPr>
            <p:spPr>
              <a:xfrm>
                <a:off x="983373" y="4744344"/>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53" name="Straight Arrow Connector 52">
                <a:extLst>
                  <a:ext uri="{FF2B5EF4-FFF2-40B4-BE49-F238E27FC236}">
                    <a16:creationId xmlns:a16="http://schemas.microsoft.com/office/drawing/2014/main" id="{8847BA8A-4735-428C-8CB7-A197CAF7D92D}"/>
                  </a:ext>
                </a:extLst>
              </p:cNvPr>
              <p:cNvCxnSpPr>
                <a:cxnSpLocks/>
                <a:stCxn id="48" idx="6"/>
              </p:cNvCxnSpPr>
              <p:nvPr/>
            </p:nvCxnSpPr>
            <p:spPr>
              <a:xfrm>
                <a:off x="1293496" y="449680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54" name="Straight Arrow Connector 53">
                <a:extLst>
                  <a:ext uri="{FF2B5EF4-FFF2-40B4-BE49-F238E27FC236}">
                    <a16:creationId xmlns:a16="http://schemas.microsoft.com/office/drawing/2014/main" id="{991FDFFB-289B-4511-B540-9B4FAD59A684}"/>
                  </a:ext>
                </a:extLst>
              </p:cNvPr>
              <p:cNvCxnSpPr>
                <a:cxnSpLocks/>
                <a:stCxn id="47" idx="6"/>
              </p:cNvCxnSpPr>
              <p:nvPr/>
            </p:nvCxnSpPr>
            <p:spPr>
              <a:xfrm>
                <a:off x="1293496" y="4893046"/>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55" name="Straight Arrow Connector 54">
                <a:extLst>
                  <a:ext uri="{FF2B5EF4-FFF2-40B4-BE49-F238E27FC236}">
                    <a16:creationId xmlns:a16="http://schemas.microsoft.com/office/drawing/2014/main" id="{3E8578D6-3387-4545-B244-795D93A625D4}"/>
                  </a:ext>
                </a:extLst>
              </p:cNvPr>
              <p:cNvCxnSpPr>
                <a:cxnSpLocks/>
                <a:endCxn id="44" idx="2"/>
              </p:cNvCxnSpPr>
              <p:nvPr/>
            </p:nvCxnSpPr>
            <p:spPr>
              <a:xfrm>
                <a:off x="425152" y="449680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56" name="Straight Arrow Connector 55">
                <a:extLst>
                  <a:ext uri="{FF2B5EF4-FFF2-40B4-BE49-F238E27FC236}">
                    <a16:creationId xmlns:a16="http://schemas.microsoft.com/office/drawing/2014/main" id="{CB8C3102-A0C2-477F-91E0-FAF5EF93E0BC}"/>
                  </a:ext>
                </a:extLst>
              </p:cNvPr>
              <p:cNvCxnSpPr>
                <a:cxnSpLocks/>
                <a:endCxn id="45" idx="2"/>
              </p:cNvCxnSpPr>
              <p:nvPr/>
            </p:nvCxnSpPr>
            <p:spPr>
              <a:xfrm>
                <a:off x="425152" y="4893046"/>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sp>
            <p:nvSpPr>
              <p:cNvPr id="57" name="Oval 56">
                <a:extLst>
                  <a:ext uri="{FF2B5EF4-FFF2-40B4-BE49-F238E27FC236}">
                    <a16:creationId xmlns:a16="http://schemas.microsoft.com/office/drawing/2014/main" id="{0A2AAAED-2C4F-4215-9BA8-6A2EDFA015C1}"/>
                  </a:ext>
                </a:extLst>
              </p:cNvPr>
              <p:cNvSpPr/>
              <p:nvPr/>
            </p:nvSpPr>
            <p:spPr>
              <a:xfrm>
                <a:off x="557017"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58" name="Oval 57">
                <a:extLst>
                  <a:ext uri="{FF2B5EF4-FFF2-40B4-BE49-F238E27FC236}">
                    <a16:creationId xmlns:a16="http://schemas.microsoft.com/office/drawing/2014/main" id="{B184D2D9-C04E-47F2-B76A-4C0DF9033BE2}"/>
                  </a:ext>
                </a:extLst>
              </p:cNvPr>
              <p:cNvSpPr/>
              <p:nvPr/>
            </p:nvSpPr>
            <p:spPr>
              <a:xfrm>
                <a:off x="827275" y="520642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59" name="Oval 58">
                <a:extLst>
                  <a:ext uri="{FF2B5EF4-FFF2-40B4-BE49-F238E27FC236}">
                    <a16:creationId xmlns:a16="http://schemas.microsoft.com/office/drawing/2014/main" id="{7E8626CD-31D3-4F37-B5A3-9BA849D7EB5F}"/>
                  </a:ext>
                </a:extLst>
              </p:cNvPr>
              <p:cNvSpPr/>
              <p:nvPr/>
            </p:nvSpPr>
            <p:spPr>
              <a:xfrm>
                <a:off x="1110616" y="541978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sp>
            <p:nvSpPr>
              <p:cNvPr id="60" name="Oval 59">
                <a:extLst>
                  <a:ext uri="{FF2B5EF4-FFF2-40B4-BE49-F238E27FC236}">
                    <a16:creationId xmlns:a16="http://schemas.microsoft.com/office/drawing/2014/main" id="{A85B54DF-D117-41A9-B736-1860CFFEF296}"/>
                  </a:ext>
                </a:extLst>
              </p:cNvPr>
              <p:cNvSpPr/>
              <p:nvPr/>
            </p:nvSpPr>
            <p:spPr>
              <a:xfrm>
                <a:off x="1110616" y="5023541"/>
                <a:ext cx="182880" cy="182880"/>
              </a:xfrm>
              <a:prstGeom prst="ellipse">
                <a:avLst/>
              </a:prstGeom>
              <a:solidFill>
                <a:sysClr val="window" lastClr="FFFFFF"/>
              </a:solidFill>
              <a:ln w="19050" cap="flat" cmpd="sng" algn="ctr">
                <a:solidFill>
                  <a:sysClr val="windowText" lastClr="00000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ea typeface="+mn-ea"/>
                  <a:cs typeface="+mn-cs"/>
                </a:endParaRPr>
              </a:p>
            </p:txBody>
          </p:sp>
          <p:cxnSp>
            <p:nvCxnSpPr>
              <p:cNvPr id="61" name="Straight Arrow Connector 60">
                <a:extLst>
                  <a:ext uri="{FF2B5EF4-FFF2-40B4-BE49-F238E27FC236}">
                    <a16:creationId xmlns:a16="http://schemas.microsoft.com/office/drawing/2014/main" id="{3B1E5AF2-706E-455E-AFD0-38BD19929BF9}"/>
                  </a:ext>
                </a:extLst>
              </p:cNvPr>
              <p:cNvCxnSpPr>
                <a:cxnSpLocks/>
                <a:stCxn id="57" idx="5"/>
                <a:endCxn id="58" idx="1"/>
              </p:cNvCxnSpPr>
              <p:nvPr/>
            </p:nvCxnSpPr>
            <p:spPr>
              <a:xfrm>
                <a:off x="713115" y="5179639"/>
                <a:ext cx="140942"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62" name="Straight Arrow Connector 61">
                <a:extLst>
                  <a:ext uri="{FF2B5EF4-FFF2-40B4-BE49-F238E27FC236}">
                    <a16:creationId xmlns:a16="http://schemas.microsoft.com/office/drawing/2014/main" id="{048DC183-0B8A-4CCE-A675-6E71887038D1}"/>
                  </a:ext>
                </a:extLst>
              </p:cNvPr>
              <p:cNvCxnSpPr>
                <a:cxnSpLocks/>
                <a:stCxn id="58" idx="7"/>
                <a:endCxn id="60" idx="3"/>
              </p:cNvCxnSpPr>
              <p:nvPr/>
            </p:nvCxnSpPr>
            <p:spPr>
              <a:xfrm flipV="1">
                <a:off x="983373" y="5179639"/>
                <a:ext cx="154025" cy="5356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63" name="Straight Arrow Connector 62">
                <a:extLst>
                  <a:ext uri="{FF2B5EF4-FFF2-40B4-BE49-F238E27FC236}">
                    <a16:creationId xmlns:a16="http://schemas.microsoft.com/office/drawing/2014/main" id="{EC46204F-FE59-4478-BFA2-E776492AF27E}"/>
                  </a:ext>
                </a:extLst>
              </p:cNvPr>
              <p:cNvCxnSpPr>
                <a:cxnSpLocks/>
                <a:stCxn id="58" idx="5"/>
                <a:endCxn id="59" idx="1"/>
              </p:cNvCxnSpPr>
              <p:nvPr/>
            </p:nvCxnSpPr>
            <p:spPr>
              <a:xfrm>
                <a:off x="983373" y="5362519"/>
                <a:ext cx="154025" cy="84044"/>
              </a:xfrm>
              <a:prstGeom prst="straightConnector1">
                <a:avLst/>
              </a:prstGeom>
              <a:noFill/>
              <a:ln w="12700" cap="flat" cmpd="sng" algn="ctr">
                <a:solidFill>
                  <a:sysClr val="windowText" lastClr="000000"/>
                </a:solidFill>
                <a:prstDash val="solid"/>
                <a:miter lim="800000"/>
                <a:tailEnd type="triangle" w="sm" len="sm"/>
              </a:ln>
              <a:effectLst>
                <a:outerShdw blurRad="63500" sx="102000" sy="102000" algn="ctr" rotWithShape="0">
                  <a:prstClr val="black">
                    <a:alpha val="40000"/>
                  </a:prstClr>
                </a:outerShdw>
              </a:effectLst>
            </p:spPr>
          </p:cxnSp>
          <p:cxnSp>
            <p:nvCxnSpPr>
              <p:cNvPr id="64" name="Straight Arrow Connector 63">
                <a:extLst>
                  <a:ext uri="{FF2B5EF4-FFF2-40B4-BE49-F238E27FC236}">
                    <a16:creationId xmlns:a16="http://schemas.microsoft.com/office/drawing/2014/main" id="{415505FA-461E-4A68-864D-9DE6040DE824}"/>
                  </a:ext>
                </a:extLst>
              </p:cNvPr>
              <p:cNvCxnSpPr>
                <a:cxnSpLocks/>
                <a:stCxn id="60" idx="6"/>
              </p:cNvCxnSpPr>
              <p:nvPr/>
            </p:nvCxnSpPr>
            <p:spPr>
              <a:xfrm>
                <a:off x="1293496" y="511498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65" name="Straight Arrow Connector 64">
                <a:extLst>
                  <a:ext uri="{FF2B5EF4-FFF2-40B4-BE49-F238E27FC236}">
                    <a16:creationId xmlns:a16="http://schemas.microsoft.com/office/drawing/2014/main" id="{2869C3EA-C805-4C5C-B236-B944A5AAD10A}"/>
                  </a:ext>
                </a:extLst>
              </p:cNvPr>
              <p:cNvCxnSpPr>
                <a:cxnSpLocks/>
                <a:stCxn id="59" idx="6"/>
              </p:cNvCxnSpPr>
              <p:nvPr/>
            </p:nvCxnSpPr>
            <p:spPr>
              <a:xfrm>
                <a:off x="1293496" y="5511221"/>
                <a:ext cx="127243"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cxnSp>
            <p:nvCxnSpPr>
              <p:cNvPr id="66" name="Straight Arrow Connector 65">
                <a:extLst>
                  <a:ext uri="{FF2B5EF4-FFF2-40B4-BE49-F238E27FC236}">
                    <a16:creationId xmlns:a16="http://schemas.microsoft.com/office/drawing/2014/main" id="{795A3B40-A7A9-46D9-B8C1-3FA4A1269D42}"/>
                  </a:ext>
                </a:extLst>
              </p:cNvPr>
              <p:cNvCxnSpPr>
                <a:cxnSpLocks/>
                <a:endCxn id="57" idx="2"/>
              </p:cNvCxnSpPr>
              <p:nvPr/>
            </p:nvCxnSpPr>
            <p:spPr>
              <a:xfrm>
                <a:off x="425152" y="5114981"/>
                <a:ext cx="131865" cy="0"/>
              </a:xfrm>
              <a:prstGeom prst="straightConnector1">
                <a:avLst/>
              </a:prstGeom>
              <a:noFill/>
              <a:ln w="12700" cap="flat" cmpd="sng" algn="ctr">
                <a:solidFill>
                  <a:sysClr val="windowText" lastClr="000000"/>
                </a:solidFill>
                <a:prstDash val="sysDash"/>
                <a:miter lim="800000"/>
                <a:tailEnd type="triangle" w="sm" len="sm"/>
              </a:ln>
              <a:effectLst>
                <a:outerShdw blurRad="63500" sx="102000" sy="102000" algn="ctr" rotWithShape="0">
                  <a:prstClr val="black">
                    <a:alpha val="40000"/>
                  </a:prstClr>
                </a:outerShdw>
              </a:effectLst>
            </p:spPr>
          </p:cxnSp>
        </p:grpSp>
        <p:sp>
          <p:nvSpPr>
            <p:cNvPr id="41" name="Flowchart: Alternate Process 40">
              <a:extLst>
                <a:ext uri="{FF2B5EF4-FFF2-40B4-BE49-F238E27FC236}">
                  <a16:creationId xmlns:a16="http://schemas.microsoft.com/office/drawing/2014/main" id="{9C35111D-6E75-43C9-9111-C3D6A1D515DC}"/>
                </a:ext>
              </a:extLst>
            </p:cNvPr>
            <p:cNvSpPr/>
            <p:nvPr/>
          </p:nvSpPr>
          <p:spPr>
            <a:xfrm>
              <a:off x="5233047" y="4629793"/>
              <a:ext cx="1819656" cy="765945"/>
            </a:xfrm>
            <a:prstGeom prst="flowChartAlternateProcess">
              <a:avLst/>
            </a:prstGeom>
            <a:solidFill>
              <a:sysClr val="window" lastClr="FFFFFF"/>
            </a:solidFill>
            <a:ln w="28575" cap="flat" cmpd="sng" algn="ctr">
              <a:solidFill>
                <a:srgbClr val="44546A">
                  <a:lumMod val="75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Forward &amp; Backward Execution Script</a:t>
              </a:r>
            </a:p>
          </p:txBody>
        </p:sp>
        <p:cxnSp>
          <p:nvCxnSpPr>
            <p:cNvPr id="42" name="Straight Arrow Connector 41">
              <a:extLst>
                <a:ext uri="{FF2B5EF4-FFF2-40B4-BE49-F238E27FC236}">
                  <a16:creationId xmlns:a16="http://schemas.microsoft.com/office/drawing/2014/main" id="{C09F60ED-333A-4CAC-BCE4-F6A3D005F8EB}"/>
                </a:ext>
              </a:extLst>
            </p:cNvPr>
            <p:cNvCxnSpPr>
              <a:cxnSpLocks/>
              <a:stCxn id="28" idx="3"/>
              <a:endCxn id="41" idx="1"/>
            </p:cNvCxnSpPr>
            <p:nvPr/>
          </p:nvCxnSpPr>
          <p:spPr>
            <a:xfrm flipV="1">
              <a:off x="4863536" y="5012766"/>
              <a:ext cx="369511" cy="2334"/>
            </a:xfrm>
            <a:prstGeom prst="straightConnector1">
              <a:avLst/>
            </a:prstGeom>
            <a:noFill/>
            <a:ln w="76200" cap="flat" cmpd="sng" algn="ctr">
              <a:solidFill>
                <a:srgbClr val="4472C4">
                  <a:lumMod val="50000"/>
                </a:srgbClr>
              </a:solidFill>
              <a:prstDash val="solid"/>
              <a:miter lim="800000"/>
              <a:tailEnd type="triangle"/>
            </a:ln>
            <a:effectLst/>
          </p:spPr>
        </p:cxnSp>
      </p:grpSp>
    </p:spTree>
    <p:extLst>
      <p:ext uri="{BB962C8B-B14F-4D97-AF65-F5344CB8AC3E}">
        <p14:creationId xmlns:p14="http://schemas.microsoft.com/office/powerpoint/2010/main" val="288567568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ADVOCATING SMALL BATCHES</a:t>
            </a:r>
          </a:p>
        </p:txBody>
      </p:sp>
      <p:sp>
        <p:nvSpPr>
          <p:cNvPr id="8" name="Content Placeholder 2">
            <a:extLst>
              <a:ext uri="{FF2B5EF4-FFF2-40B4-BE49-F238E27FC236}">
                <a16:creationId xmlns:a16="http://schemas.microsoft.com/office/drawing/2014/main" id="{885A6160-4CEB-458F-9AA7-9121353A1B6B}"/>
              </a:ext>
            </a:extLst>
          </p:cNvPr>
          <p:cNvSpPr txBox="1">
            <a:spLocks/>
          </p:cNvSpPr>
          <p:nvPr/>
        </p:nvSpPr>
        <p:spPr>
          <a:xfrm>
            <a:off x="253014" y="3347884"/>
            <a:ext cx="8615778" cy="290244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ClrTx/>
              <a:buNone/>
            </a:pPr>
            <a:r>
              <a:rPr lang="en-US" dirty="0">
                <a:solidFill>
                  <a:schemeClr val="bg1"/>
                </a:solidFill>
              </a:rPr>
              <a:t>http://</a:t>
            </a:r>
            <a:r>
              <a:rPr lang="en-US" dirty="0" err="1">
                <a:solidFill>
                  <a:schemeClr val="bg1"/>
                </a:solidFill>
              </a:rPr>
              <a:t>axon.cs.byu.edu</a:t>
            </a:r>
            <a:r>
              <a:rPr lang="en-US" dirty="0">
                <a:solidFill>
                  <a:schemeClr val="bg1"/>
                </a:solidFill>
              </a:rPr>
              <a:t>/papers/Wilson.nn03.batch.pdf</a:t>
            </a:r>
          </a:p>
        </p:txBody>
      </p:sp>
      <p:sp>
        <p:nvSpPr>
          <p:cNvPr id="62" name="Slide Number Placeholder 61">
            <a:extLst>
              <a:ext uri="{FF2B5EF4-FFF2-40B4-BE49-F238E27FC236}">
                <a16:creationId xmlns:a16="http://schemas.microsoft.com/office/drawing/2014/main" id="{D6751E0C-CA9F-487D-BECC-CE0B16FE6BA3}"/>
              </a:ext>
            </a:extLst>
          </p:cNvPr>
          <p:cNvSpPr>
            <a:spLocks noGrp="1"/>
          </p:cNvSpPr>
          <p:nvPr>
            <p:ph type="sldNum" sz="quarter" idx="12"/>
          </p:nvPr>
        </p:nvSpPr>
        <p:spPr/>
        <p:txBody>
          <a:bodyPr/>
          <a:lstStyle/>
          <a:p>
            <a:fld id="{7879F333-E86C-4653-BB99-01AB5147A26C}" type="slidenum">
              <a:rPr lang="en-US" smtClean="0"/>
              <a:t>27</a:t>
            </a:fld>
            <a:endParaRPr lang="en-US"/>
          </a:p>
        </p:txBody>
      </p:sp>
      <p:pic>
        <p:nvPicPr>
          <p:cNvPr id="3" name="Picture 2">
            <a:extLst>
              <a:ext uri="{FF2B5EF4-FFF2-40B4-BE49-F238E27FC236}">
                <a16:creationId xmlns:a16="http://schemas.microsoft.com/office/drawing/2014/main" id="{F5D1A188-04DA-7F4D-A283-D4E9377A7BF9}"/>
              </a:ext>
            </a:extLst>
          </p:cNvPr>
          <p:cNvPicPr>
            <a:picLocks noChangeAspect="1"/>
          </p:cNvPicPr>
          <p:nvPr/>
        </p:nvPicPr>
        <p:blipFill rotWithShape="1">
          <a:blip r:embed="rId2"/>
          <a:srcRect l="32097" t="16839" r="32419" b="56581"/>
          <a:stretch/>
        </p:blipFill>
        <p:spPr>
          <a:xfrm>
            <a:off x="2525625" y="1097313"/>
            <a:ext cx="4070555" cy="1905760"/>
          </a:xfrm>
          <a:prstGeom prst="rect">
            <a:avLst/>
          </a:prstGeom>
        </p:spPr>
      </p:pic>
      <p:pic>
        <p:nvPicPr>
          <p:cNvPr id="7" name="Picture 6">
            <a:extLst>
              <a:ext uri="{FF2B5EF4-FFF2-40B4-BE49-F238E27FC236}">
                <a16:creationId xmlns:a16="http://schemas.microsoft.com/office/drawing/2014/main" id="{C6B299BA-8276-4E4D-8884-F4EB4E63F0AD}"/>
              </a:ext>
            </a:extLst>
          </p:cNvPr>
          <p:cNvPicPr>
            <a:picLocks noChangeAspect="1"/>
          </p:cNvPicPr>
          <p:nvPr/>
        </p:nvPicPr>
        <p:blipFill rotWithShape="1">
          <a:blip r:embed="rId3"/>
          <a:srcRect l="49880" t="16839" r="11451" b="32065"/>
          <a:stretch/>
        </p:blipFill>
        <p:spPr>
          <a:xfrm>
            <a:off x="2792920" y="3778195"/>
            <a:ext cx="3535963" cy="2920181"/>
          </a:xfrm>
          <a:prstGeom prst="rect">
            <a:avLst/>
          </a:prstGeom>
        </p:spPr>
      </p:pic>
    </p:spTree>
    <p:extLst>
      <p:ext uri="{BB962C8B-B14F-4D97-AF65-F5344CB8AC3E}">
        <p14:creationId xmlns:p14="http://schemas.microsoft.com/office/powerpoint/2010/main" val="318610593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Forward-backward kernel </a:t>
            </a:r>
            <a:r>
              <a:rPr lang="en-US" dirty="0" err="1">
                <a:solidFill>
                  <a:schemeClr val="bg1"/>
                </a:solidFill>
              </a:rPr>
              <a:t>jitting</a:t>
            </a:r>
            <a:r>
              <a:rPr lang="en-US" dirty="0">
                <a:solidFill>
                  <a:schemeClr val="bg1"/>
                </a:solidFill>
              </a:rPr>
              <a:t>:</a:t>
            </a:r>
            <a:br>
              <a:rPr lang="en-US" dirty="0">
                <a:solidFill>
                  <a:schemeClr val="bg1"/>
                </a:solidFill>
              </a:rPr>
            </a:br>
            <a:r>
              <a:rPr lang="en-US" dirty="0">
                <a:solidFill>
                  <a:schemeClr val="bg1"/>
                </a:solidFill>
              </a:rPr>
              <a:t>kernel routine example</a:t>
            </a:r>
          </a:p>
        </p:txBody>
      </p:sp>
      <p:pic>
        <p:nvPicPr>
          <p:cNvPr id="7" name="Picture 6">
            <a:extLst>
              <a:ext uri="{FF2B5EF4-FFF2-40B4-BE49-F238E27FC236}">
                <a16:creationId xmlns:a16="http://schemas.microsoft.com/office/drawing/2014/main" id="{7D13D3DC-E66A-4B1A-83C3-EBE52AE1FFE2}"/>
              </a:ext>
            </a:extLst>
          </p:cNvPr>
          <p:cNvPicPr>
            <a:picLocks noChangeAspect="1"/>
          </p:cNvPicPr>
          <p:nvPr/>
        </p:nvPicPr>
        <p:blipFill>
          <a:blip r:embed="rId2"/>
          <a:stretch>
            <a:fillRect/>
          </a:stretch>
        </p:blipFill>
        <p:spPr>
          <a:xfrm>
            <a:off x="420628" y="1865376"/>
            <a:ext cx="5329019" cy="4399778"/>
          </a:xfrm>
          <a:prstGeom prst="rect">
            <a:avLst/>
          </a:prstGeom>
        </p:spPr>
      </p:pic>
      <p:sp>
        <p:nvSpPr>
          <p:cNvPr id="9" name="Content Placeholder 2">
            <a:extLst>
              <a:ext uri="{FF2B5EF4-FFF2-40B4-BE49-F238E27FC236}">
                <a16:creationId xmlns:a16="http://schemas.microsoft.com/office/drawing/2014/main" id="{74506701-932E-45B8-B3A1-0F020794A7F8}"/>
              </a:ext>
            </a:extLst>
          </p:cNvPr>
          <p:cNvSpPr>
            <a:spLocks noGrp="1"/>
          </p:cNvSpPr>
          <p:nvPr>
            <p:ph idx="1"/>
          </p:nvPr>
        </p:nvSpPr>
        <p:spPr>
          <a:xfrm>
            <a:off x="264111" y="1255901"/>
            <a:ext cx="8615778" cy="429577"/>
          </a:xfrm>
        </p:spPr>
        <p:txBody>
          <a:bodyPr anchor="t"/>
          <a:lstStyle/>
          <a:p>
            <a:pPr marL="0" indent="0" algn="ctr">
              <a:buClrTx/>
              <a:buNone/>
            </a:pPr>
            <a:r>
              <a:rPr lang="en-US">
                <a:solidFill>
                  <a:schemeClr val="bg1"/>
                </a:solidFill>
              </a:rPr>
              <a:t>Source for in-register matrix multiplication with a given vector (1/2)</a:t>
            </a:r>
            <a:endParaRPr lang="en-US" dirty="0">
              <a:solidFill>
                <a:schemeClr val="bg1"/>
              </a:solidFill>
            </a:endParaRPr>
          </a:p>
        </p:txBody>
      </p:sp>
    </p:spTree>
    <p:extLst>
      <p:ext uri="{BB962C8B-B14F-4D97-AF65-F5344CB8AC3E}">
        <p14:creationId xmlns:p14="http://schemas.microsoft.com/office/powerpoint/2010/main" val="140756506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Forward-backward kernel </a:t>
            </a:r>
            <a:r>
              <a:rPr lang="en-US" dirty="0" err="1">
                <a:solidFill>
                  <a:schemeClr val="bg1"/>
                </a:solidFill>
              </a:rPr>
              <a:t>jitting</a:t>
            </a:r>
            <a:r>
              <a:rPr lang="en-US" dirty="0">
                <a:solidFill>
                  <a:schemeClr val="bg1"/>
                </a:solidFill>
              </a:rPr>
              <a:t>:</a:t>
            </a:r>
            <a:br>
              <a:rPr lang="en-US" dirty="0">
                <a:solidFill>
                  <a:schemeClr val="bg1"/>
                </a:solidFill>
              </a:rPr>
            </a:br>
            <a:r>
              <a:rPr lang="en-US" dirty="0">
                <a:solidFill>
                  <a:schemeClr val="bg1"/>
                </a:solidFill>
              </a:rPr>
              <a:t>kernel routine example</a:t>
            </a:r>
          </a:p>
        </p:txBody>
      </p:sp>
      <p:sp>
        <p:nvSpPr>
          <p:cNvPr id="9" name="Content Placeholder 2">
            <a:extLst>
              <a:ext uri="{FF2B5EF4-FFF2-40B4-BE49-F238E27FC236}">
                <a16:creationId xmlns:a16="http://schemas.microsoft.com/office/drawing/2014/main" id="{12C5F330-7FF0-4F6F-9ADD-175883962EE0}"/>
              </a:ext>
            </a:extLst>
          </p:cNvPr>
          <p:cNvSpPr>
            <a:spLocks noGrp="1"/>
          </p:cNvSpPr>
          <p:nvPr>
            <p:ph idx="1"/>
          </p:nvPr>
        </p:nvSpPr>
        <p:spPr>
          <a:xfrm>
            <a:off x="264111" y="1255901"/>
            <a:ext cx="8615778" cy="429577"/>
          </a:xfrm>
        </p:spPr>
        <p:txBody>
          <a:bodyPr anchor="t"/>
          <a:lstStyle/>
          <a:p>
            <a:pPr marL="0" indent="0" algn="ctr">
              <a:buClrTx/>
              <a:buNone/>
            </a:pPr>
            <a:r>
              <a:rPr lang="en-US">
                <a:solidFill>
                  <a:schemeClr val="bg1"/>
                </a:solidFill>
              </a:rPr>
              <a:t>Source for in-register matrix multiplication with a given vector (2/2)</a:t>
            </a:r>
            <a:endParaRPr lang="en-US" dirty="0">
              <a:solidFill>
                <a:schemeClr val="bg1"/>
              </a:solidFill>
            </a:endParaRPr>
          </a:p>
        </p:txBody>
      </p:sp>
      <p:pic>
        <p:nvPicPr>
          <p:cNvPr id="3" name="Picture 2">
            <a:extLst>
              <a:ext uri="{FF2B5EF4-FFF2-40B4-BE49-F238E27FC236}">
                <a16:creationId xmlns:a16="http://schemas.microsoft.com/office/drawing/2014/main" id="{F383E363-32E1-40FE-A44E-CA3AF9EC330C}"/>
              </a:ext>
            </a:extLst>
          </p:cNvPr>
          <p:cNvPicPr>
            <a:picLocks noChangeAspect="1"/>
          </p:cNvPicPr>
          <p:nvPr/>
        </p:nvPicPr>
        <p:blipFill>
          <a:blip r:embed="rId2"/>
          <a:stretch>
            <a:fillRect/>
          </a:stretch>
        </p:blipFill>
        <p:spPr>
          <a:xfrm>
            <a:off x="423005" y="1865167"/>
            <a:ext cx="8297990" cy="4376512"/>
          </a:xfrm>
          <a:prstGeom prst="rect">
            <a:avLst/>
          </a:prstGeom>
        </p:spPr>
      </p:pic>
      <p:sp>
        <p:nvSpPr>
          <p:cNvPr id="4" name="Slide Number Placeholder 3">
            <a:extLst>
              <a:ext uri="{FF2B5EF4-FFF2-40B4-BE49-F238E27FC236}">
                <a16:creationId xmlns:a16="http://schemas.microsoft.com/office/drawing/2014/main" id="{923E96AF-C75A-4115-B7A1-8EA4D8EC67C0}"/>
              </a:ext>
            </a:extLst>
          </p:cNvPr>
          <p:cNvSpPr>
            <a:spLocks noGrp="1"/>
          </p:cNvSpPr>
          <p:nvPr>
            <p:ph type="sldNum" sz="quarter" idx="12"/>
          </p:nvPr>
        </p:nvSpPr>
        <p:spPr/>
        <p:txBody>
          <a:bodyPr/>
          <a:lstStyle/>
          <a:p>
            <a:fld id="{7879F333-E86C-4653-BB99-01AB5147A26C}" type="slidenum">
              <a:rPr lang="en-US" smtClean="0"/>
              <a:t>29</a:t>
            </a:fld>
            <a:endParaRPr lang="en-US"/>
          </a:p>
        </p:txBody>
      </p:sp>
    </p:spTree>
    <p:extLst>
      <p:ext uri="{BB962C8B-B14F-4D97-AF65-F5344CB8AC3E}">
        <p14:creationId xmlns:p14="http://schemas.microsoft.com/office/powerpoint/2010/main" val="72547224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neural netWORKs:</a:t>
            </a:r>
            <a:br>
              <a:rPr lang="en-US">
                <a:solidFill>
                  <a:schemeClr val="bg1"/>
                </a:solidFill>
              </a:rPr>
            </a:br>
            <a:r>
              <a:rPr lang="en-US">
                <a:solidFill>
                  <a:schemeClr val="bg1"/>
                </a:solidFill>
              </a:rPr>
              <a:t>REPRESENTED AS COMPUTATION GRAPH</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2</a:t>
            </a:r>
            <a:endParaRPr lang="en-US" sz="1200" dirty="0">
              <a:solidFill>
                <a:schemeClr val="bg1"/>
              </a:solidFill>
            </a:endParaRPr>
          </a:p>
        </p:txBody>
      </p:sp>
      <p:sp>
        <p:nvSpPr>
          <p:cNvPr id="7" name="TextBox 6">
            <a:extLst>
              <a:ext uri="{FF2B5EF4-FFF2-40B4-BE49-F238E27FC236}">
                <a16:creationId xmlns:a16="http://schemas.microsoft.com/office/drawing/2014/main" id="{4EECFDFD-DE06-41A4-8045-BB8836B6A751}"/>
              </a:ext>
            </a:extLst>
          </p:cNvPr>
          <p:cNvSpPr txBox="1"/>
          <p:nvPr/>
        </p:nvSpPr>
        <p:spPr>
          <a:xfrm>
            <a:off x="680287" y="3305147"/>
            <a:ext cx="2911968" cy="1754326"/>
          </a:xfrm>
          <a:prstGeom prst="rect">
            <a:avLst/>
          </a:prstGeom>
          <a:noFill/>
        </p:spPr>
        <p:txBody>
          <a:bodyPr wrap="square" rtlCol="0">
            <a:spAutoFit/>
          </a:bodyPr>
          <a:lstStyle/>
          <a:p>
            <a:r>
              <a:rPr lang="en-US" b="1">
                <a:solidFill>
                  <a:schemeClr val="bg1"/>
                </a:solidFill>
              </a:rPr>
              <a:t>Training:</a:t>
            </a:r>
          </a:p>
          <a:p>
            <a:r>
              <a:rPr lang="en-US">
                <a:solidFill>
                  <a:schemeClr val="bg1"/>
                </a:solidFill>
              </a:rPr>
              <a:t>for </a:t>
            </a:r>
            <a:r>
              <a:rPr lang="en-US" b="1" i="1">
                <a:solidFill>
                  <a:schemeClr val="bg1"/>
                </a:solidFill>
              </a:rPr>
              <a:t>n</a:t>
            </a:r>
            <a:r>
              <a:rPr lang="en-US">
                <a:solidFill>
                  <a:schemeClr val="bg1"/>
                </a:solidFill>
              </a:rPr>
              <a:t> iterations</a:t>
            </a:r>
          </a:p>
          <a:p>
            <a:r>
              <a:rPr lang="en-US">
                <a:solidFill>
                  <a:schemeClr val="bg1"/>
                </a:solidFill>
              </a:rPr>
              <a:t>     for </a:t>
            </a:r>
            <a:r>
              <a:rPr lang="en-US" b="1" i="1">
                <a:solidFill>
                  <a:schemeClr val="bg1"/>
                </a:solidFill>
              </a:rPr>
              <a:t>i</a:t>
            </a:r>
            <a:r>
              <a:rPr lang="en-US">
                <a:solidFill>
                  <a:schemeClr val="bg1"/>
                </a:solidFill>
              </a:rPr>
              <a:t> training input batch</a:t>
            </a:r>
          </a:p>
          <a:p>
            <a:r>
              <a:rPr lang="en-US" b="1">
                <a:solidFill>
                  <a:schemeClr val="bg1"/>
                </a:solidFill>
              </a:rPr>
              <a:t>           forward-pass</a:t>
            </a:r>
          </a:p>
          <a:p>
            <a:r>
              <a:rPr lang="en-US" b="1">
                <a:solidFill>
                  <a:schemeClr val="bg1"/>
                </a:solidFill>
              </a:rPr>
              <a:t>           backward-pass</a:t>
            </a:r>
          </a:p>
          <a:p>
            <a:r>
              <a:rPr lang="en-US" b="1">
                <a:solidFill>
                  <a:schemeClr val="bg1"/>
                </a:solidFill>
              </a:rPr>
              <a:t>           update parameters</a:t>
            </a:r>
          </a:p>
        </p:txBody>
      </p:sp>
      <p:sp>
        <p:nvSpPr>
          <p:cNvPr id="8" name="Oval 7">
            <a:extLst>
              <a:ext uri="{FF2B5EF4-FFF2-40B4-BE49-F238E27FC236}">
                <a16:creationId xmlns:a16="http://schemas.microsoft.com/office/drawing/2014/main" id="{E6A1F92C-C738-44E2-B1B0-0D796D2E862D}"/>
              </a:ext>
            </a:extLst>
          </p:cNvPr>
          <p:cNvSpPr/>
          <p:nvPr/>
        </p:nvSpPr>
        <p:spPr>
          <a:xfrm>
            <a:off x="3008307" y="230471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9" name="Oval 8">
            <a:extLst>
              <a:ext uri="{FF2B5EF4-FFF2-40B4-BE49-F238E27FC236}">
                <a16:creationId xmlns:a16="http://schemas.microsoft.com/office/drawing/2014/main" id="{9BB15347-C5DC-4B4D-8240-F61E3FE54595}"/>
              </a:ext>
            </a:extLst>
          </p:cNvPr>
          <p:cNvSpPr/>
          <p:nvPr/>
        </p:nvSpPr>
        <p:spPr>
          <a:xfrm>
            <a:off x="3678479" y="2309846"/>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10" name="Oval 9">
            <a:extLst>
              <a:ext uri="{FF2B5EF4-FFF2-40B4-BE49-F238E27FC236}">
                <a16:creationId xmlns:a16="http://schemas.microsoft.com/office/drawing/2014/main" id="{B12D7603-C77A-4E03-A871-BBB2B45A96C7}"/>
              </a:ext>
            </a:extLst>
          </p:cNvPr>
          <p:cNvSpPr/>
          <p:nvPr/>
        </p:nvSpPr>
        <p:spPr>
          <a:xfrm>
            <a:off x="4348651" y="230471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relu</a:t>
            </a:r>
          </a:p>
        </p:txBody>
      </p:sp>
      <p:sp>
        <p:nvSpPr>
          <p:cNvPr id="11" name="Oval 10">
            <a:extLst>
              <a:ext uri="{FF2B5EF4-FFF2-40B4-BE49-F238E27FC236}">
                <a16:creationId xmlns:a16="http://schemas.microsoft.com/office/drawing/2014/main" id="{F552FCB7-8874-4CFD-97FF-74D7DDDEE1A0}"/>
              </a:ext>
            </a:extLst>
          </p:cNvPr>
          <p:cNvSpPr/>
          <p:nvPr/>
        </p:nvSpPr>
        <p:spPr>
          <a:xfrm>
            <a:off x="5018823" y="230471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12" name="Oval 11">
            <a:extLst>
              <a:ext uri="{FF2B5EF4-FFF2-40B4-BE49-F238E27FC236}">
                <a16:creationId xmlns:a16="http://schemas.microsoft.com/office/drawing/2014/main" id="{BDA2E053-A2BF-42B8-A2BE-8A53E2D37DF3}"/>
              </a:ext>
            </a:extLst>
          </p:cNvPr>
          <p:cNvSpPr/>
          <p:nvPr/>
        </p:nvSpPr>
        <p:spPr>
          <a:xfrm>
            <a:off x="5688995" y="230471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13" name="Oval 12">
            <a:extLst>
              <a:ext uri="{FF2B5EF4-FFF2-40B4-BE49-F238E27FC236}">
                <a16:creationId xmlns:a16="http://schemas.microsoft.com/office/drawing/2014/main" id="{AB7B6B10-F2C0-49FB-972E-94C0A5CDEB0A}"/>
              </a:ext>
            </a:extLst>
          </p:cNvPr>
          <p:cNvSpPr/>
          <p:nvPr/>
        </p:nvSpPr>
        <p:spPr>
          <a:xfrm>
            <a:off x="6359167" y="230471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softmax</a:t>
            </a:r>
          </a:p>
        </p:txBody>
      </p:sp>
      <p:sp>
        <p:nvSpPr>
          <p:cNvPr id="14" name="Oval 13">
            <a:extLst>
              <a:ext uri="{FF2B5EF4-FFF2-40B4-BE49-F238E27FC236}">
                <a16:creationId xmlns:a16="http://schemas.microsoft.com/office/drawing/2014/main" id="{8CD5EA5F-E6C3-4380-8FA1-CFE946EF8676}"/>
              </a:ext>
            </a:extLst>
          </p:cNvPr>
          <p:cNvSpPr/>
          <p:nvPr/>
        </p:nvSpPr>
        <p:spPr>
          <a:xfrm>
            <a:off x="2642547" y="158577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r>
              <a:rPr lang="en-US" sz="1600" baseline="-25000">
                <a:solidFill>
                  <a:schemeClr val="bg1"/>
                </a:solidFill>
              </a:rPr>
              <a:t>1</a:t>
            </a:r>
            <a:endParaRPr lang="en-US" sz="1600">
              <a:solidFill>
                <a:schemeClr val="bg1"/>
              </a:solidFill>
            </a:endParaRPr>
          </a:p>
        </p:txBody>
      </p:sp>
      <p:sp>
        <p:nvSpPr>
          <p:cNvPr id="15" name="Oval 14">
            <a:extLst>
              <a:ext uri="{FF2B5EF4-FFF2-40B4-BE49-F238E27FC236}">
                <a16:creationId xmlns:a16="http://schemas.microsoft.com/office/drawing/2014/main" id="{3ED4367A-1A1C-4314-B49D-FD620E93083B}"/>
              </a:ext>
            </a:extLst>
          </p:cNvPr>
          <p:cNvSpPr/>
          <p:nvPr/>
        </p:nvSpPr>
        <p:spPr>
          <a:xfrm>
            <a:off x="3313653" y="158577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b</a:t>
            </a:r>
            <a:r>
              <a:rPr lang="en-US" sz="1600" baseline="-25000">
                <a:solidFill>
                  <a:schemeClr val="bg1"/>
                </a:solidFill>
              </a:rPr>
              <a:t>1</a:t>
            </a:r>
            <a:endParaRPr lang="en-US" sz="1600">
              <a:solidFill>
                <a:schemeClr val="bg1"/>
              </a:solidFill>
            </a:endParaRPr>
          </a:p>
        </p:txBody>
      </p:sp>
      <p:sp>
        <p:nvSpPr>
          <p:cNvPr id="16" name="Oval 15">
            <a:extLst>
              <a:ext uri="{FF2B5EF4-FFF2-40B4-BE49-F238E27FC236}">
                <a16:creationId xmlns:a16="http://schemas.microsoft.com/office/drawing/2014/main" id="{539CFA20-D722-42C5-8003-174D4BAD00F1}"/>
              </a:ext>
            </a:extLst>
          </p:cNvPr>
          <p:cNvSpPr/>
          <p:nvPr/>
        </p:nvSpPr>
        <p:spPr>
          <a:xfrm>
            <a:off x="4653063" y="158767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r>
              <a:rPr lang="en-US" sz="1600" baseline="-25000">
                <a:solidFill>
                  <a:schemeClr val="bg1"/>
                </a:solidFill>
              </a:rPr>
              <a:t>2</a:t>
            </a:r>
            <a:endParaRPr lang="en-US" sz="1600">
              <a:solidFill>
                <a:schemeClr val="bg1"/>
              </a:solidFill>
            </a:endParaRPr>
          </a:p>
        </p:txBody>
      </p:sp>
      <p:sp>
        <p:nvSpPr>
          <p:cNvPr id="17" name="Oval 16">
            <a:extLst>
              <a:ext uri="{FF2B5EF4-FFF2-40B4-BE49-F238E27FC236}">
                <a16:creationId xmlns:a16="http://schemas.microsoft.com/office/drawing/2014/main" id="{ED693F72-79F0-40DB-B3BF-91274289F2AB}"/>
              </a:ext>
            </a:extLst>
          </p:cNvPr>
          <p:cNvSpPr/>
          <p:nvPr/>
        </p:nvSpPr>
        <p:spPr>
          <a:xfrm>
            <a:off x="5323235" y="158577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b</a:t>
            </a:r>
            <a:r>
              <a:rPr lang="en-US" sz="1600" baseline="-25000">
                <a:solidFill>
                  <a:schemeClr val="bg1"/>
                </a:solidFill>
              </a:rPr>
              <a:t>2</a:t>
            </a:r>
            <a:endParaRPr lang="en-US" sz="1600">
              <a:solidFill>
                <a:schemeClr val="bg1"/>
              </a:solidFill>
            </a:endParaRPr>
          </a:p>
        </p:txBody>
      </p:sp>
      <p:sp>
        <p:nvSpPr>
          <p:cNvPr id="18" name="Oval 17">
            <a:extLst>
              <a:ext uri="{FF2B5EF4-FFF2-40B4-BE49-F238E27FC236}">
                <a16:creationId xmlns:a16="http://schemas.microsoft.com/office/drawing/2014/main" id="{FFCB9D5D-0310-459B-96AF-C54E5D2C6924}"/>
              </a:ext>
            </a:extLst>
          </p:cNvPr>
          <p:cNvSpPr/>
          <p:nvPr/>
        </p:nvSpPr>
        <p:spPr>
          <a:xfrm>
            <a:off x="7029337" y="2312335"/>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loss</a:t>
            </a:r>
          </a:p>
        </p:txBody>
      </p:sp>
      <p:sp>
        <p:nvSpPr>
          <p:cNvPr id="19" name="Oval 18">
            <a:extLst>
              <a:ext uri="{FF2B5EF4-FFF2-40B4-BE49-F238E27FC236}">
                <a16:creationId xmlns:a16="http://schemas.microsoft.com/office/drawing/2014/main" id="{EA3F2919-64A7-4837-9E71-936016A9469F}"/>
              </a:ext>
            </a:extLst>
          </p:cNvPr>
          <p:cNvSpPr/>
          <p:nvPr/>
        </p:nvSpPr>
        <p:spPr>
          <a:xfrm>
            <a:off x="2130265" y="2304715"/>
            <a:ext cx="365760" cy="3657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900">
                <a:solidFill>
                  <a:schemeClr val="bg1"/>
                </a:solidFill>
              </a:rPr>
              <a:t>Input</a:t>
            </a:r>
          </a:p>
        </p:txBody>
      </p:sp>
      <p:cxnSp>
        <p:nvCxnSpPr>
          <p:cNvPr id="21" name="Straight Arrow Connector 20">
            <a:extLst>
              <a:ext uri="{FF2B5EF4-FFF2-40B4-BE49-F238E27FC236}">
                <a16:creationId xmlns:a16="http://schemas.microsoft.com/office/drawing/2014/main" id="{09F04E5E-757C-4C19-9999-86A2110658F0}"/>
              </a:ext>
            </a:extLst>
          </p:cNvPr>
          <p:cNvCxnSpPr>
            <a:stCxn id="19" idx="6"/>
            <a:endCxn id="8" idx="2"/>
          </p:cNvCxnSpPr>
          <p:nvPr/>
        </p:nvCxnSpPr>
        <p:spPr>
          <a:xfrm>
            <a:off x="2496025" y="2487595"/>
            <a:ext cx="51228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BC0FA7B-38E9-42C9-81DE-52D134481D62}"/>
              </a:ext>
            </a:extLst>
          </p:cNvPr>
          <p:cNvCxnSpPr>
            <a:cxnSpLocks/>
            <a:stCxn id="8" idx="6"/>
            <a:endCxn id="9" idx="2"/>
          </p:cNvCxnSpPr>
          <p:nvPr/>
        </p:nvCxnSpPr>
        <p:spPr>
          <a:xfrm>
            <a:off x="3374067" y="2487599"/>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6D54A61-464D-4E79-8E11-2FB8D6F6AFBF}"/>
              </a:ext>
            </a:extLst>
          </p:cNvPr>
          <p:cNvCxnSpPr>
            <a:cxnSpLocks/>
            <a:stCxn id="9" idx="6"/>
            <a:endCxn id="10" idx="2"/>
          </p:cNvCxnSpPr>
          <p:nvPr/>
        </p:nvCxnSpPr>
        <p:spPr>
          <a:xfrm flipV="1">
            <a:off x="4044239" y="2487599"/>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B8B8A4A9-F46D-40FB-A79F-5E3F11A14520}"/>
              </a:ext>
            </a:extLst>
          </p:cNvPr>
          <p:cNvCxnSpPr>
            <a:cxnSpLocks/>
            <a:stCxn id="10" idx="6"/>
            <a:endCxn id="11" idx="2"/>
          </p:cNvCxnSpPr>
          <p:nvPr/>
        </p:nvCxnSpPr>
        <p:spPr>
          <a:xfrm>
            <a:off x="4714411" y="2487595"/>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41EA1C16-8717-496E-A7F2-BA7BF324C539}"/>
              </a:ext>
            </a:extLst>
          </p:cNvPr>
          <p:cNvCxnSpPr>
            <a:cxnSpLocks/>
            <a:stCxn id="11" idx="6"/>
            <a:endCxn id="12" idx="2"/>
          </p:cNvCxnSpPr>
          <p:nvPr/>
        </p:nvCxnSpPr>
        <p:spPr>
          <a:xfrm>
            <a:off x="5384583" y="2487595"/>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E1BFA683-BE49-4D6F-AE3E-6C9B9EBD81BE}"/>
              </a:ext>
            </a:extLst>
          </p:cNvPr>
          <p:cNvCxnSpPr>
            <a:cxnSpLocks/>
            <a:stCxn id="12" idx="6"/>
            <a:endCxn id="13" idx="2"/>
          </p:cNvCxnSpPr>
          <p:nvPr/>
        </p:nvCxnSpPr>
        <p:spPr>
          <a:xfrm>
            <a:off x="6054755" y="2487595"/>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3FE15917-4FA6-441C-A8FD-E4DFE4607095}"/>
              </a:ext>
            </a:extLst>
          </p:cNvPr>
          <p:cNvCxnSpPr>
            <a:cxnSpLocks/>
            <a:stCxn id="13" idx="6"/>
            <a:endCxn id="18" idx="2"/>
          </p:cNvCxnSpPr>
          <p:nvPr/>
        </p:nvCxnSpPr>
        <p:spPr>
          <a:xfrm>
            <a:off x="6724927" y="2487595"/>
            <a:ext cx="30441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63F3E8EB-1E7A-4D13-A93E-CBD8C9227170}"/>
              </a:ext>
            </a:extLst>
          </p:cNvPr>
          <p:cNvCxnSpPr>
            <a:cxnSpLocks/>
            <a:stCxn id="14" idx="5"/>
            <a:endCxn id="8" idx="0"/>
          </p:cNvCxnSpPr>
          <p:nvPr/>
        </p:nvCxnSpPr>
        <p:spPr>
          <a:xfrm>
            <a:off x="2954743" y="1897970"/>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96ADD48E-B830-4561-BF9A-4A876A278DA7}"/>
              </a:ext>
            </a:extLst>
          </p:cNvPr>
          <p:cNvCxnSpPr>
            <a:cxnSpLocks/>
            <a:stCxn id="15" idx="5"/>
            <a:endCxn id="9" idx="0"/>
          </p:cNvCxnSpPr>
          <p:nvPr/>
        </p:nvCxnSpPr>
        <p:spPr>
          <a:xfrm>
            <a:off x="3625849" y="1897966"/>
            <a:ext cx="235510" cy="411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2D6CB161-4D31-42B7-B586-35C8261B8CA5}"/>
              </a:ext>
            </a:extLst>
          </p:cNvPr>
          <p:cNvCxnSpPr>
            <a:cxnSpLocks/>
            <a:stCxn id="16" idx="5"/>
            <a:endCxn id="11" idx="0"/>
          </p:cNvCxnSpPr>
          <p:nvPr/>
        </p:nvCxnSpPr>
        <p:spPr>
          <a:xfrm>
            <a:off x="4965259" y="1899872"/>
            <a:ext cx="236444" cy="404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1C21731A-1D08-46D1-9960-01981F86D7C7}"/>
              </a:ext>
            </a:extLst>
          </p:cNvPr>
          <p:cNvCxnSpPr>
            <a:cxnSpLocks/>
            <a:stCxn id="17" idx="5"/>
            <a:endCxn id="12" idx="0"/>
          </p:cNvCxnSpPr>
          <p:nvPr/>
        </p:nvCxnSpPr>
        <p:spPr>
          <a:xfrm>
            <a:off x="5635431" y="1897970"/>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Rectangle 67">
            <a:extLst>
              <a:ext uri="{FF2B5EF4-FFF2-40B4-BE49-F238E27FC236}">
                <a16:creationId xmlns:a16="http://schemas.microsoft.com/office/drawing/2014/main" id="{93387DEE-DAF7-47E1-BD57-43C9563D3C18}"/>
              </a:ext>
            </a:extLst>
          </p:cNvPr>
          <p:cNvSpPr/>
          <p:nvPr/>
        </p:nvSpPr>
        <p:spPr>
          <a:xfrm>
            <a:off x="2573429" y="1512385"/>
            <a:ext cx="3180224" cy="51253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9E9E9E5-F126-4D4B-9558-EA3576DC69FB}"/>
              </a:ext>
            </a:extLst>
          </p:cNvPr>
          <p:cNvSpPr txBox="1"/>
          <p:nvPr/>
        </p:nvSpPr>
        <p:spPr>
          <a:xfrm>
            <a:off x="2573429" y="1207363"/>
            <a:ext cx="3180224" cy="369332"/>
          </a:xfrm>
          <a:prstGeom prst="rect">
            <a:avLst/>
          </a:prstGeom>
          <a:noFill/>
        </p:spPr>
        <p:txBody>
          <a:bodyPr wrap="square" rtlCol="0">
            <a:spAutoFit/>
          </a:bodyPr>
          <a:lstStyle/>
          <a:p>
            <a:pPr algn="ctr"/>
            <a:r>
              <a:rPr lang="en-US" dirty="0">
                <a:solidFill>
                  <a:schemeClr val="bg1"/>
                </a:solidFill>
              </a:rPr>
              <a:t>Model Parameters</a:t>
            </a:r>
          </a:p>
        </p:txBody>
      </p:sp>
      <p:sp>
        <p:nvSpPr>
          <p:cNvPr id="71" name="TextBox 70">
            <a:extLst>
              <a:ext uri="{FF2B5EF4-FFF2-40B4-BE49-F238E27FC236}">
                <a16:creationId xmlns:a16="http://schemas.microsoft.com/office/drawing/2014/main" id="{D7F46D30-0F73-4866-A3C7-6BF4F8D95DC6}"/>
              </a:ext>
            </a:extLst>
          </p:cNvPr>
          <p:cNvSpPr txBox="1"/>
          <p:nvPr/>
        </p:nvSpPr>
        <p:spPr>
          <a:xfrm>
            <a:off x="4417077" y="3305151"/>
            <a:ext cx="3579775" cy="3139321"/>
          </a:xfrm>
          <a:prstGeom prst="rect">
            <a:avLst/>
          </a:prstGeom>
          <a:noFill/>
        </p:spPr>
        <p:txBody>
          <a:bodyPr wrap="square" rtlCol="0">
            <a:spAutoFit/>
          </a:bodyPr>
          <a:lstStyle/>
          <a:p>
            <a:r>
              <a:rPr lang="en-US" b="1">
                <a:solidFill>
                  <a:schemeClr val="bg1"/>
                </a:solidFill>
              </a:rPr>
              <a:t>forward-pass:</a:t>
            </a:r>
          </a:p>
          <a:p>
            <a:r>
              <a:rPr lang="en-US">
                <a:solidFill>
                  <a:schemeClr val="bg1"/>
                </a:solidFill>
              </a:rPr>
              <a:t>for each node</a:t>
            </a:r>
          </a:p>
          <a:p>
            <a:r>
              <a:rPr lang="en-US">
                <a:solidFill>
                  <a:schemeClr val="bg1"/>
                </a:solidFill>
              </a:rPr>
              <a:t>      compute output tensor content</a:t>
            </a:r>
          </a:p>
          <a:p>
            <a:endParaRPr lang="en-US">
              <a:solidFill>
                <a:schemeClr val="bg1"/>
              </a:solidFill>
            </a:endParaRPr>
          </a:p>
          <a:p>
            <a:r>
              <a:rPr lang="en-US" b="1">
                <a:solidFill>
                  <a:schemeClr val="bg1"/>
                </a:solidFill>
              </a:rPr>
              <a:t>backward-pass:</a:t>
            </a:r>
          </a:p>
          <a:p>
            <a:r>
              <a:rPr lang="en-US">
                <a:solidFill>
                  <a:schemeClr val="bg1"/>
                </a:solidFill>
              </a:rPr>
              <a:t>for each node</a:t>
            </a:r>
          </a:p>
          <a:p>
            <a:r>
              <a:rPr lang="en-US">
                <a:solidFill>
                  <a:schemeClr val="bg1"/>
                </a:solidFill>
              </a:rPr>
              <a:t>      compute the gradient</a:t>
            </a:r>
          </a:p>
          <a:p>
            <a:r>
              <a:rPr lang="en-US">
                <a:solidFill>
                  <a:schemeClr val="bg1"/>
                </a:solidFill>
              </a:rPr>
              <a:t>      </a:t>
            </a:r>
          </a:p>
          <a:p>
            <a:r>
              <a:rPr lang="en-US" b="1">
                <a:solidFill>
                  <a:schemeClr val="bg1"/>
                </a:solidFill>
              </a:rPr>
              <a:t>update parameters:</a:t>
            </a:r>
          </a:p>
          <a:p>
            <a:r>
              <a:rPr lang="en-US">
                <a:solidFill>
                  <a:schemeClr val="bg1"/>
                </a:solidFill>
              </a:rPr>
              <a:t>for each parameter node</a:t>
            </a:r>
          </a:p>
          <a:p>
            <a:r>
              <a:rPr lang="en-US">
                <a:solidFill>
                  <a:schemeClr val="bg1"/>
                </a:solidFill>
              </a:rPr>
              <a:t>      apply its gradient</a:t>
            </a:r>
          </a:p>
        </p:txBody>
      </p:sp>
      <p:sp>
        <p:nvSpPr>
          <p:cNvPr id="72" name="Slide Number Placeholder 71">
            <a:extLst>
              <a:ext uri="{FF2B5EF4-FFF2-40B4-BE49-F238E27FC236}">
                <a16:creationId xmlns:a16="http://schemas.microsoft.com/office/drawing/2014/main" id="{8C6E3499-52D8-4119-8618-5DE8F9F32E46}"/>
              </a:ext>
            </a:extLst>
          </p:cNvPr>
          <p:cNvSpPr>
            <a:spLocks noGrp="1"/>
          </p:cNvSpPr>
          <p:nvPr>
            <p:ph type="sldNum" sz="quarter" idx="12"/>
          </p:nvPr>
        </p:nvSpPr>
        <p:spPr/>
        <p:txBody>
          <a:bodyPr/>
          <a:lstStyle/>
          <a:p>
            <a:fld id="{7879F333-E86C-4653-BB99-01AB5147A26C}" type="slidenum">
              <a:rPr lang="en-US" smtClean="0"/>
              <a:t>3</a:t>
            </a:fld>
            <a:endParaRPr lang="en-US"/>
          </a:p>
        </p:txBody>
      </p:sp>
    </p:spTree>
    <p:extLst>
      <p:ext uri="{BB962C8B-B14F-4D97-AF65-F5344CB8AC3E}">
        <p14:creationId xmlns:p14="http://schemas.microsoft.com/office/powerpoint/2010/main" val="204828936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Dynamic neural nets</a:t>
            </a:r>
          </a:p>
        </p:txBody>
      </p:sp>
      <p:sp>
        <p:nvSpPr>
          <p:cNvPr id="3" name="Content Placeholder 2">
            <a:extLst>
              <a:ext uri="{FF2B5EF4-FFF2-40B4-BE49-F238E27FC236}">
                <a16:creationId xmlns:a16="http://schemas.microsoft.com/office/drawing/2014/main" id="{443506F6-08D5-4E01-96E5-DD372B16E65A}"/>
              </a:ext>
            </a:extLst>
          </p:cNvPr>
          <p:cNvSpPr>
            <a:spLocks noGrp="1"/>
          </p:cNvSpPr>
          <p:nvPr>
            <p:ph idx="1"/>
          </p:nvPr>
        </p:nvSpPr>
        <p:spPr>
          <a:xfrm>
            <a:off x="253014" y="1133480"/>
            <a:ext cx="8615778" cy="1088339"/>
          </a:xfrm>
        </p:spPr>
        <p:txBody>
          <a:bodyPr anchor="t"/>
          <a:lstStyle/>
          <a:p>
            <a:pPr marL="0" indent="0">
              <a:buNone/>
            </a:pPr>
            <a:r>
              <a:rPr lang="en-US" dirty="0">
                <a:solidFill>
                  <a:schemeClr val="bg1"/>
                </a:solidFill>
              </a:rPr>
              <a:t>- Although the set of model parameters do not change, there is no fixed architecture.</a:t>
            </a:r>
          </a:p>
          <a:p>
            <a:pPr marL="0" indent="0">
              <a:buNone/>
            </a:pPr>
            <a:r>
              <a:rPr lang="en-US" dirty="0">
                <a:solidFill>
                  <a:schemeClr val="bg1"/>
                </a:solidFill>
              </a:rPr>
              <a:t>- For every input, the shape of the computation graph may be different.</a:t>
            </a:r>
          </a:p>
          <a:p>
            <a:pPr>
              <a:buFontTx/>
              <a:buChar char="-"/>
            </a:pPr>
            <a:endParaRPr lang="en-US" dirty="0">
              <a:solidFill>
                <a:schemeClr val="bg1"/>
              </a:solidFill>
            </a:endParaRPr>
          </a:p>
          <a:p>
            <a:pPr>
              <a:buFontTx/>
              <a:buChar char="-"/>
            </a:pP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3</a:t>
            </a:r>
            <a:endParaRPr lang="en-US" sz="1200" dirty="0">
              <a:solidFill>
                <a:schemeClr val="bg1"/>
              </a:solidFill>
            </a:endParaRPr>
          </a:p>
        </p:txBody>
      </p:sp>
      <p:sp>
        <p:nvSpPr>
          <p:cNvPr id="7" name="Oval 6">
            <a:extLst>
              <a:ext uri="{FF2B5EF4-FFF2-40B4-BE49-F238E27FC236}">
                <a16:creationId xmlns:a16="http://schemas.microsoft.com/office/drawing/2014/main" id="{59E60AA2-D78E-4EC9-A667-414745C013A3}"/>
              </a:ext>
            </a:extLst>
          </p:cNvPr>
          <p:cNvSpPr/>
          <p:nvPr/>
        </p:nvSpPr>
        <p:spPr>
          <a:xfrm>
            <a:off x="2620465" y="311602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8" name="Oval 7">
            <a:extLst>
              <a:ext uri="{FF2B5EF4-FFF2-40B4-BE49-F238E27FC236}">
                <a16:creationId xmlns:a16="http://schemas.microsoft.com/office/drawing/2014/main" id="{51CA186A-1476-4708-82D0-9109C378E4A8}"/>
              </a:ext>
            </a:extLst>
          </p:cNvPr>
          <p:cNvSpPr/>
          <p:nvPr/>
        </p:nvSpPr>
        <p:spPr>
          <a:xfrm>
            <a:off x="3290637" y="312115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9" name="Oval 8">
            <a:extLst>
              <a:ext uri="{FF2B5EF4-FFF2-40B4-BE49-F238E27FC236}">
                <a16:creationId xmlns:a16="http://schemas.microsoft.com/office/drawing/2014/main" id="{4EE2F282-486D-4991-92F1-BFBE62FD9EE1}"/>
              </a:ext>
            </a:extLst>
          </p:cNvPr>
          <p:cNvSpPr/>
          <p:nvPr/>
        </p:nvSpPr>
        <p:spPr>
          <a:xfrm>
            <a:off x="3960809" y="311602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relu</a:t>
            </a:r>
          </a:p>
        </p:txBody>
      </p:sp>
      <p:sp>
        <p:nvSpPr>
          <p:cNvPr id="10" name="Oval 9">
            <a:extLst>
              <a:ext uri="{FF2B5EF4-FFF2-40B4-BE49-F238E27FC236}">
                <a16:creationId xmlns:a16="http://schemas.microsoft.com/office/drawing/2014/main" id="{B37686AF-50E2-4EF6-819A-B0C86DAE20BD}"/>
              </a:ext>
            </a:extLst>
          </p:cNvPr>
          <p:cNvSpPr/>
          <p:nvPr/>
        </p:nvSpPr>
        <p:spPr>
          <a:xfrm>
            <a:off x="4630981" y="311602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11" name="Oval 10">
            <a:extLst>
              <a:ext uri="{FF2B5EF4-FFF2-40B4-BE49-F238E27FC236}">
                <a16:creationId xmlns:a16="http://schemas.microsoft.com/office/drawing/2014/main" id="{8B3505B0-B1A3-4BEC-A25C-865F032F1144}"/>
              </a:ext>
            </a:extLst>
          </p:cNvPr>
          <p:cNvSpPr/>
          <p:nvPr/>
        </p:nvSpPr>
        <p:spPr>
          <a:xfrm>
            <a:off x="5301153" y="311602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12" name="Oval 11">
            <a:extLst>
              <a:ext uri="{FF2B5EF4-FFF2-40B4-BE49-F238E27FC236}">
                <a16:creationId xmlns:a16="http://schemas.microsoft.com/office/drawing/2014/main" id="{8B4CFD87-B514-4BB4-95B7-3F2D3F83F3CE}"/>
              </a:ext>
            </a:extLst>
          </p:cNvPr>
          <p:cNvSpPr/>
          <p:nvPr/>
        </p:nvSpPr>
        <p:spPr>
          <a:xfrm>
            <a:off x="5971325" y="311602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softmax</a:t>
            </a:r>
          </a:p>
        </p:txBody>
      </p:sp>
      <p:sp>
        <p:nvSpPr>
          <p:cNvPr id="13" name="Oval 12">
            <a:extLst>
              <a:ext uri="{FF2B5EF4-FFF2-40B4-BE49-F238E27FC236}">
                <a16:creationId xmlns:a16="http://schemas.microsoft.com/office/drawing/2014/main" id="{9F3A599D-716D-425C-B49A-4F6D708E51FB}"/>
              </a:ext>
            </a:extLst>
          </p:cNvPr>
          <p:cNvSpPr/>
          <p:nvPr/>
        </p:nvSpPr>
        <p:spPr>
          <a:xfrm>
            <a:off x="2254705" y="2397075"/>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r>
              <a:rPr lang="en-US" sz="1600" baseline="-25000">
                <a:solidFill>
                  <a:schemeClr val="bg1"/>
                </a:solidFill>
              </a:rPr>
              <a:t>1</a:t>
            </a:r>
            <a:endParaRPr lang="en-US" sz="1600">
              <a:solidFill>
                <a:schemeClr val="bg1"/>
              </a:solidFill>
            </a:endParaRPr>
          </a:p>
        </p:txBody>
      </p:sp>
      <p:sp>
        <p:nvSpPr>
          <p:cNvPr id="14" name="Oval 13">
            <a:extLst>
              <a:ext uri="{FF2B5EF4-FFF2-40B4-BE49-F238E27FC236}">
                <a16:creationId xmlns:a16="http://schemas.microsoft.com/office/drawing/2014/main" id="{E3205912-5320-4227-888B-D94636C37C77}"/>
              </a:ext>
            </a:extLst>
          </p:cNvPr>
          <p:cNvSpPr/>
          <p:nvPr/>
        </p:nvSpPr>
        <p:spPr>
          <a:xfrm>
            <a:off x="2925811" y="2397075"/>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b</a:t>
            </a:r>
            <a:r>
              <a:rPr lang="en-US" sz="1600" baseline="-25000">
                <a:solidFill>
                  <a:schemeClr val="bg1"/>
                </a:solidFill>
              </a:rPr>
              <a:t>1</a:t>
            </a:r>
            <a:endParaRPr lang="en-US" sz="1600">
              <a:solidFill>
                <a:schemeClr val="bg1"/>
              </a:solidFill>
            </a:endParaRPr>
          </a:p>
        </p:txBody>
      </p:sp>
      <p:sp>
        <p:nvSpPr>
          <p:cNvPr id="15" name="Oval 14">
            <a:extLst>
              <a:ext uri="{FF2B5EF4-FFF2-40B4-BE49-F238E27FC236}">
                <a16:creationId xmlns:a16="http://schemas.microsoft.com/office/drawing/2014/main" id="{742E8E3D-E1D3-4E71-AF2F-F5183953382A}"/>
              </a:ext>
            </a:extLst>
          </p:cNvPr>
          <p:cNvSpPr/>
          <p:nvPr/>
        </p:nvSpPr>
        <p:spPr>
          <a:xfrm>
            <a:off x="4341735" y="239897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r>
              <a:rPr lang="en-US" sz="1600" baseline="-25000">
                <a:solidFill>
                  <a:schemeClr val="bg1"/>
                </a:solidFill>
              </a:rPr>
              <a:t>2</a:t>
            </a:r>
            <a:endParaRPr lang="en-US" sz="1600">
              <a:solidFill>
                <a:schemeClr val="bg1"/>
              </a:solidFill>
            </a:endParaRPr>
          </a:p>
        </p:txBody>
      </p:sp>
      <p:sp>
        <p:nvSpPr>
          <p:cNvPr id="16" name="Oval 15">
            <a:extLst>
              <a:ext uri="{FF2B5EF4-FFF2-40B4-BE49-F238E27FC236}">
                <a16:creationId xmlns:a16="http://schemas.microsoft.com/office/drawing/2014/main" id="{2307BB72-C82D-404C-ABCA-3B363D55DE5B}"/>
              </a:ext>
            </a:extLst>
          </p:cNvPr>
          <p:cNvSpPr/>
          <p:nvPr/>
        </p:nvSpPr>
        <p:spPr>
          <a:xfrm>
            <a:off x="5011907" y="2397075"/>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b</a:t>
            </a:r>
            <a:r>
              <a:rPr lang="en-US" sz="1600" baseline="-25000">
                <a:solidFill>
                  <a:schemeClr val="bg1"/>
                </a:solidFill>
              </a:rPr>
              <a:t>2</a:t>
            </a:r>
            <a:endParaRPr lang="en-US" sz="1600">
              <a:solidFill>
                <a:schemeClr val="bg1"/>
              </a:solidFill>
            </a:endParaRPr>
          </a:p>
        </p:txBody>
      </p:sp>
      <p:sp>
        <p:nvSpPr>
          <p:cNvPr id="17" name="Oval 16">
            <a:extLst>
              <a:ext uri="{FF2B5EF4-FFF2-40B4-BE49-F238E27FC236}">
                <a16:creationId xmlns:a16="http://schemas.microsoft.com/office/drawing/2014/main" id="{2E304646-BDA4-4BA4-8949-A7102C351C89}"/>
              </a:ext>
            </a:extLst>
          </p:cNvPr>
          <p:cNvSpPr/>
          <p:nvPr/>
        </p:nvSpPr>
        <p:spPr>
          <a:xfrm>
            <a:off x="6641495" y="3123640"/>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loss</a:t>
            </a:r>
          </a:p>
        </p:txBody>
      </p:sp>
      <p:sp>
        <p:nvSpPr>
          <p:cNvPr id="18" name="Oval 17">
            <a:extLst>
              <a:ext uri="{FF2B5EF4-FFF2-40B4-BE49-F238E27FC236}">
                <a16:creationId xmlns:a16="http://schemas.microsoft.com/office/drawing/2014/main" id="{A0810B13-C6C0-4516-9836-30356759AF6B}"/>
              </a:ext>
            </a:extLst>
          </p:cNvPr>
          <p:cNvSpPr/>
          <p:nvPr/>
        </p:nvSpPr>
        <p:spPr>
          <a:xfrm>
            <a:off x="1742423" y="3116020"/>
            <a:ext cx="365760" cy="3657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400">
                <a:solidFill>
                  <a:schemeClr val="bg1"/>
                </a:solidFill>
              </a:rPr>
              <a:t>in1</a:t>
            </a:r>
          </a:p>
        </p:txBody>
      </p:sp>
      <p:cxnSp>
        <p:nvCxnSpPr>
          <p:cNvPr id="19" name="Straight Arrow Connector 18">
            <a:extLst>
              <a:ext uri="{FF2B5EF4-FFF2-40B4-BE49-F238E27FC236}">
                <a16:creationId xmlns:a16="http://schemas.microsoft.com/office/drawing/2014/main" id="{E29C135D-3482-4CA8-808B-B241118E6BB3}"/>
              </a:ext>
            </a:extLst>
          </p:cNvPr>
          <p:cNvCxnSpPr>
            <a:stCxn id="18" idx="6"/>
            <a:endCxn id="7" idx="2"/>
          </p:cNvCxnSpPr>
          <p:nvPr/>
        </p:nvCxnSpPr>
        <p:spPr>
          <a:xfrm>
            <a:off x="2108183" y="3298900"/>
            <a:ext cx="51228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605F0757-B5CA-4421-B672-70E578B43509}"/>
              </a:ext>
            </a:extLst>
          </p:cNvPr>
          <p:cNvCxnSpPr>
            <a:cxnSpLocks/>
            <a:stCxn id="7" idx="6"/>
            <a:endCxn id="8" idx="2"/>
          </p:cNvCxnSpPr>
          <p:nvPr/>
        </p:nvCxnSpPr>
        <p:spPr>
          <a:xfrm>
            <a:off x="2986225" y="3298904"/>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8304F2B8-6652-487B-B398-D8C97C2102D6}"/>
              </a:ext>
            </a:extLst>
          </p:cNvPr>
          <p:cNvCxnSpPr>
            <a:cxnSpLocks/>
            <a:stCxn id="8" idx="6"/>
            <a:endCxn id="9" idx="2"/>
          </p:cNvCxnSpPr>
          <p:nvPr/>
        </p:nvCxnSpPr>
        <p:spPr>
          <a:xfrm flipV="1">
            <a:off x="3656397" y="3298904"/>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BED932CF-C41D-45DC-8F16-8844AF808D13}"/>
              </a:ext>
            </a:extLst>
          </p:cNvPr>
          <p:cNvCxnSpPr>
            <a:cxnSpLocks/>
            <a:stCxn id="9" idx="6"/>
            <a:endCxn id="10" idx="2"/>
          </p:cNvCxnSpPr>
          <p:nvPr/>
        </p:nvCxnSpPr>
        <p:spPr>
          <a:xfrm>
            <a:off x="4326569" y="3298900"/>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2AF4E8DD-B43F-4BF0-A725-F93DB74C3B48}"/>
              </a:ext>
            </a:extLst>
          </p:cNvPr>
          <p:cNvCxnSpPr>
            <a:cxnSpLocks/>
            <a:stCxn id="10" idx="6"/>
            <a:endCxn id="11" idx="2"/>
          </p:cNvCxnSpPr>
          <p:nvPr/>
        </p:nvCxnSpPr>
        <p:spPr>
          <a:xfrm>
            <a:off x="4996741" y="3298900"/>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2122004C-2CC3-48A7-83AB-C4B36F1D906D}"/>
              </a:ext>
            </a:extLst>
          </p:cNvPr>
          <p:cNvCxnSpPr>
            <a:cxnSpLocks/>
            <a:stCxn id="11" idx="6"/>
            <a:endCxn id="12" idx="2"/>
          </p:cNvCxnSpPr>
          <p:nvPr/>
        </p:nvCxnSpPr>
        <p:spPr>
          <a:xfrm>
            <a:off x="5666913" y="3298900"/>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F29DEF32-6F35-4C13-95CA-025BC7AA8199}"/>
              </a:ext>
            </a:extLst>
          </p:cNvPr>
          <p:cNvCxnSpPr>
            <a:cxnSpLocks/>
            <a:stCxn id="12" idx="6"/>
            <a:endCxn id="17" idx="2"/>
          </p:cNvCxnSpPr>
          <p:nvPr/>
        </p:nvCxnSpPr>
        <p:spPr>
          <a:xfrm>
            <a:off x="6337085" y="3298900"/>
            <a:ext cx="30441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3EAF4086-1319-4B07-B88D-4040041058F6}"/>
              </a:ext>
            </a:extLst>
          </p:cNvPr>
          <p:cNvCxnSpPr>
            <a:cxnSpLocks/>
            <a:stCxn id="13" idx="5"/>
            <a:endCxn id="7" idx="0"/>
          </p:cNvCxnSpPr>
          <p:nvPr/>
        </p:nvCxnSpPr>
        <p:spPr>
          <a:xfrm>
            <a:off x="2566901" y="2709275"/>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7C3F3B35-CC27-463A-A231-7AF35417CBDA}"/>
              </a:ext>
            </a:extLst>
          </p:cNvPr>
          <p:cNvCxnSpPr>
            <a:cxnSpLocks/>
            <a:stCxn id="14" idx="5"/>
            <a:endCxn id="8" idx="0"/>
          </p:cNvCxnSpPr>
          <p:nvPr/>
        </p:nvCxnSpPr>
        <p:spPr>
          <a:xfrm>
            <a:off x="3238007" y="2709271"/>
            <a:ext cx="235510" cy="411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D638A62F-49D3-4700-A2F4-70E2C268D5E0}"/>
              </a:ext>
            </a:extLst>
          </p:cNvPr>
          <p:cNvCxnSpPr>
            <a:cxnSpLocks/>
            <a:stCxn id="15" idx="5"/>
            <a:endCxn id="10" idx="0"/>
          </p:cNvCxnSpPr>
          <p:nvPr/>
        </p:nvCxnSpPr>
        <p:spPr>
          <a:xfrm>
            <a:off x="4653931" y="2711177"/>
            <a:ext cx="159930" cy="404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226316BC-D1D6-471E-B259-DBCA1E11197C}"/>
              </a:ext>
            </a:extLst>
          </p:cNvPr>
          <p:cNvCxnSpPr>
            <a:cxnSpLocks/>
            <a:stCxn id="16" idx="5"/>
            <a:endCxn id="11" idx="0"/>
          </p:cNvCxnSpPr>
          <p:nvPr/>
        </p:nvCxnSpPr>
        <p:spPr>
          <a:xfrm>
            <a:off x="5324103" y="2709275"/>
            <a:ext cx="159930"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id="{7B818436-E8EF-4470-8AA3-7ABD538F0DF9}"/>
              </a:ext>
            </a:extLst>
          </p:cNvPr>
          <p:cNvSpPr/>
          <p:nvPr/>
        </p:nvSpPr>
        <p:spPr>
          <a:xfrm>
            <a:off x="2185590" y="2323690"/>
            <a:ext cx="3257629" cy="51253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7894002-5E4D-4B08-85D7-9B5C6CBF96E8}"/>
              </a:ext>
            </a:extLst>
          </p:cNvPr>
          <p:cNvSpPr/>
          <p:nvPr/>
        </p:nvSpPr>
        <p:spPr>
          <a:xfrm>
            <a:off x="2697869" y="446315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32" name="Oval 31">
            <a:extLst>
              <a:ext uri="{FF2B5EF4-FFF2-40B4-BE49-F238E27FC236}">
                <a16:creationId xmlns:a16="http://schemas.microsoft.com/office/drawing/2014/main" id="{10C8B8D4-6809-4066-A2D1-C4F1239058C8}"/>
              </a:ext>
            </a:extLst>
          </p:cNvPr>
          <p:cNvSpPr/>
          <p:nvPr/>
        </p:nvSpPr>
        <p:spPr>
          <a:xfrm>
            <a:off x="3368041" y="4468283"/>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36" name="Oval 35">
            <a:extLst>
              <a:ext uri="{FF2B5EF4-FFF2-40B4-BE49-F238E27FC236}">
                <a16:creationId xmlns:a16="http://schemas.microsoft.com/office/drawing/2014/main" id="{A3FC5D77-A6EE-4B59-A06E-A45A21D1B4EE}"/>
              </a:ext>
            </a:extLst>
          </p:cNvPr>
          <p:cNvSpPr/>
          <p:nvPr/>
        </p:nvSpPr>
        <p:spPr>
          <a:xfrm>
            <a:off x="4047475" y="446315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softmax</a:t>
            </a:r>
          </a:p>
        </p:txBody>
      </p:sp>
      <p:sp>
        <p:nvSpPr>
          <p:cNvPr id="37" name="Oval 36">
            <a:extLst>
              <a:ext uri="{FF2B5EF4-FFF2-40B4-BE49-F238E27FC236}">
                <a16:creationId xmlns:a16="http://schemas.microsoft.com/office/drawing/2014/main" id="{0A9F4321-DB66-48C6-835C-9C6EDE7D056C}"/>
              </a:ext>
            </a:extLst>
          </p:cNvPr>
          <p:cNvSpPr/>
          <p:nvPr/>
        </p:nvSpPr>
        <p:spPr>
          <a:xfrm>
            <a:off x="2332109" y="374420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W</a:t>
            </a:r>
            <a:r>
              <a:rPr lang="en-US" sz="1600" baseline="-25000" dirty="0">
                <a:solidFill>
                  <a:schemeClr val="bg1"/>
                </a:solidFill>
              </a:rPr>
              <a:t>1</a:t>
            </a:r>
            <a:endParaRPr lang="en-US" sz="1600" dirty="0">
              <a:solidFill>
                <a:schemeClr val="bg1"/>
              </a:solidFill>
            </a:endParaRPr>
          </a:p>
        </p:txBody>
      </p:sp>
      <p:sp>
        <p:nvSpPr>
          <p:cNvPr id="38" name="Oval 37">
            <a:extLst>
              <a:ext uri="{FF2B5EF4-FFF2-40B4-BE49-F238E27FC236}">
                <a16:creationId xmlns:a16="http://schemas.microsoft.com/office/drawing/2014/main" id="{70A42252-8B0B-46B4-B992-E0F322774A4B}"/>
              </a:ext>
            </a:extLst>
          </p:cNvPr>
          <p:cNvSpPr/>
          <p:nvPr/>
        </p:nvSpPr>
        <p:spPr>
          <a:xfrm>
            <a:off x="3003215" y="374420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b</a:t>
            </a:r>
            <a:r>
              <a:rPr lang="en-US" sz="1600" baseline="-25000" dirty="0">
                <a:solidFill>
                  <a:schemeClr val="bg1"/>
                </a:solidFill>
              </a:rPr>
              <a:t>1</a:t>
            </a:r>
            <a:endParaRPr lang="en-US" sz="1600" dirty="0">
              <a:solidFill>
                <a:schemeClr val="bg1"/>
              </a:solidFill>
            </a:endParaRPr>
          </a:p>
        </p:txBody>
      </p:sp>
      <p:sp>
        <p:nvSpPr>
          <p:cNvPr id="41" name="Oval 40">
            <a:extLst>
              <a:ext uri="{FF2B5EF4-FFF2-40B4-BE49-F238E27FC236}">
                <a16:creationId xmlns:a16="http://schemas.microsoft.com/office/drawing/2014/main" id="{0B19A65D-4D09-42BD-937F-B377E25B0FC7}"/>
              </a:ext>
            </a:extLst>
          </p:cNvPr>
          <p:cNvSpPr/>
          <p:nvPr/>
        </p:nvSpPr>
        <p:spPr>
          <a:xfrm>
            <a:off x="4717645" y="447077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loss</a:t>
            </a:r>
          </a:p>
        </p:txBody>
      </p:sp>
      <p:sp>
        <p:nvSpPr>
          <p:cNvPr id="42" name="Oval 41">
            <a:extLst>
              <a:ext uri="{FF2B5EF4-FFF2-40B4-BE49-F238E27FC236}">
                <a16:creationId xmlns:a16="http://schemas.microsoft.com/office/drawing/2014/main" id="{70D64602-A228-47CE-92C7-23EE64B7245F}"/>
              </a:ext>
            </a:extLst>
          </p:cNvPr>
          <p:cNvSpPr/>
          <p:nvPr/>
        </p:nvSpPr>
        <p:spPr>
          <a:xfrm>
            <a:off x="1819827" y="4463152"/>
            <a:ext cx="365760" cy="3657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400">
                <a:solidFill>
                  <a:schemeClr val="bg1"/>
                </a:solidFill>
              </a:rPr>
              <a:t>in2</a:t>
            </a:r>
          </a:p>
        </p:txBody>
      </p:sp>
      <p:cxnSp>
        <p:nvCxnSpPr>
          <p:cNvPr id="43" name="Straight Arrow Connector 42">
            <a:extLst>
              <a:ext uri="{FF2B5EF4-FFF2-40B4-BE49-F238E27FC236}">
                <a16:creationId xmlns:a16="http://schemas.microsoft.com/office/drawing/2014/main" id="{6F7EF094-B2BD-4E72-8AA7-39C506E8A9CF}"/>
              </a:ext>
            </a:extLst>
          </p:cNvPr>
          <p:cNvCxnSpPr>
            <a:stCxn id="42" idx="6"/>
            <a:endCxn id="31" idx="2"/>
          </p:cNvCxnSpPr>
          <p:nvPr/>
        </p:nvCxnSpPr>
        <p:spPr>
          <a:xfrm>
            <a:off x="2185587" y="4646032"/>
            <a:ext cx="51228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7BC8848E-C968-4208-B281-C8D8ED2B4F7C}"/>
              </a:ext>
            </a:extLst>
          </p:cNvPr>
          <p:cNvCxnSpPr>
            <a:cxnSpLocks/>
            <a:stCxn id="31" idx="6"/>
            <a:endCxn id="32" idx="2"/>
          </p:cNvCxnSpPr>
          <p:nvPr/>
        </p:nvCxnSpPr>
        <p:spPr>
          <a:xfrm>
            <a:off x="3063629" y="4646036"/>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D99C6129-D523-4B90-BF72-56226222DC1D}"/>
              </a:ext>
            </a:extLst>
          </p:cNvPr>
          <p:cNvCxnSpPr>
            <a:cxnSpLocks/>
            <a:stCxn id="32" idx="6"/>
            <a:endCxn id="36" idx="2"/>
          </p:cNvCxnSpPr>
          <p:nvPr/>
        </p:nvCxnSpPr>
        <p:spPr>
          <a:xfrm flipV="1">
            <a:off x="3733801" y="4646036"/>
            <a:ext cx="313674"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833B9041-0A3B-4954-9684-66BDBC9D3CFD}"/>
              </a:ext>
            </a:extLst>
          </p:cNvPr>
          <p:cNvCxnSpPr>
            <a:cxnSpLocks/>
            <a:stCxn id="36" idx="6"/>
            <a:endCxn id="41" idx="2"/>
          </p:cNvCxnSpPr>
          <p:nvPr/>
        </p:nvCxnSpPr>
        <p:spPr>
          <a:xfrm>
            <a:off x="4413235" y="4646032"/>
            <a:ext cx="30441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281327E-52F2-4951-AE48-4849551F119B}"/>
              </a:ext>
            </a:extLst>
          </p:cNvPr>
          <p:cNvCxnSpPr>
            <a:cxnSpLocks/>
            <a:stCxn id="37" idx="5"/>
            <a:endCxn id="31" idx="0"/>
          </p:cNvCxnSpPr>
          <p:nvPr/>
        </p:nvCxnSpPr>
        <p:spPr>
          <a:xfrm>
            <a:off x="2644305" y="4056407"/>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CEA243F5-DDBB-4129-B1DA-51ABEA3AF898}"/>
              </a:ext>
            </a:extLst>
          </p:cNvPr>
          <p:cNvCxnSpPr>
            <a:cxnSpLocks/>
            <a:stCxn id="38" idx="5"/>
            <a:endCxn id="32" idx="0"/>
          </p:cNvCxnSpPr>
          <p:nvPr/>
        </p:nvCxnSpPr>
        <p:spPr>
          <a:xfrm>
            <a:off x="3315411" y="4056403"/>
            <a:ext cx="235510" cy="411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CEAD1FA7-D46C-46AF-8125-5E4505CC91E7}"/>
              </a:ext>
            </a:extLst>
          </p:cNvPr>
          <p:cNvSpPr/>
          <p:nvPr/>
        </p:nvSpPr>
        <p:spPr>
          <a:xfrm>
            <a:off x="2185587" y="3670822"/>
            <a:ext cx="3257628" cy="51253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F50B5E3-DA58-4A48-885B-8C5ECB444D44}"/>
              </a:ext>
            </a:extLst>
          </p:cNvPr>
          <p:cNvSpPr/>
          <p:nvPr/>
        </p:nvSpPr>
        <p:spPr>
          <a:xfrm>
            <a:off x="2697869" y="588264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56" name="Oval 55">
            <a:extLst>
              <a:ext uri="{FF2B5EF4-FFF2-40B4-BE49-F238E27FC236}">
                <a16:creationId xmlns:a16="http://schemas.microsoft.com/office/drawing/2014/main" id="{E2F087C0-35CB-4D7B-9396-056469EC1899}"/>
              </a:ext>
            </a:extLst>
          </p:cNvPr>
          <p:cNvSpPr/>
          <p:nvPr/>
        </p:nvSpPr>
        <p:spPr>
          <a:xfrm>
            <a:off x="3368041" y="588777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57" name="Oval 56">
            <a:extLst>
              <a:ext uri="{FF2B5EF4-FFF2-40B4-BE49-F238E27FC236}">
                <a16:creationId xmlns:a16="http://schemas.microsoft.com/office/drawing/2014/main" id="{3462D69D-76D0-4E1A-A931-D94C87424C02}"/>
              </a:ext>
            </a:extLst>
          </p:cNvPr>
          <p:cNvSpPr/>
          <p:nvPr/>
        </p:nvSpPr>
        <p:spPr>
          <a:xfrm>
            <a:off x="4038213" y="588264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bg1"/>
                </a:solidFill>
              </a:rPr>
              <a:t>tanh</a:t>
            </a:r>
          </a:p>
        </p:txBody>
      </p:sp>
      <p:sp>
        <p:nvSpPr>
          <p:cNvPr id="58" name="Oval 57">
            <a:extLst>
              <a:ext uri="{FF2B5EF4-FFF2-40B4-BE49-F238E27FC236}">
                <a16:creationId xmlns:a16="http://schemas.microsoft.com/office/drawing/2014/main" id="{6C59AE4D-8230-48DB-9A69-A721C0E8D4F6}"/>
              </a:ext>
            </a:extLst>
          </p:cNvPr>
          <p:cNvSpPr/>
          <p:nvPr/>
        </p:nvSpPr>
        <p:spPr>
          <a:xfrm>
            <a:off x="4708385" y="588264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59" name="Oval 58">
            <a:extLst>
              <a:ext uri="{FF2B5EF4-FFF2-40B4-BE49-F238E27FC236}">
                <a16:creationId xmlns:a16="http://schemas.microsoft.com/office/drawing/2014/main" id="{0089DBCB-26BB-401C-A06A-827862134AFD}"/>
              </a:ext>
            </a:extLst>
          </p:cNvPr>
          <p:cNvSpPr/>
          <p:nvPr/>
        </p:nvSpPr>
        <p:spPr>
          <a:xfrm>
            <a:off x="5378557" y="588264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sp>
        <p:nvSpPr>
          <p:cNvPr id="60" name="Oval 59">
            <a:extLst>
              <a:ext uri="{FF2B5EF4-FFF2-40B4-BE49-F238E27FC236}">
                <a16:creationId xmlns:a16="http://schemas.microsoft.com/office/drawing/2014/main" id="{A3ECF84C-3802-4C4F-9E9B-9C1086CCC991}"/>
              </a:ext>
            </a:extLst>
          </p:cNvPr>
          <p:cNvSpPr/>
          <p:nvPr/>
        </p:nvSpPr>
        <p:spPr>
          <a:xfrm>
            <a:off x="6048729" y="588264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a:solidFill>
                  <a:schemeClr val="bg1"/>
                </a:solidFill>
              </a:rPr>
              <a:t>softmax</a:t>
            </a:r>
          </a:p>
        </p:txBody>
      </p:sp>
      <p:sp>
        <p:nvSpPr>
          <p:cNvPr id="61" name="Oval 60">
            <a:extLst>
              <a:ext uri="{FF2B5EF4-FFF2-40B4-BE49-F238E27FC236}">
                <a16:creationId xmlns:a16="http://schemas.microsoft.com/office/drawing/2014/main" id="{FB616431-6741-439F-9385-DC2CED1EA82B}"/>
              </a:ext>
            </a:extLst>
          </p:cNvPr>
          <p:cNvSpPr/>
          <p:nvPr/>
        </p:nvSpPr>
        <p:spPr>
          <a:xfrm>
            <a:off x="2332109" y="516369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W</a:t>
            </a:r>
            <a:r>
              <a:rPr lang="en-US" sz="1600" baseline="-25000" dirty="0">
                <a:solidFill>
                  <a:schemeClr val="bg1"/>
                </a:solidFill>
              </a:rPr>
              <a:t>2</a:t>
            </a:r>
            <a:endParaRPr lang="en-US" sz="1600" dirty="0">
              <a:solidFill>
                <a:schemeClr val="bg1"/>
              </a:solidFill>
            </a:endParaRPr>
          </a:p>
        </p:txBody>
      </p:sp>
      <p:sp>
        <p:nvSpPr>
          <p:cNvPr id="62" name="Oval 61">
            <a:extLst>
              <a:ext uri="{FF2B5EF4-FFF2-40B4-BE49-F238E27FC236}">
                <a16:creationId xmlns:a16="http://schemas.microsoft.com/office/drawing/2014/main" id="{52FBFD7E-76CC-4A5A-9561-C54E0853FDD2}"/>
              </a:ext>
            </a:extLst>
          </p:cNvPr>
          <p:cNvSpPr/>
          <p:nvPr/>
        </p:nvSpPr>
        <p:spPr>
          <a:xfrm>
            <a:off x="3003215" y="516369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b</a:t>
            </a:r>
            <a:r>
              <a:rPr lang="en-US" sz="1600" baseline="-25000" dirty="0">
                <a:solidFill>
                  <a:schemeClr val="bg1"/>
                </a:solidFill>
              </a:rPr>
              <a:t>2</a:t>
            </a:r>
            <a:endParaRPr lang="en-US" sz="1600" dirty="0">
              <a:solidFill>
                <a:schemeClr val="bg1"/>
              </a:solidFill>
            </a:endParaRPr>
          </a:p>
        </p:txBody>
      </p:sp>
      <p:sp>
        <p:nvSpPr>
          <p:cNvPr id="63" name="Oval 62">
            <a:extLst>
              <a:ext uri="{FF2B5EF4-FFF2-40B4-BE49-F238E27FC236}">
                <a16:creationId xmlns:a16="http://schemas.microsoft.com/office/drawing/2014/main" id="{A03A2C0C-79CD-4D4E-881D-44FCBE0BB8F8}"/>
              </a:ext>
            </a:extLst>
          </p:cNvPr>
          <p:cNvSpPr/>
          <p:nvPr/>
        </p:nvSpPr>
        <p:spPr>
          <a:xfrm>
            <a:off x="4342625" y="516559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W</a:t>
            </a:r>
            <a:r>
              <a:rPr lang="en-US" sz="1600" baseline="-25000" dirty="0">
                <a:solidFill>
                  <a:schemeClr val="bg1"/>
                </a:solidFill>
              </a:rPr>
              <a:t>1</a:t>
            </a:r>
            <a:endParaRPr lang="en-US" sz="1600" dirty="0">
              <a:solidFill>
                <a:schemeClr val="bg1"/>
              </a:solidFill>
            </a:endParaRPr>
          </a:p>
        </p:txBody>
      </p:sp>
      <p:sp>
        <p:nvSpPr>
          <p:cNvPr id="64" name="Oval 63">
            <a:extLst>
              <a:ext uri="{FF2B5EF4-FFF2-40B4-BE49-F238E27FC236}">
                <a16:creationId xmlns:a16="http://schemas.microsoft.com/office/drawing/2014/main" id="{DBC361F3-2B5F-4C67-9CAD-767755370EF0}"/>
              </a:ext>
            </a:extLst>
          </p:cNvPr>
          <p:cNvSpPr/>
          <p:nvPr/>
        </p:nvSpPr>
        <p:spPr>
          <a:xfrm>
            <a:off x="5012797" y="516369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b</a:t>
            </a:r>
            <a:r>
              <a:rPr lang="en-US" sz="1600" baseline="-25000" dirty="0">
                <a:solidFill>
                  <a:schemeClr val="bg1"/>
                </a:solidFill>
              </a:rPr>
              <a:t>1</a:t>
            </a:r>
            <a:endParaRPr lang="en-US" sz="1600" dirty="0">
              <a:solidFill>
                <a:schemeClr val="bg1"/>
              </a:solidFill>
            </a:endParaRPr>
          </a:p>
        </p:txBody>
      </p:sp>
      <p:sp>
        <p:nvSpPr>
          <p:cNvPr id="65" name="Oval 64">
            <a:extLst>
              <a:ext uri="{FF2B5EF4-FFF2-40B4-BE49-F238E27FC236}">
                <a16:creationId xmlns:a16="http://schemas.microsoft.com/office/drawing/2014/main" id="{C246EEE4-A295-4A6C-B0FC-D11AC698D150}"/>
              </a:ext>
            </a:extLst>
          </p:cNvPr>
          <p:cNvSpPr/>
          <p:nvPr/>
        </p:nvSpPr>
        <p:spPr>
          <a:xfrm>
            <a:off x="6718899" y="589026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loss</a:t>
            </a:r>
          </a:p>
        </p:txBody>
      </p:sp>
      <p:sp>
        <p:nvSpPr>
          <p:cNvPr id="66" name="Oval 65">
            <a:extLst>
              <a:ext uri="{FF2B5EF4-FFF2-40B4-BE49-F238E27FC236}">
                <a16:creationId xmlns:a16="http://schemas.microsoft.com/office/drawing/2014/main" id="{19469921-A2D0-4949-8B91-510A1EF88DB6}"/>
              </a:ext>
            </a:extLst>
          </p:cNvPr>
          <p:cNvSpPr/>
          <p:nvPr/>
        </p:nvSpPr>
        <p:spPr>
          <a:xfrm>
            <a:off x="1819827" y="5882641"/>
            <a:ext cx="365760" cy="3657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400">
                <a:solidFill>
                  <a:schemeClr val="bg1"/>
                </a:solidFill>
              </a:rPr>
              <a:t>in3</a:t>
            </a:r>
          </a:p>
        </p:txBody>
      </p:sp>
      <p:cxnSp>
        <p:nvCxnSpPr>
          <p:cNvPr id="67" name="Straight Arrow Connector 66">
            <a:extLst>
              <a:ext uri="{FF2B5EF4-FFF2-40B4-BE49-F238E27FC236}">
                <a16:creationId xmlns:a16="http://schemas.microsoft.com/office/drawing/2014/main" id="{41830DD2-0B44-4F47-8857-EF417A64BB66}"/>
              </a:ext>
            </a:extLst>
          </p:cNvPr>
          <p:cNvCxnSpPr>
            <a:stCxn id="66" idx="6"/>
            <a:endCxn id="55" idx="2"/>
          </p:cNvCxnSpPr>
          <p:nvPr/>
        </p:nvCxnSpPr>
        <p:spPr>
          <a:xfrm>
            <a:off x="2185587" y="6065521"/>
            <a:ext cx="51228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61FAE643-33BB-4AEB-87DA-064A6B48469F}"/>
              </a:ext>
            </a:extLst>
          </p:cNvPr>
          <p:cNvCxnSpPr>
            <a:cxnSpLocks/>
            <a:stCxn id="55" idx="6"/>
            <a:endCxn id="56" idx="2"/>
          </p:cNvCxnSpPr>
          <p:nvPr/>
        </p:nvCxnSpPr>
        <p:spPr>
          <a:xfrm>
            <a:off x="3063629" y="6065525"/>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9" name="Straight Arrow Connector 68">
            <a:extLst>
              <a:ext uri="{FF2B5EF4-FFF2-40B4-BE49-F238E27FC236}">
                <a16:creationId xmlns:a16="http://schemas.microsoft.com/office/drawing/2014/main" id="{F94C85DE-CD04-4FE4-B385-531E3FDEE74F}"/>
              </a:ext>
            </a:extLst>
          </p:cNvPr>
          <p:cNvCxnSpPr>
            <a:cxnSpLocks/>
            <a:stCxn id="56" idx="6"/>
            <a:endCxn id="57" idx="2"/>
          </p:cNvCxnSpPr>
          <p:nvPr/>
        </p:nvCxnSpPr>
        <p:spPr>
          <a:xfrm flipV="1">
            <a:off x="3733801" y="6065525"/>
            <a:ext cx="304412" cy="5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4533ABD0-8665-447E-AFAA-7E7E0E999427}"/>
              </a:ext>
            </a:extLst>
          </p:cNvPr>
          <p:cNvCxnSpPr>
            <a:cxnSpLocks/>
            <a:stCxn id="57" idx="6"/>
            <a:endCxn id="58" idx="2"/>
          </p:cNvCxnSpPr>
          <p:nvPr/>
        </p:nvCxnSpPr>
        <p:spPr>
          <a:xfrm>
            <a:off x="4403973" y="6065521"/>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CA7F0893-9D2A-4FEA-AC7A-D26210CC9019}"/>
              </a:ext>
            </a:extLst>
          </p:cNvPr>
          <p:cNvCxnSpPr>
            <a:cxnSpLocks/>
            <a:stCxn id="58" idx="6"/>
            <a:endCxn id="59" idx="2"/>
          </p:cNvCxnSpPr>
          <p:nvPr/>
        </p:nvCxnSpPr>
        <p:spPr>
          <a:xfrm>
            <a:off x="5074145" y="6065521"/>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1C4DB8D5-B22F-4BD8-8C89-1989D1ABC4AE}"/>
              </a:ext>
            </a:extLst>
          </p:cNvPr>
          <p:cNvCxnSpPr>
            <a:cxnSpLocks/>
            <a:stCxn id="59" idx="6"/>
            <a:endCxn id="60" idx="2"/>
          </p:cNvCxnSpPr>
          <p:nvPr/>
        </p:nvCxnSpPr>
        <p:spPr>
          <a:xfrm>
            <a:off x="5744317" y="6065521"/>
            <a:ext cx="304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9655F47B-1D0E-4B18-BDEC-161DCB57B665}"/>
              </a:ext>
            </a:extLst>
          </p:cNvPr>
          <p:cNvCxnSpPr>
            <a:cxnSpLocks/>
            <a:stCxn id="60" idx="6"/>
            <a:endCxn id="65" idx="2"/>
          </p:cNvCxnSpPr>
          <p:nvPr/>
        </p:nvCxnSpPr>
        <p:spPr>
          <a:xfrm>
            <a:off x="6414489" y="6065521"/>
            <a:ext cx="304410" cy="7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59812D2F-5BD8-4CE5-9724-6DBEFEF5749D}"/>
              </a:ext>
            </a:extLst>
          </p:cNvPr>
          <p:cNvCxnSpPr>
            <a:cxnSpLocks/>
            <a:stCxn id="61" idx="5"/>
            <a:endCxn id="55" idx="0"/>
          </p:cNvCxnSpPr>
          <p:nvPr/>
        </p:nvCxnSpPr>
        <p:spPr>
          <a:xfrm>
            <a:off x="2644305" y="5475896"/>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6B57690E-30A6-4ABE-A650-01B5CC7501F4}"/>
              </a:ext>
            </a:extLst>
          </p:cNvPr>
          <p:cNvCxnSpPr>
            <a:cxnSpLocks/>
            <a:stCxn id="62" idx="5"/>
            <a:endCxn id="56" idx="0"/>
          </p:cNvCxnSpPr>
          <p:nvPr/>
        </p:nvCxnSpPr>
        <p:spPr>
          <a:xfrm>
            <a:off x="3315411" y="5475892"/>
            <a:ext cx="235510" cy="411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a:extLst>
              <a:ext uri="{FF2B5EF4-FFF2-40B4-BE49-F238E27FC236}">
                <a16:creationId xmlns:a16="http://schemas.microsoft.com/office/drawing/2014/main" id="{F7F97619-DB9B-4AC3-B5DD-37E56A0321E7}"/>
              </a:ext>
            </a:extLst>
          </p:cNvPr>
          <p:cNvCxnSpPr>
            <a:cxnSpLocks/>
            <a:stCxn id="63" idx="5"/>
            <a:endCxn id="58" idx="0"/>
          </p:cNvCxnSpPr>
          <p:nvPr/>
        </p:nvCxnSpPr>
        <p:spPr>
          <a:xfrm>
            <a:off x="4654821" y="5477798"/>
            <a:ext cx="236444" cy="404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a:extLst>
              <a:ext uri="{FF2B5EF4-FFF2-40B4-BE49-F238E27FC236}">
                <a16:creationId xmlns:a16="http://schemas.microsoft.com/office/drawing/2014/main" id="{32B843A7-D833-4C58-8E7F-40D9A65AD0CF}"/>
              </a:ext>
            </a:extLst>
          </p:cNvPr>
          <p:cNvCxnSpPr>
            <a:cxnSpLocks/>
            <a:stCxn id="64" idx="5"/>
            <a:endCxn id="59" idx="0"/>
          </p:cNvCxnSpPr>
          <p:nvPr/>
        </p:nvCxnSpPr>
        <p:spPr>
          <a:xfrm>
            <a:off x="5324993" y="5475896"/>
            <a:ext cx="236444" cy="4067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8" name="Rectangle 77">
            <a:extLst>
              <a:ext uri="{FF2B5EF4-FFF2-40B4-BE49-F238E27FC236}">
                <a16:creationId xmlns:a16="http://schemas.microsoft.com/office/drawing/2014/main" id="{199AB24D-72B8-4A9A-9DE9-C8CED4AB50E2}"/>
              </a:ext>
            </a:extLst>
          </p:cNvPr>
          <p:cNvSpPr/>
          <p:nvPr/>
        </p:nvSpPr>
        <p:spPr>
          <a:xfrm>
            <a:off x="2185587" y="5090311"/>
            <a:ext cx="3257628" cy="51253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lide Number Placeholder 81">
            <a:extLst>
              <a:ext uri="{FF2B5EF4-FFF2-40B4-BE49-F238E27FC236}">
                <a16:creationId xmlns:a16="http://schemas.microsoft.com/office/drawing/2014/main" id="{23E4EBE0-BFAC-4FE1-96DA-CE5AAB3E1D1E}"/>
              </a:ext>
            </a:extLst>
          </p:cNvPr>
          <p:cNvSpPr>
            <a:spLocks noGrp="1"/>
          </p:cNvSpPr>
          <p:nvPr>
            <p:ph type="sldNum" sz="quarter" idx="12"/>
          </p:nvPr>
        </p:nvSpPr>
        <p:spPr/>
        <p:txBody>
          <a:bodyPr/>
          <a:lstStyle/>
          <a:p>
            <a:fld id="{7879F333-E86C-4653-BB99-01AB5147A26C}" type="slidenum">
              <a:rPr lang="en-US" smtClean="0"/>
              <a:t>4</a:t>
            </a:fld>
            <a:endParaRPr lang="en-US"/>
          </a:p>
        </p:txBody>
      </p:sp>
      <p:sp>
        <p:nvSpPr>
          <p:cNvPr id="79" name="Oval 78">
            <a:extLst>
              <a:ext uri="{FF2B5EF4-FFF2-40B4-BE49-F238E27FC236}">
                <a16:creationId xmlns:a16="http://schemas.microsoft.com/office/drawing/2014/main" id="{F95DAD47-2A24-41AE-B61A-E3A1F0FA32C3}"/>
              </a:ext>
            </a:extLst>
          </p:cNvPr>
          <p:cNvSpPr/>
          <p:nvPr/>
        </p:nvSpPr>
        <p:spPr>
          <a:xfrm>
            <a:off x="4342625" y="3737461"/>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W</a:t>
            </a:r>
            <a:r>
              <a:rPr lang="en-US" sz="1600" baseline="-25000" dirty="0">
                <a:solidFill>
                  <a:schemeClr val="bg1"/>
                </a:solidFill>
              </a:rPr>
              <a:t>2</a:t>
            </a:r>
            <a:endParaRPr lang="en-US" sz="1600" dirty="0">
              <a:solidFill>
                <a:schemeClr val="bg1"/>
              </a:solidFill>
            </a:endParaRPr>
          </a:p>
        </p:txBody>
      </p:sp>
      <p:sp>
        <p:nvSpPr>
          <p:cNvPr id="80" name="Oval 79">
            <a:extLst>
              <a:ext uri="{FF2B5EF4-FFF2-40B4-BE49-F238E27FC236}">
                <a16:creationId xmlns:a16="http://schemas.microsoft.com/office/drawing/2014/main" id="{35533ED7-0C44-4B39-85F0-D5B80EA1357F}"/>
              </a:ext>
            </a:extLst>
          </p:cNvPr>
          <p:cNvSpPr/>
          <p:nvPr/>
        </p:nvSpPr>
        <p:spPr>
          <a:xfrm>
            <a:off x="5012797" y="3735559"/>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b</a:t>
            </a:r>
            <a:r>
              <a:rPr lang="en-US" sz="1600" baseline="-25000" dirty="0">
                <a:solidFill>
                  <a:schemeClr val="bg1"/>
                </a:solidFill>
              </a:rPr>
              <a:t>2</a:t>
            </a:r>
            <a:endParaRPr lang="en-US" sz="1600" dirty="0">
              <a:solidFill>
                <a:schemeClr val="bg1"/>
              </a:solidFill>
            </a:endParaRPr>
          </a:p>
        </p:txBody>
      </p:sp>
    </p:spTree>
    <p:extLst>
      <p:ext uri="{BB962C8B-B14F-4D97-AF65-F5344CB8AC3E}">
        <p14:creationId xmlns:p14="http://schemas.microsoft.com/office/powerpoint/2010/main" val="27632338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Dynamic </a:t>
            </a:r>
            <a:r>
              <a:rPr lang="en-US">
                <a:solidFill>
                  <a:schemeClr val="bg1"/>
                </a:solidFill>
              </a:rPr>
              <a:t>neural net Example</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4</a:t>
            </a:r>
            <a:endParaRPr lang="en-US" sz="1200" dirty="0">
              <a:solidFill>
                <a:schemeClr val="bg1"/>
              </a:solidFill>
            </a:endParaRPr>
          </a:p>
        </p:txBody>
      </p:sp>
      <p:sp>
        <p:nvSpPr>
          <p:cNvPr id="7" name="Content Placeholder 2">
            <a:extLst>
              <a:ext uri="{FF2B5EF4-FFF2-40B4-BE49-F238E27FC236}">
                <a16:creationId xmlns:a16="http://schemas.microsoft.com/office/drawing/2014/main" id="{A4E4B37C-C72D-4D9A-8D50-00CD20CF4116}"/>
              </a:ext>
            </a:extLst>
          </p:cNvPr>
          <p:cNvSpPr>
            <a:spLocks noGrp="1"/>
          </p:cNvSpPr>
          <p:nvPr>
            <p:ph idx="1"/>
          </p:nvPr>
        </p:nvSpPr>
        <p:spPr>
          <a:xfrm>
            <a:off x="253014" y="1133480"/>
            <a:ext cx="8615778" cy="4929973"/>
          </a:xfrm>
        </p:spPr>
        <p:txBody>
          <a:bodyPr anchor="t"/>
          <a:lstStyle/>
          <a:p>
            <a:pPr>
              <a:buFontTx/>
              <a:buChar char="-"/>
            </a:pPr>
            <a:r>
              <a:rPr lang="en-US" dirty="0">
                <a:solidFill>
                  <a:schemeClr val="bg1"/>
                </a:solidFill>
              </a:rPr>
              <a:t>Tree-Structured LSTM Sentiment Analyzer (Tai et al., in </a:t>
            </a:r>
            <a:r>
              <a:rPr lang="en-US" i="1" dirty="0">
                <a:solidFill>
                  <a:schemeClr val="bg1"/>
                </a:solidFill>
              </a:rPr>
              <a:t>ACL</a:t>
            </a:r>
            <a:r>
              <a:rPr lang="en-US" dirty="0">
                <a:solidFill>
                  <a:schemeClr val="bg1"/>
                </a:solidFill>
              </a:rPr>
              <a:t> </a:t>
            </a:r>
            <a:r>
              <a:rPr lang="en-US" i="1" dirty="0">
                <a:solidFill>
                  <a:schemeClr val="bg1"/>
                </a:solidFill>
              </a:rPr>
              <a:t>2015</a:t>
            </a:r>
            <a:r>
              <a:rPr lang="en-US" dirty="0">
                <a:solidFill>
                  <a:schemeClr val="bg1"/>
                </a:solidFill>
              </a:rPr>
              <a:t>)</a:t>
            </a:r>
          </a:p>
          <a:p>
            <a:pPr>
              <a:buFontTx/>
              <a:buChar char="-"/>
            </a:pPr>
            <a:endParaRPr lang="en-US" dirty="0">
              <a:solidFill>
                <a:schemeClr val="bg1"/>
              </a:solidFill>
            </a:endParaRPr>
          </a:p>
          <a:p>
            <a:pPr>
              <a:buFontTx/>
              <a:buChar char="-"/>
            </a:pPr>
            <a:endParaRPr lang="en-US" dirty="0">
              <a:solidFill>
                <a:schemeClr val="bg1"/>
              </a:solidFill>
            </a:endParaRPr>
          </a:p>
        </p:txBody>
      </p:sp>
      <p:sp>
        <p:nvSpPr>
          <p:cNvPr id="8" name="Content Placeholder 2">
            <a:extLst>
              <a:ext uri="{FF2B5EF4-FFF2-40B4-BE49-F238E27FC236}">
                <a16:creationId xmlns:a16="http://schemas.microsoft.com/office/drawing/2014/main" id="{A326A1D4-6AA5-445D-AAB9-78DA2E11B412}"/>
              </a:ext>
            </a:extLst>
          </p:cNvPr>
          <p:cNvSpPr txBox="1">
            <a:spLocks/>
          </p:cNvSpPr>
          <p:nvPr/>
        </p:nvSpPr>
        <p:spPr>
          <a:xfrm>
            <a:off x="405414" y="1285880"/>
            <a:ext cx="8615778" cy="49299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Tx/>
              <a:buChar char="-"/>
            </a:pPr>
            <a:endParaRPr lang="en-US" dirty="0">
              <a:solidFill>
                <a:schemeClr val="bg1"/>
              </a:solidFill>
            </a:endParaRPr>
          </a:p>
        </p:txBody>
      </p:sp>
      <p:sp>
        <p:nvSpPr>
          <p:cNvPr id="51" name="Rectangle 50">
            <a:extLst>
              <a:ext uri="{FF2B5EF4-FFF2-40B4-BE49-F238E27FC236}">
                <a16:creationId xmlns:a16="http://schemas.microsoft.com/office/drawing/2014/main" id="{A31BCB1A-FBB3-4444-BF6C-7558FD34A554}"/>
              </a:ext>
            </a:extLst>
          </p:cNvPr>
          <p:cNvSpPr/>
          <p:nvPr/>
        </p:nvSpPr>
        <p:spPr>
          <a:xfrm>
            <a:off x="1528762" y="5501883"/>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94BF4BD-718A-4853-B6DD-984CBBA26537}"/>
              </a:ext>
            </a:extLst>
          </p:cNvPr>
          <p:cNvSpPr/>
          <p:nvPr/>
        </p:nvSpPr>
        <p:spPr>
          <a:xfrm>
            <a:off x="3050381" y="5501882"/>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58B8C10-4F5C-4D28-A7C0-161622BD3512}"/>
              </a:ext>
            </a:extLst>
          </p:cNvPr>
          <p:cNvSpPr/>
          <p:nvPr/>
        </p:nvSpPr>
        <p:spPr>
          <a:xfrm>
            <a:off x="4572000" y="5501882"/>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1B55E99-C40E-47F5-A587-EFE6D37E55AC}"/>
              </a:ext>
            </a:extLst>
          </p:cNvPr>
          <p:cNvSpPr/>
          <p:nvPr/>
        </p:nvSpPr>
        <p:spPr>
          <a:xfrm>
            <a:off x="6093619" y="5501882"/>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BBCE68E-6216-499C-BCE4-6A1EA7A5108D}"/>
              </a:ext>
            </a:extLst>
          </p:cNvPr>
          <p:cNvSpPr/>
          <p:nvPr/>
        </p:nvSpPr>
        <p:spPr>
          <a:xfrm>
            <a:off x="7615237" y="5501882"/>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55D18C3-13F2-4C0B-98CA-23B1854E2C2D}"/>
              </a:ext>
            </a:extLst>
          </p:cNvPr>
          <p:cNvSpPr txBox="1"/>
          <p:nvPr/>
        </p:nvSpPr>
        <p:spPr>
          <a:xfrm>
            <a:off x="1095378" y="6141963"/>
            <a:ext cx="981075" cy="369332"/>
          </a:xfrm>
          <a:prstGeom prst="rect">
            <a:avLst/>
          </a:prstGeom>
          <a:noFill/>
        </p:spPr>
        <p:txBody>
          <a:bodyPr wrap="square" rtlCol="0">
            <a:spAutoFit/>
          </a:bodyPr>
          <a:lstStyle/>
          <a:p>
            <a:pPr algn="ctr"/>
            <a:r>
              <a:rPr lang="en-US">
                <a:solidFill>
                  <a:schemeClr val="bg1"/>
                </a:solidFill>
              </a:rPr>
              <a:t>Broken</a:t>
            </a:r>
          </a:p>
        </p:txBody>
      </p:sp>
      <p:sp>
        <p:nvSpPr>
          <p:cNvPr id="57" name="TextBox 56">
            <a:extLst>
              <a:ext uri="{FF2B5EF4-FFF2-40B4-BE49-F238E27FC236}">
                <a16:creationId xmlns:a16="http://schemas.microsoft.com/office/drawing/2014/main" id="{C0DA5BDF-7E73-45C2-BBCB-1D85DD3EA592}"/>
              </a:ext>
            </a:extLst>
          </p:cNvPr>
          <p:cNvSpPr txBox="1"/>
          <p:nvPr/>
        </p:nvSpPr>
        <p:spPr>
          <a:xfrm>
            <a:off x="2616997" y="6141963"/>
            <a:ext cx="981075" cy="369332"/>
          </a:xfrm>
          <a:prstGeom prst="rect">
            <a:avLst/>
          </a:prstGeom>
          <a:noFill/>
        </p:spPr>
        <p:txBody>
          <a:bodyPr wrap="square" rtlCol="0">
            <a:spAutoFit/>
          </a:bodyPr>
          <a:lstStyle/>
          <a:p>
            <a:pPr algn="ctr"/>
            <a:r>
              <a:rPr lang="en-US">
                <a:solidFill>
                  <a:schemeClr val="bg1"/>
                </a:solidFill>
              </a:rPr>
              <a:t>City</a:t>
            </a:r>
          </a:p>
        </p:txBody>
      </p:sp>
      <p:sp>
        <p:nvSpPr>
          <p:cNvPr id="58" name="TextBox 57">
            <a:extLst>
              <a:ext uri="{FF2B5EF4-FFF2-40B4-BE49-F238E27FC236}">
                <a16:creationId xmlns:a16="http://schemas.microsoft.com/office/drawing/2014/main" id="{D53FF70F-C7AB-4556-AC2B-0C1F7E90F0F4}"/>
              </a:ext>
            </a:extLst>
          </p:cNvPr>
          <p:cNvSpPr txBox="1"/>
          <p:nvPr/>
        </p:nvSpPr>
        <p:spPr>
          <a:xfrm>
            <a:off x="4138616" y="6141963"/>
            <a:ext cx="981075" cy="369332"/>
          </a:xfrm>
          <a:prstGeom prst="rect">
            <a:avLst/>
          </a:prstGeom>
          <a:noFill/>
        </p:spPr>
        <p:txBody>
          <a:bodyPr wrap="square" rtlCol="0">
            <a:spAutoFit/>
          </a:bodyPr>
          <a:lstStyle/>
          <a:p>
            <a:pPr algn="ctr"/>
            <a:r>
              <a:rPr lang="en-US">
                <a:solidFill>
                  <a:schemeClr val="bg1"/>
                </a:solidFill>
              </a:rPr>
              <a:t>lacks</a:t>
            </a:r>
          </a:p>
        </p:txBody>
      </p:sp>
      <p:sp>
        <p:nvSpPr>
          <p:cNvPr id="59" name="TextBox 58">
            <a:extLst>
              <a:ext uri="{FF2B5EF4-FFF2-40B4-BE49-F238E27FC236}">
                <a16:creationId xmlns:a16="http://schemas.microsoft.com/office/drawing/2014/main" id="{F05C6BCD-7FA0-4AE1-99BD-E1D43CAB074D}"/>
              </a:ext>
            </a:extLst>
          </p:cNvPr>
          <p:cNvSpPr txBox="1"/>
          <p:nvPr/>
        </p:nvSpPr>
        <p:spPr>
          <a:xfrm>
            <a:off x="5660235" y="6141963"/>
            <a:ext cx="981075" cy="369332"/>
          </a:xfrm>
          <a:prstGeom prst="rect">
            <a:avLst/>
          </a:prstGeom>
          <a:noFill/>
        </p:spPr>
        <p:txBody>
          <a:bodyPr wrap="square" rtlCol="0">
            <a:spAutoFit/>
          </a:bodyPr>
          <a:lstStyle/>
          <a:p>
            <a:pPr algn="ctr"/>
            <a:r>
              <a:rPr lang="en-US">
                <a:solidFill>
                  <a:schemeClr val="bg1"/>
                </a:solidFill>
              </a:rPr>
              <a:t>the</a:t>
            </a:r>
          </a:p>
        </p:txBody>
      </p:sp>
      <p:sp>
        <p:nvSpPr>
          <p:cNvPr id="60" name="TextBox 59">
            <a:extLst>
              <a:ext uri="{FF2B5EF4-FFF2-40B4-BE49-F238E27FC236}">
                <a16:creationId xmlns:a16="http://schemas.microsoft.com/office/drawing/2014/main" id="{97FCC436-9E94-490E-B583-A69C5919EB2D}"/>
              </a:ext>
            </a:extLst>
          </p:cNvPr>
          <p:cNvSpPr txBox="1"/>
          <p:nvPr/>
        </p:nvSpPr>
        <p:spPr>
          <a:xfrm>
            <a:off x="7181854" y="6141963"/>
            <a:ext cx="981075" cy="369332"/>
          </a:xfrm>
          <a:prstGeom prst="rect">
            <a:avLst/>
          </a:prstGeom>
          <a:noFill/>
        </p:spPr>
        <p:txBody>
          <a:bodyPr wrap="square" rtlCol="0">
            <a:spAutoFit/>
          </a:bodyPr>
          <a:lstStyle/>
          <a:p>
            <a:pPr algn="ctr"/>
            <a:r>
              <a:rPr lang="en-US">
                <a:solidFill>
                  <a:schemeClr val="bg1"/>
                </a:solidFill>
              </a:rPr>
              <a:t>thrill</a:t>
            </a:r>
          </a:p>
        </p:txBody>
      </p:sp>
      <p:sp>
        <p:nvSpPr>
          <p:cNvPr id="61" name="Rectangle 60">
            <a:extLst>
              <a:ext uri="{FF2B5EF4-FFF2-40B4-BE49-F238E27FC236}">
                <a16:creationId xmlns:a16="http://schemas.microsoft.com/office/drawing/2014/main" id="{4CF23EE8-97FC-4248-BD54-788CA3ED385F}"/>
              </a:ext>
            </a:extLst>
          </p:cNvPr>
          <p:cNvSpPr/>
          <p:nvPr/>
        </p:nvSpPr>
        <p:spPr>
          <a:xfrm>
            <a:off x="947057" y="454272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62" name="Rectangle 61">
            <a:extLst>
              <a:ext uri="{FF2B5EF4-FFF2-40B4-BE49-F238E27FC236}">
                <a16:creationId xmlns:a16="http://schemas.microsoft.com/office/drawing/2014/main" id="{4B3C101B-6AF6-457E-8498-5C01312E4495}"/>
              </a:ext>
            </a:extLst>
          </p:cNvPr>
          <p:cNvSpPr/>
          <p:nvPr/>
        </p:nvSpPr>
        <p:spPr>
          <a:xfrm>
            <a:off x="2468676" y="454272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63" name="Rectangle 62">
            <a:extLst>
              <a:ext uri="{FF2B5EF4-FFF2-40B4-BE49-F238E27FC236}">
                <a16:creationId xmlns:a16="http://schemas.microsoft.com/office/drawing/2014/main" id="{D251DC46-5D97-4220-9CFE-161257CCC5C5}"/>
              </a:ext>
            </a:extLst>
          </p:cNvPr>
          <p:cNvSpPr/>
          <p:nvPr/>
        </p:nvSpPr>
        <p:spPr>
          <a:xfrm>
            <a:off x="3994837" y="454272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64" name="Rectangle 63">
            <a:extLst>
              <a:ext uri="{FF2B5EF4-FFF2-40B4-BE49-F238E27FC236}">
                <a16:creationId xmlns:a16="http://schemas.microsoft.com/office/drawing/2014/main" id="{B943C7EE-E6F6-4B1B-9594-D9DDCE01A82E}"/>
              </a:ext>
            </a:extLst>
          </p:cNvPr>
          <p:cNvSpPr/>
          <p:nvPr/>
        </p:nvSpPr>
        <p:spPr>
          <a:xfrm>
            <a:off x="5511914" y="454272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65" name="Rectangle 64">
            <a:extLst>
              <a:ext uri="{FF2B5EF4-FFF2-40B4-BE49-F238E27FC236}">
                <a16:creationId xmlns:a16="http://schemas.microsoft.com/office/drawing/2014/main" id="{2D39A715-3F31-40CF-9086-F5B6E0E31F3B}"/>
              </a:ext>
            </a:extLst>
          </p:cNvPr>
          <p:cNvSpPr/>
          <p:nvPr/>
        </p:nvSpPr>
        <p:spPr>
          <a:xfrm>
            <a:off x="7033533" y="454272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67" name="Rectangle: Rounded Corners 66">
            <a:extLst>
              <a:ext uri="{FF2B5EF4-FFF2-40B4-BE49-F238E27FC236}">
                <a16:creationId xmlns:a16="http://schemas.microsoft.com/office/drawing/2014/main" id="{740812EC-534E-4239-89EC-BE781D6C53C0}"/>
              </a:ext>
            </a:extLst>
          </p:cNvPr>
          <p:cNvSpPr/>
          <p:nvPr/>
        </p:nvSpPr>
        <p:spPr>
          <a:xfrm>
            <a:off x="1076324" y="488434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68" name="Rectangle: Rounded Corners 67">
            <a:extLst>
              <a:ext uri="{FF2B5EF4-FFF2-40B4-BE49-F238E27FC236}">
                <a16:creationId xmlns:a16="http://schemas.microsoft.com/office/drawing/2014/main" id="{41EF541A-D5C0-4A1B-A412-59F4637934DE}"/>
              </a:ext>
            </a:extLst>
          </p:cNvPr>
          <p:cNvSpPr/>
          <p:nvPr/>
        </p:nvSpPr>
        <p:spPr>
          <a:xfrm>
            <a:off x="7162800" y="488434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69" name="Rectangle: Rounded Corners 68">
            <a:extLst>
              <a:ext uri="{FF2B5EF4-FFF2-40B4-BE49-F238E27FC236}">
                <a16:creationId xmlns:a16="http://schemas.microsoft.com/office/drawing/2014/main" id="{332929E9-2CA3-4C6D-A962-B3D4DF1308FA}"/>
              </a:ext>
            </a:extLst>
          </p:cNvPr>
          <p:cNvSpPr/>
          <p:nvPr/>
        </p:nvSpPr>
        <p:spPr>
          <a:xfrm>
            <a:off x="2597943" y="488434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70" name="Rectangle: Rounded Corners 69">
            <a:extLst>
              <a:ext uri="{FF2B5EF4-FFF2-40B4-BE49-F238E27FC236}">
                <a16:creationId xmlns:a16="http://schemas.microsoft.com/office/drawing/2014/main" id="{97697810-93BD-4CC1-9FDE-E5DCE57A923B}"/>
              </a:ext>
            </a:extLst>
          </p:cNvPr>
          <p:cNvSpPr/>
          <p:nvPr/>
        </p:nvSpPr>
        <p:spPr>
          <a:xfrm>
            <a:off x="4119562" y="488434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71" name="Rectangle: Rounded Corners 70">
            <a:extLst>
              <a:ext uri="{FF2B5EF4-FFF2-40B4-BE49-F238E27FC236}">
                <a16:creationId xmlns:a16="http://schemas.microsoft.com/office/drawing/2014/main" id="{8297B7DB-B7C4-4850-B6F6-A9760011B47F}"/>
              </a:ext>
            </a:extLst>
          </p:cNvPr>
          <p:cNvSpPr/>
          <p:nvPr/>
        </p:nvSpPr>
        <p:spPr>
          <a:xfrm>
            <a:off x="5641181" y="488434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72" name="Rectangle 71">
            <a:extLst>
              <a:ext uri="{FF2B5EF4-FFF2-40B4-BE49-F238E27FC236}">
                <a16:creationId xmlns:a16="http://schemas.microsoft.com/office/drawing/2014/main" id="{18FDD668-E0D2-4863-990E-B8198D39996E}"/>
              </a:ext>
            </a:extLst>
          </p:cNvPr>
          <p:cNvSpPr/>
          <p:nvPr/>
        </p:nvSpPr>
        <p:spPr>
          <a:xfrm>
            <a:off x="6252483" y="3596183"/>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73" name="Rectangle: Rounded Corners 72">
            <a:extLst>
              <a:ext uri="{FF2B5EF4-FFF2-40B4-BE49-F238E27FC236}">
                <a16:creationId xmlns:a16="http://schemas.microsoft.com/office/drawing/2014/main" id="{9CB96D71-2055-4676-901A-AB5749A5BE2A}"/>
              </a:ext>
            </a:extLst>
          </p:cNvPr>
          <p:cNvSpPr/>
          <p:nvPr/>
        </p:nvSpPr>
        <p:spPr>
          <a:xfrm>
            <a:off x="6381750" y="3937800"/>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74" name="Rectangle 73">
            <a:extLst>
              <a:ext uri="{FF2B5EF4-FFF2-40B4-BE49-F238E27FC236}">
                <a16:creationId xmlns:a16="http://schemas.microsoft.com/office/drawing/2014/main" id="{956267E6-9726-408D-AE9F-AC719DADD496}"/>
              </a:ext>
            </a:extLst>
          </p:cNvPr>
          <p:cNvSpPr/>
          <p:nvPr/>
        </p:nvSpPr>
        <p:spPr>
          <a:xfrm>
            <a:off x="4772030" y="2649638"/>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75" name="Rectangle: Rounded Corners 74">
            <a:extLst>
              <a:ext uri="{FF2B5EF4-FFF2-40B4-BE49-F238E27FC236}">
                <a16:creationId xmlns:a16="http://schemas.microsoft.com/office/drawing/2014/main" id="{7925FB9E-85B0-40BF-9B56-04906DEA3653}"/>
              </a:ext>
            </a:extLst>
          </p:cNvPr>
          <p:cNvSpPr/>
          <p:nvPr/>
        </p:nvSpPr>
        <p:spPr>
          <a:xfrm>
            <a:off x="4901297" y="2991255"/>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78" name="Rectangle 77">
            <a:extLst>
              <a:ext uri="{FF2B5EF4-FFF2-40B4-BE49-F238E27FC236}">
                <a16:creationId xmlns:a16="http://schemas.microsoft.com/office/drawing/2014/main" id="{6038CC31-1F75-416C-8778-4CEE20EBF024}"/>
              </a:ext>
            </a:extLst>
          </p:cNvPr>
          <p:cNvSpPr/>
          <p:nvPr/>
        </p:nvSpPr>
        <p:spPr>
          <a:xfrm>
            <a:off x="1690008" y="3575849"/>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79" name="Rectangle: Rounded Corners 78">
            <a:extLst>
              <a:ext uri="{FF2B5EF4-FFF2-40B4-BE49-F238E27FC236}">
                <a16:creationId xmlns:a16="http://schemas.microsoft.com/office/drawing/2014/main" id="{B3305ABC-1EC2-4476-9ABC-38668782C646}"/>
              </a:ext>
            </a:extLst>
          </p:cNvPr>
          <p:cNvSpPr/>
          <p:nvPr/>
        </p:nvSpPr>
        <p:spPr>
          <a:xfrm>
            <a:off x="1819275" y="3917466"/>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sp>
        <p:nvSpPr>
          <p:cNvPr id="82" name="Rectangle 81">
            <a:extLst>
              <a:ext uri="{FF2B5EF4-FFF2-40B4-BE49-F238E27FC236}">
                <a16:creationId xmlns:a16="http://schemas.microsoft.com/office/drawing/2014/main" id="{EB56BD6A-3874-4E81-B7B1-CBF5B1FBF8AF}"/>
              </a:ext>
            </a:extLst>
          </p:cNvPr>
          <p:cNvSpPr/>
          <p:nvPr/>
        </p:nvSpPr>
        <p:spPr>
          <a:xfrm>
            <a:off x="3126585" y="1633608"/>
            <a:ext cx="1239615" cy="733425"/>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bg1"/>
                </a:solidFill>
              </a:rPr>
              <a:t>LSTM</a:t>
            </a:r>
          </a:p>
        </p:txBody>
      </p:sp>
      <p:sp>
        <p:nvSpPr>
          <p:cNvPr id="83" name="Rectangle: Rounded Corners 82">
            <a:extLst>
              <a:ext uri="{FF2B5EF4-FFF2-40B4-BE49-F238E27FC236}">
                <a16:creationId xmlns:a16="http://schemas.microsoft.com/office/drawing/2014/main" id="{B2AB858E-FF78-4F72-A74D-04CAF0F2D3AA}"/>
              </a:ext>
            </a:extLst>
          </p:cNvPr>
          <p:cNvSpPr/>
          <p:nvPr/>
        </p:nvSpPr>
        <p:spPr>
          <a:xfrm>
            <a:off x="3255852" y="1975225"/>
            <a:ext cx="10586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W</a:t>
            </a:r>
            <a:r>
              <a:rPr lang="en-US" baseline="-25000">
                <a:solidFill>
                  <a:schemeClr val="bg1"/>
                </a:solidFill>
              </a:rPr>
              <a:t>f,i,c,o</a:t>
            </a:r>
            <a:endParaRPr lang="en-US">
              <a:solidFill>
                <a:schemeClr val="bg1"/>
              </a:solidFill>
            </a:endParaRPr>
          </a:p>
        </p:txBody>
      </p:sp>
      <p:cxnSp>
        <p:nvCxnSpPr>
          <p:cNvPr id="85" name="Straight Arrow Connector 84">
            <a:extLst>
              <a:ext uri="{FF2B5EF4-FFF2-40B4-BE49-F238E27FC236}">
                <a16:creationId xmlns:a16="http://schemas.microsoft.com/office/drawing/2014/main" id="{061F5127-448E-4872-97F0-D14DB73767F4}"/>
              </a:ext>
            </a:extLst>
          </p:cNvPr>
          <p:cNvCxnSpPr>
            <a:stCxn id="51" idx="0"/>
            <a:endCxn id="61" idx="2"/>
          </p:cNvCxnSpPr>
          <p:nvPr/>
        </p:nvCxnSpPr>
        <p:spPr>
          <a:xfrm flipH="1" flipV="1">
            <a:off x="1566865" y="5276154"/>
            <a:ext cx="1" cy="22573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8EDFCEFD-67F7-41D2-AE51-AEC75B13783A}"/>
              </a:ext>
            </a:extLst>
          </p:cNvPr>
          <p:cNvCxnSpPr>
            <a:cxnSpLocks/>
            <a:stCxn id="52" idx="0"/>
            <a:endCxn id="62" idx="2"/>
          </p:cNvCxnSpPr>
          <p:nvPr/>
        </p:nvCxnSpPr>
        <p:spPr>
          <a:xfrm flipH="1" flipV="1">
            <a:off x="3088484" y="5276150"/>
            <a:ext cx="1" cy="22573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89" name="Straight Arrow Connector 88">
            <a:extLst>
              <a:ext uri="{FF2B5EF4-FFF2-40B4-BE49-F238E27FC236}">
                <a16:creationId xmlns:a16="http://schemas.microsoft.com/office/drawing/2014/main" id="{A52050D1-3E57-4652-A1F1-CCA6C494BCC9}"/>
              </a:ext>
            </a:extLst>
          </p:cNvPr>
          <p:cNvCxnSpPr>
            <a:cxnSpLocks/>
            <a:stCxn id="53" idx="0"/>
            <a:endCxn id="63" idx="2"/>
          </p:cNvCxnSpPr>
          <p:nvPr/>
        </p:nvCxnSpPr>
        <p:spPr>
          <a:xfrm flipV="1">
            <a:off x="4610104" y="5276150"/>
            <a:ext cx="4541" cy="22573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6B8DD398-3B0B-4A9F-B611-C9E53B3FB959}"/>
              </a:ext>
            </a:extLst>
          </p:cNvPr>
          <p:cNvCxnSpPr>
            <a:cxnSpLocks/>
            <a:stCxn id="54" idx="0"/>
            <a:endCxn id="64" idx="2"/>
          </p:cNvCxnSpPr>
          <p:nvPr/>
        </p:nvCxnSpPr>
        <p:spPr>
          <a:xfrm flipH="1" flipV="1">
            <a:off x="6131722" y="5276150"/>
            <a:ext cx="1" cy="22573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E4AD6BE3-696F-401F-8636-348CBC2985A9}"/>
              </a:ext>
            </a:extLst>
          </p:cNvPr>
          <p:cNvCxnSpPr>
            <a:cxnSpLocks/>
            <a:stCxn id="55" idx="0"/>
            <a:endCxn id="65" idx="2"/>
          </p:cNvCxnSpPr>
          <p:nvPr/>
        </p:nvCxnSpPr>
        <p:spPr>
          <a:xfrm flipV="1">
            <a:off x="7653337" y="5276150"/>
            <a:ext cx="0" cy="22573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0" name="Straight Arrow Connector 99">
            <a:extLst>
              <a:ext uri="{FF2B5EF4-FFF2-40B4-BE49-F238E27FC236}">
                <a16:creationId xmlns:a16="http://schemas.microsoft.com/office/drawing/2014/main" id="{969F3390-F6CD-4906-8873-61BF2310ACEA}"/>
              </a:ext>
            </a:extLst>
          </p:cNvPr>
          <p:cNvCxnSpPr>
            <a:cxnSpLocks/>
            <a:stCxn id="61" idx="0"/>
            <a:endCxn id="78" idx="2"/>
          </p:cNvCxnSpPr>
          <p:nvPr/>
        </p:nvCxnSpPr>
        <p:spPr>
          <a:xfrm flipV="1">
            <a:off x="1566865" y="4309274"/>
            <a:ext cx="742951" cy="23345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D7821936-6CB8-4E59-AC85-3B3841AF0B98}"/>
              </a:ext>
            </a:extLst>
          </p:cNvPr>
          <p:cNvCxnSpPr>
            <a:cxnSpLocks/>
            <a:stCxn id="62" idx="0"/>
            <a:endCxn id="78" idx="2"/>
          </p:cNvCxnSpPr>
          <p:nvPr/>
        </p:nvCxnSpPr>
        <p:spPr>
          <a:xfrm flipH="1" flipV="1">
            <a:off x="2309812" y="4309274"/>
            <a:ext cx="778668" cy="23345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726D8FD7-DE1B-4E16-BD64-F5C7666BF4E7}"/>
              </a:ext>
            </a:extLst>
          </p:cNvPr>
          <p:cNvCxnSpPr>
            <a:cxnSpLocks/>
            <a:stCxn id="65" idx="0"/>
            <a:endCxn id="72" idx="2"/>
          </p:cNvCxnSpPr>
          <p:nvPr/>
        </p:nvCxnSpPr>
        <p:spPr>
          <a:xfrm flipH="1" flipV="1">
            <a:off x="6872287" y="4329608"/>
            <a:ext cx="781050" cy="21312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9" name="Straight Arrow Connector 108">
            <a:extLst>
              <a:ext uri="{FF2B5EF4-FFF2-40B4-BE49-F238E27FC236}">
                <a16:creationId xmlns:a16="http://schemas.microsoft.com/office/drawing/2014/main" id="{2669737C-E03A-4DE6-BC03-B8F478D563B6}"/>
              </a:ext>
            </a:extLst>
          </p:cNvPr>
          <p:cNvCxnSpPr>
            <a:cxnSpLocks/>
            <a:stCxn id="64" idx="0"/>
            <a:endCxn id="72" idx="2"/>
          </p:cNvCxnSpPr>
          <p:nvPr/>
        </p:nvCxnSpPr>
        <p:spPr>
          <a:xfrm flipV="1">
            <a:off x="6131722" y="4329608"/>
            <a:ext cx="740569" cy="21312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E3123D6A-8B8D-46E1-904F-558573ED61FC}"/>
              </a:ext>
            </a:extLst>
          </p:cNvPr>
          <p:cNvCxnSpPr>
            <a:cxnSpLocks/>
            <a:stCxn id="63" idx="0"/>
            <a:endCxn id="74" idx="2"/>
          </p:cNvCxnSpPr>
          <p:nvPr/>
        </p:nvCxnSpPr>
        <p:spPr>
          <a:xfrm flipV="1">
            <a:off x="4614645" y="3383059"/>
            <a:ext cx="777193" cy="115966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3830BB17-7FD8-408D-AB42-7BBA75180A43}"/>
              </a:ext>
            </a:extLst>
          </p:cNvPr>
          <p:cNvCxnSpPr>
            <a:cxnSpLocks/>
            <a:stCxn id="72" idx="0"/>
            <a:endCxn id="74" idx="2"/>
          </p:cNvCxnSpPr>
          <p:nvPr/>
        </p:nvCxnSpPr>
        <p:spPr>
          <a:xfrm flipH="1" flipV="1">
            <a:off x="5391838" y="3383059"/>
            <a:ext cx="1480453" cy="21312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6" name="Straight Arrow Connector 125">
            <a:extLst>
              <a:ext uri="{FF2B5EF4-FFF2-40B4-BE49-F238E27FC236}">
                <a16:creationId xmlns:a16="http://schemas.microsoft.com/office/drawing/2014/main" id="{C5BC09AA-0CBB-488A-83F1-D1C594B864F6}"/>
              </a:ext>
            </a:extLst>
          </p:cNvPr>
          <p:cNvCxnSpPr>
            <a:cxnSpLocks/>
            <a:stCxn id="74" idx="0"/>
            <a:endCxn id="82" idx="2"/>
          </p:cNvCxnSpPr>
          <p:nvPr/>
        </p:nvCxnSpPr>
        <p:spPr>
          <a:xfrm flipH="1" flipV="1">
            <a:off x="3746393" y="2367033"/>
            <a:ext cx="1645445" cy="28260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29" name="Straight Arrow Connector 128">
            <a:extLst>
              <a:ext uri="{FF2B5EF4-FFF2-40B4-BE49-F238E27FC236}">
                <a16:creationId xmlns:a16="http://schemas.microsoft.com/office/drawing/2014/main" id="{9C41811E-F824-45D2-A95A-EF6094E6A323}"/>
              </a:ext>
            </a:extLst>
          </p:cNvPr>
          <p:cNvCxnSpPr>
            <a:cxnSpLocks/>
            <a:stCxn id="78" idx="0"/>
            <a:endCxn id="82" idx="2"/>
          </p:cNvCxnSpPr>
          <p:nvPr/>
        </p:nvCxnSpPr>
        <p:spPr>
          <a:xfrm flipV="1">
            <a:off x="2309816" y="2367029"/>
            <a:ext cx="1436577" cy="120881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33" name="Slide Number Placeholder 132">
            <a:extLst>
              <a:ext uri="{FF2B5EF4-FFF2-40B4-BE49-F238E27FC236}">
                <a16:creationId xmlns:a16="http://schemas.microsoft.com/office/drawing/2014/main" id="{F34FC442-DE8D-457F-AEB7-E50A4D0A8A03}"/>
              </a:ext>
            </a:extLst>
          </p:cNvPr>
          <p:cNvSpPr>
            <a:spLocks noGrp="1"/>
          </p:cNvSpPr>
          <p:nvPr>
            <p:ph type="sldNum" sz="quarter" idx="12"/>
          </p:nvPr>
        </p:nvSpPr>
        <p:spPr/>
        <p:txBody>
          <a:bodyPr/>
          <a:lstStyle/>
          <a:p>
            <a:fld id="{7879F333-E86C-4653-BB99-01AB5147A26C}" type="slidenum">
              <a:rPr lang="en-US" smtClean="0"/>
              <a:t>5</a:t>
            </a:fld>
            <a:endParaRPr lang="en-US"/>
          </a:p>
        </p:txBody>
      </p:sp>
    </p:spTree>
    <p:extLst>
      <p:ext uri="{BB962C8B-B14F-4D97-AF65-F5344CB8AC3E}">
        <p14:creationId xmlns:p14="http://schemas.microsoft.com/office/powerpoint/2010/main" val="35740998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30" y="94700"/>
            <a:ext cx="7683359" cy="1112667"/>
          </a:xfrm>
        </p:spPr>
        <p:txBody>
          <a:bodyPr/>
          <a:lstStyle/>
          <a:p>
            <a:r>
              <a:rPr lang="en-US">
                <a:solidFill>
                  <a:schemeClr val="bg1"/>
                </a:solidFill>
              </a:rPr>
              <a:t>Persistent rnn:</a:t>
            </a:r>
            <a:br>
              <a:rPr lang="en-US">
                <a:solidFill>
                  <a:schemeClr val="bg1"/>
                </a:solidFill>
              </a:rPr>
            </a:br>
            <a:r>
              <a:rPr lang="en-US">
                <a:solidFill>
                  <a:schemeClr val="bg1"/>
                </a:solidFill>
              </a:rPr>
              <a:t>On-chip </a:t>
            </a:r>
            <a:r>
              <a:rPr lang="en-US" dirty="0">
                <a:solidFill>
                  <a:schemeClr val="bg1"/>
                </a:solidFill>
              </a:rPr>
              <a:t>parameter persistency</a:t>
            </a: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5</a:t>
            </a:r>
            <a:endParaRPr lang="en-US" sz="1200" dirty="0">
              <a:solidFill>
                <a:schemeClr val="bg1"/>
              </a:solidFill>
            </a:endParaRPr>
          </a:p>
        </p:txBody>
      </p:sp>
      <p:sp>
        <p:nvSpPr>
          <p:cNvPr id="143" name="Content Placeholder 2">
            <a:extLst>
              <a:ext uri="{FF2B5EF4-FFF2-40B4-BE49-F238E27FC236}">
                <a16:creationId xmlns:a16="http://schemas.microsoft.com/office/drawing/2014/main" id="{F08EC9BF-61FC-43E5-BEAD-6918BDB28170}"/>
              </a:ext>
            </a:extLst>
          </p:cNvPr>
          <p:cNvSpPr>
            <a:spLocks noGrp="1"/>
          </p:cNvSpPr>
          <p:nvPr>
            <p:ph idx="1"/>
          </p:nvPr>
        </p:nvSpPr>
        <p:spPr>
          <a:xfrm>
            <a:off x="253014" y="1260288"/>
            <a:ext cx="8615778" cy="1630227"/>
          </a:xfrm>
        </p:spPr>
        <p:txBody>
          <a:bodyPr anchor="t"/>
          <a:lstStyle/>
          <a:p>
            <a:pPr>
              <a:buClrTx/>
              <a:buFontTx/>
              <a:buChar char="-"/>
            </a:pPr>
            <a:r>
              <a:rPr lang="en-US" dirty="0">
                <a:solidFill>
                  <a:schemeClr val="bg1"/>
                </a:solidFill>
              </a:rPr>
              <a:t>In RNNs, cache recurrent weights on the chip (</a:t>
            </a:r>
            <a:r>
              <a:rPr lang="en-US" dirty="0" err="1">
                <a:solidFill>
                  <a:schemeClr val="bg1"/>
                </a:solidFill>
              </a:rPr>
              <a:t>Diamos</a:t>
            </a:r>
            <a:r>
              <a:rPr lang="en-US" dirty="0">
                <a:solidFill>
                  <a:schemeClr val="bg1"/>
                </a:solidFill>
              </a:rPr>
              <a:t> et al., in </a:t>
            </a:r>
            <a:r>
              <a:rPr lang="en-US" i="1" dirty="0">
                <a:solidFill>
                  <a:schemeClr val="bg1"/>
                </a:solidFill>
              </a:rPr>
              <a:t>ICML 2016</a:t>
            </a:r>
            <a:r>
              <a:rPr lang="en-US" dirty="0">
                <a:solidFill>
                  <a:schemeClr val="bg1"/>
                </a:solidFill>
              </a:rPr>
              <a:t>).</a:t>
            </a:r>
          </a:p>
          <a:p>
            <a:pPr>
              <a:buClrTx/>
              <a:buFontTx/>
              <a:buChar char="-"/>
            </a:pPr>
            <a:r>
              <a:rPr lang="en-US" dirty="0">
                <a:solidFill>
                  <a:schemeClr val="bg1"/>
                </a:solidFill>
              </a:rPr>
              <a:t>Avoid reloading them from DRAM again and again upon every visit.</a:t>
            </a:r>
          </a:p>
          <a:p>
            <a:pPr>
              <a:buClrTx/>
              <a:buFontTx/>
              <a:buChar char="-"/>
            </a:pPr>
            <a:r>
              <a:rPr lang="en-US" dirty="0">
                <a:solidFill>
                  <a:schemeClr val="bg1"/>
                </a:solidFill>
              </a:rPr>
              <a:t>Use collective register file of all SMs to hold the parameter matrices.</a:t>
            </a:r>
          </a:p>
          <a:p>
            <a:pPr>
              <a:buFontTx/>
              <a:buChar char="-"/>
            </a:pPr>
            <a:r>
              <a:rPr lang="en-US" dirty="0">
                <a:solidFill>
                  <a:schemeClr val="bg1"/>
                </a:solidFill>
              </a:rPr>
              <a:t> </a:t>
            </a:r>
          </a:p>
        </p:txBody>
      </p:sp>
      <p:sp>
        <p:nvSpPr>
          <p:cNvPr id="264" name="Rectangle 263">
            <a:extLst>
              <a:ext uri="{FF2B5EF4-FFF2-40B4-BE49-F238E27FC236}">
                <a16:creationId xmlns:a16="http://schemas.microsoft.com/office/drawing/2014/main" id="{21099470-D5DE-40B4-B862-398254EB07DF}"/>
              </a:ext>
            </a:extLst>
          </p:cNvPr>
          <p:cNvSpPr/>
          <p:nvPr/>
        </p:nvSpPr>
        <p:spPr>
          <a:xfrm>
            <a:off x="6549429" y="5308629"/>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5" name="TextBox 264">
            <a:extLst>
              <a:ext uri="{FF2B5EF4-FFF2-40B4-BE49-F238E27FC236}">
                <a16:creationId xmlns:a16="http://schemas.microsoft.com/office/drawing/2014/main" id="{FD938671-609C-4DE4-A0E2-D09DE2055228}"/>
              </a:ext>
            </a:extLst>
          </p:cNvPr>
          <p:cNvSpPr txBox="1"/>
          <p:nvPr/>
        </p:nvSpPr>
        <p:spPr>
          <a:xfrm>
            <a:off x="6116045" y="5948710"/>
            <a:ext cx="981075" cy="369332"/>
          </a:xfrm>
          <a:prstGeom prst="rect">
            <a:avLst/>
          </a:prstGeom>
          <a:noFill/>
        </p:spPr>
        <p:txBody>
          <a:bodyPr wrap="square" rtlCol="0">
            <a:spAutoFit/>
          </a:bodyPr>
          <a:lstStyle/>
          <a:p>
            <a:pPr algn="ctr"/>
            <a:r>
              <a:rPr lang="en-US">
                <a:solidFill>
                  <a:schemeClr val="bg1"/>
                </a:solidFill>
              </a:rPr>
              <a:t>in</a:t>
            </a:r>
            <a:r>
              <a:rPr lang="en-US" baseline="-25000">
                <a:solidFill>
                  <a:schemeClr val="bg1"/>
                </a:solidFill>
              </a:rPr>
              <a:t>t+2</a:t>
            </a:r>
            <a:endParaRPr lang="en-US">
              <a:solidFill>
                <a:schemeClr val="bg1"/>
              </a:solidFill>
            </a:endParaRPr>
          </a:p>
        </p:txBody>
      </p:sp>
      <p:cxnSp>
        <p:nvCxnSpPr>
          <p:cNvPr id="266" name="Straight Arrow Connector 265">
            <a:extLst>
              <a:ext uri="{FF2B5EF4-FFF2-40B4-BE49-F238E27FC236}">
                <a16:creationId xmlns:a16="http://schemas.microsoft.com/office/drawing/2014/main" id="{DFE7A643-4BEE-4FAF-8EEE-E75F6668E285}"/>
              </a:ext>
            </a:extLst>
          </p:cNvPr>
          <p:cNvCxnSpPr>
            <a:cxnSpLocks/>
            <a:stCxn id="264" idx="0"/>
            <a:endCxn id="267" idx="4"/>
          </p:cNvCxnSpPr>
          <p:nvPr/>
        </p:nvCxnSpPr>
        <p:spPr>
          <a:xfrm flipH="1" flipV="1">
            <a:off x="6582990" y="5075731"/>
            <a:ext cx="4543" cy="2328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67" name="Oval 266">
            <a:extLst>
              <a:ext uri="{FF2B5EF4-FFF2-40B4-BE49-F238E27FC236}">
                <a16:creationId xmlns:a16="http://schemas.microsoft.com/office/drawing/2014/main" id="{8ABEDF11-8551-4AB4-A58C-2DE2C66299ED}"/>
              </a:ext>
            </a:extLst>
          </p:cNvPr>
          <p:cNvSpPr/>
          <p:nvPr/>
        </p:nvSpPr>
        <p:spPr>
          <a:xfrm>
            <a:off x="6400106" y="470997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268" name="Oval 267">
            <a:extLst>
              <a:ext uri="{FF2B5EF4-FFF2-40B4-BE49-F238E27FC236}">
                <a16:creationId xmlns:a16="http://schemas.microsoft.com/office/drawing/2014/main" id="{64A65B21-8460-47B7-AF7F-93F95822E1C7}"/>
              </a:ext>
            </a:extLst>
          </p:cNvPr>
          <p:cNvSpPr/>
          <p:nvPr/>
        </p:nvSpPr>
        <p:spPr>
          <a:xfrm>
            <a:off x="5855894" y="4709971"/>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U</a:t>
            </a:r>
          </a:p>
        </p:txBody>
      </p:sp>
      <p:cxnSp>
        <p:nvCxnSpPr>
          <p:cNvPr id="269" name="Straight Arrow Connector 268">
            <a:extLst>
              <a:ext uri="{FF2B5EF4-FFF2-40B4-BE49-F238E27FC236}">
                <a16:creationId xmlns:a16="http://schemas.microsoft.com/office/drawing/2014/main" id="{5ACF1CA5-B387-4DAF-97A4-49864C774BC1}"/>
              </a:ext>
            </a:extLst>
          </p:cNvPr>
          <p:cNvCxnSpPr>
            <a:cxnSpLocks/>
            <a:stCxn id="268" idx="6"/>
            <a:endCxn id="267" idx="2"/>
          </p:cNvCxnSpPr>
          <p:nvPr/>
        </p:nvCxnSpPr>
        <p:spPr>
          <a:xfrm>
            <a:off x="6221654" y="4892851"/>
            <a:ext cx="1784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0" name="Straight Arrow Connector 269">
            <a:extLst>
              <a:ext uri="{FF2B5EF4-FFF2-40B4-BE49-F238E27FC236}">
                <a16:creationId xmlns:a16="http://schemas.microsoft.com/office/drawing/2014/main" id="{DF560482-44F0-43CE-A3FC-A8ADF2C912FB}"/>
              </a:ext>
            </a:extLst>
          </p:cNvPr>
          <p:cNvCxnSpPr>
            <a:cxnSpLocks/>
            <a:stCxn id="271" idx="4"/>
            <a:endCxn id="272" idx="0"/>
          </p:cNvCxnSpPr>
          <p:nvPr/>
        </p:nvCxnSpPr>
        <p:spPr>
          <a:xfrm>
            <a:off x="6035317" y="3976918"/>
            <a:ext cx="0" cy="194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1" name="Oval 270">
            <a:extLst>
              <a:ext uri="{FF2B5EF4-FFF2-40B4-BE49-F238E27FC236}">
                <a16:creationId xmlns:a16="http://schemas.microsoft.com/office/drawing/2014/main" id="{2D9F758F-C23F-4D90-BBF2-4A697DB642B3}"/>
              </a:ext>
            </a:extLst>
          </p:cNvPr>
          <p:cNvSpPr/>
          <p:nvPr/>
        </p:nvSpPr>
        <p:spPr>
          <a:xfrm>
            <a:off x="5852437" y="361115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p>
        </p:txBody>
      </p:sp>
      <p:sp>
        <p:nvSpPr>
          <p:cNvPr id="272" name="Oval 271">
            <a:extLst>
              <a:ext uri="{FF2B5EF4-FFF2-40B4-BE49-F238E27FC236}">
                <a16:creationId xmlns:a16="http://schemas.microsoft.com/office/drawing/2014/main" id="{6DA68C9C-7332-4D1C-9E50-208E7606BE77}"/>
              </a:ext>
            </a:extLst>
          </p:cNvPr>
          <p:cNvSpPr/>
          <p:nvPr/>
        </p:nvSpPr>
        <p:spPr>
          <a:xfrm>
            <a:off x="5852437" y="4171114"/>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273" name="Straight Arrow Connector 272">
            <a:extLst>
              <a:ext uri="{FF2B5EF4-FFF2-40B4-BE49-F238E27FC236}">
                <a16:creationId xmlns:a16="http://schemas.microsoft.com/office/drawing/2014/main" id="{450F2671-8A19-4FFE-B8A4-AE874F76F4A1}"/>
              </a:ext>
            </a:extLst>
          </p:cNvPr>
          <p:cNvCxnSpPr>
            <a:cxnSpLocks/>
            <a:stCxn id="278" idx="0"/>
            <a:endCxn id="281" idx="4"/>
          </p:cNvCxnSpPr>
          <p:nvPr/>
        </p:nvCxnSpPr>
        <p:spPr>
          <a:xfrm flipV="1">
            <a:off x="6580888" y="3985602"/>
            <a:ext cx="0" cy="186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4" name="Oval 273">
            <a:extLst>
              <a:ext uri="{FF2B5EF4-FFF2-40B4-BE49-F238E27FC236}">
                <a16:creationId xmlns:a16="http://schemas.microsoft.com/office/drawing/2014/main" id="{DAE51C1C-01C8-4361-A19B-52A9E5E5BEC9}"/>
              </a:ext>
            </a:extLst>
          </p:cNvPr>
          <p:cNvSpPr/>
          <p:nvPr/>
        </p:nvSpPr>
        <p:spPr>
          <a:xfrm>
            <a:off x="6992713" y="361984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V</a:t>
            </a:r>
          </a:p>
        </p:txBody>
      </p:sp>
      <p:cxnSp>
        <p:nvCxnSpPr>
          <p:cNvPr id="275" name="Straight Arrow Connector 274">
            <a:extLst>
              <a:ext uri="{FF2B5EF4-FFF2-40B4-BE49-F238E27FC236}">
                <a16:creationId xmlns:a16="http://schemas.microsoft.com/office/drawing/2014/main" id="{91314B2E-63CF-4616-BB21-82C36DE089FD}"/>
              </a:ext>
            </a:extLst>
          </p:cNvPr>
          <p:cNvCxnSpPr>
            <a:cxnSpLocks/>
            <a:stCxn id="278" idx="6"/>
          </p:cNvCxnSpPr>
          <p:nvPr/>
        </p:nvCxnSpPr>
        <p:spPr>
          <a:xfrm flipV="1">
            <a:off x="6763772" y="4353994"/>
            <a:ext cx="934903" cy="1012"/>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276" name="TextBox 275">
            <a:extLst>
              <a:ext uri="{FF2B5EF4-FFF2-40B4-BE49-F238E27FC236}">
                <a16:creationId xmlns:a16="http://schemas.microsoft.com/office/drawing/2014/main" id="{FBA95971-D82A-4D50-ABDB-9CE000DDAAEC}"/>
              </a:ext>
            </a:extLst>
          </p:cNvPr>
          <p:cNvSpPr txBox="1"/>
          <p:nvPr/>
        </p:nvSpPr>
        <p:spPr>
          <a:xfrm>
            <a:off x="6094723" y="3032835"/>
            <a:ext cx="981075" cy="369332"/>
          </a:xfrm>
          <a:prstGeom prst="rect">
            <a:avLst/>
          </a:prstGeom>
          <a:noFill/>
        </p:spPr>
        <p:txBody>
          <a:bodyPr wrap="square" rtlCol="0">
            <a:spAutoFit/>
          </a:bodyPr>
          <a:lstStyle/>
          <a:p>
            <a:pPr algn="ctr"/>
            <a:r>
              <a:rPr lang="en-US">
                <a:solidFill>
                  <a:schemeClr val="bg1"/>
                </a:solidFill>
              </a:rPr>
              <a:t>out</a:t>
            </a:r>
            <a:r>
              <a:rPr lang="en-US" baseline="-25000">
                <a:solidFill>
                  <a:schemeClr val="bg1"/>
                </a:solidFill>
              </a:rPr>
              <a:t>t+2</a:t>
            </a:r>
            <a:endParaRPr lang="en-US">
              <a:solidFill>
                <a:schemeClr val="bg1"/>
              </a:solidFill>
            </a:endParaRPr>
          </a:p>
        </p:txBody>
      </p:sp>
      <p:cxnSp>
        <p:nvCxnSpPr>
          <p:cNvPr id="277" name="Straight Arrow Connector 276">
            <a:extLst>
              <a:ext uri="{FF2B5EF4-FFF2-40B4-BE49-F238E27FC236}">
                <a16:creationId xmlns:a16="http://schemas.microsoft.com/office/drawing/2014/main" id="{9057E46B-518F-4D8B-842C-489874314AB0}"/>
              </a:ext>
            </a:extLst>
          </p:cNvPr>
          <p:cNvCxnSpPr>
            <a:cxnSpLocks/>
            <a:stCxn id="274" idx="2"/>
            <a:endCxn id="281" idx="6"/>
          </p:cNvCxnSpPr>
          <p:nvPr/>
        </p:nvCxnSpPr>
        <p:spPr>
          <a:xfrm flipH="1">
            <a:off x="6763772" y="3802722"/>
            <a:ext cx="2289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8" name="Oval 277">
            <a:extLst>
              <a:ext uri="{FF2B5EF4-FFF2-40B4-BE49-F238E27FC236}">
                <a16:creationId xmlns:a16="http://schemas.microsoft.com/office/drawing/2014/main" id="{FC9BA9B7-345F-4189-9CD1-BB67E77ABC7F}"/>
              </a:ext>
            </a:extLst>
          </p:cNvPr>
          <p:cNvSpPr/>
          <p:nvPr/>
        </p:nvSpPr>
        <p:spPr>
          <a:xfrm>
            <a:off x="6398008" y="4172126"/>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cxnSp>
        <p:nvCxnSpPr>
          <p:cNvPr id="279" name="Straight Arrow Connector 278">
            <a:extLst>
              <a:ext uri="{FF2B5EF4-FFF2-40B4-BE49-F238E27FC236}">
                <a16:creationId xmlns:a16="http://schemas.microsoft.com/office/drawing/2014/main" id="{BE0CB06D-C611-4CE1-A43D-5B54D121EC3A}"/>
              </a:ext>
            </a:extLst>
          </p:cNvPr>
          <p:cNvCxnSpPr>
            <a:cxnSpLocks/>
            <a:stCxn id="272" idx="6"/>
            <a:endCxn id="278" idx="2"/>
          </p:cNvCxnSpPr>
          <p:nvPr/>
        </p:nvCxnSpPr>
        <p:spPr>
          <a:xfrm>
            <a:off x="6218201" y="4353994"/>
            <a:ext cx="179811" cy="1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0" name="Straight Arrow Connector 279">
            <a:extLst>
              <a:ext uri="{FF2B5EF4-FFF2-40B4-BE49-F238E27FC236}">
                <a16:creationId xmlns:a16="http://schemas.microsoft.com/office/drawing/2014/main" id="{4AD31744-7186-45DE-8C50-D5A5C37166CE}"/>
              </a:ext>
            </a:extLst>
          </p:cNvPr>
          <p:cNvCxnSpPr>
            <a:cxnSpLocks/>
            <a:stCxn id="267" idx="0"/>
            <a:endCxn id="278" idx="4"/>
          </p:cNvCxnSpPr>
          <p:nvPr/>
        </p:nvCxnSpPr>
        <p:spPr>
          <a:xfrm flipH="1" flipV="1">
            <a:off x="6580888" y="4537890"/>
            <a:ext cx="2098" cy="1720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1" name="Oval 280">
            <a:extLst>
              <a:ext uri="{FF2B5EF4-FFF2-40B4-BE49-F238E27FC236}">
                <a16:creationId xmlns:a16="http://schemas.microsoft.com/office/drawing/2014/main" id="{63CF922D-DC32-45E8-B919-5C4006AEF361}"/>
              </a:ext>
            </a:extLst>
          </p:cNvPr>
          <p:cNvSpPr/>
          <p:nvPr/>
        </p:nvSpPr>
        <p:spPr>
          <a:xfrm>
            <a:off x="6398008" y="361984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282" name="Straight Arrow Connector 281">
            <a:extLst>
              <a:ext uri="{FF2B5EF4-FFF2-40B4-BE49-F238E27FC236}">
                <a16:creationId xmlns:a16="http://schemas.microsoft.com/office/drawing/2014/main" id="{E6903356-E500-43DF-A8B0-B3547D1E8E0E}"/>
              </a:ext>
            </a:extLst>
          </p:cNvPr>
          <p:cNvCxnSpPr>
            <a:cxnSpLocks/>
            <a:stCxn id="281" idx="0"/>
            <a:endCxn id="276" idx="2"/>
          </p:cNvCxnSpPr>
          <p:nvPr/>
        </p:nvCxnSpPr>
        <p:spPr>
          <a:xfrm flipV="1">
            <a:off x="6580892" y="3402171"/>
            <a:ext cx="4369" cy="217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3" name="Rectangle 282">
            <a:extLst>
              <a:ext uri="{FF2B5EF4-FFF2-40B4-BE49-F238E27FC236}">
                <a16:creationId xmlns:a16="http://schemas.microsoft.com/office/drawing/2014/main" id="{95D4D7F1-AA35-41AE-B9B0-BD0391CF0BC8}"/>
              </a:ext>
            </a:extLst>
          </p:cNvPr>
          <p:cNvSpPr/>
          <p:nvPr/>
        </p:nvSpPr>
        <p:spPr>
          <a:xfrm>
            <a:off x="4691036" y="5308629"/>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3E4F5357-9082-4505-86F7-9F2F25DF13AC}"/>
              </a:ext>
            </a:extLst>
          </p:cNvPr>
          <p:cNvSpPr txBox="1"/>
          <p:nvPr/>
        </p:nvSpPr>
        <p:spPr>
          <a:xfrm>
            <a:off x="4257652" y="5948710"/>
            <a:ext cx="981075" cy="369332"/>
          </a:xfrm>
          <a:prstGeom prst="rect">
            <a:avLst/>
          </a:prstGeom>
          <a:noFill/>
        </p:spPr>
        <p:txBody>
          <a:bodyPr wrap="square" rtlCol="0">
            <a:spAutoFit/>
          </a:bodyPr>
          <a:lstStyle/>
          <a:p>
            <a:pPr algn="ctr"/>
            <a:r>
              <a:rPr lang="en-US">
                <a:solidFill>
                  <a:schemeClr val="bg1"/>
                </a:solidFill>
              </a:rPr>
              <a:t>in</a:t>
            </a:r>
            <a:r>
              <a:rPr lang="en-US" baseline="-25000">
                <a:solidFill>
                  <a:schemeClr val="bg1"/>
                </a:solidFill>
              </a:rPr>
              <a:t>t+1</a:t>
            </a:r>
            <a:endParaRPr lang="en-US">
              <a:solidFill>
                <a:schemeClr val="bg1"/>
              </a:solidFill>
            </a:endParaRPr>
          </a:p>
        </p:txBody>
      </p:sp>
      <p:cxnSp>
        <p:nvCxnSpPr>
          <p:cNvPr id="285" name="Straight Arrow Connector 284">
            <a:extLst>
              <a:ext uri="{FF2B5EF4-FFF2-40B4-BE49-F238E27FC236}">
                <a16:creationId xmlns:a16="http://schemas.microsoft.com/office/drawing/2014/main" id="{8E884372-D2D0-4ABA-9732-A7BB0F84EFDF}"/>
              </a:ext>
            </a:extLst>
          </p:cNvPr>
          <p:cNvCxnSpPr>
            <a:cxnSpLocks/>
            <a:stCxn id="283" idx="0"/>
            <a:endCxn id="286" idx="4"/>
          </p:cNvCxnSpPr>
          <p:nvPr/>
        </p:nvCxnSpPr>
        <p:spPr>
          <a:xfrm flipH="1" flipV="1">
            <a:off x="4724597" y="5075731"/>
            <a:ext cx="4543" cy="2328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86" name="Oval 285">
            <a:extLst>
              <a:ext uri="{FF2B5EF4-FFF2-40B4-BE49-F238E27FC236}">
                <a16:creationId xmlns:a16="http://schemas.microsoft.com/office/drawing/2014/main" id="{0015C112-565A-4083-817A-67FBED62084C}"/>
              </a:ext>
            </a:extLst>
          </p:cNvPr>
          <p:cNvSpPr/>
          <p:nvPr/>
        </p:nvSpPr>
        <p:spPr>
          <a:xfrm>
            <a:off x="4541713" y="470997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287" name="Oval 286">
            <a:extLst>
              <a:ext uri="{FF2B5EF4-FFF2-40B4-BE49-F238E27FC236}">
                <a16:creationId xmlns:a16="http://schemas.microsoft.com/office/drawing/2014/main" id="{7A27EC05-E81F-4794-B29E-30998D183BB4}"/>
              </a:ext>
            </a:extLst>
          </p:cNvPr>
          <p:cNvSpPr/>
          <p:nvPr/>
        </p:nvSpPr>
        <p:spPr>
          <a:xfrm>
            <a:off x="3997501" y="4709971"/>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U</a:t>
            </a:r>
          </a:p>
        </p:txBody>
      </p:sp>
      <p:cxnSp>
        <p:nvCxnSpPr>
          <p:cNvPr id="288" name="Straight Arrow Connector 287">
            <a:extLst>
              <a:ext uri="{FF2B5EF4-FFF2-40B4-BE49-F238E27FC236}">
                <a16:creationId xmlns:a16="http://schemas.microsoft.com/office/drawing/2014/main" id="{B5644E7C-3A97-41E4-8239-17D12B4FF7BD}"/>
              </a:ext>
            </a:extLst>
          </p:cNvPr>
          <p:cNvCxnSpPr>
            <a:cxnSpLocks/>
            <a:stCxn id="287" idx="6"/>
            <a:endCxn id="286" idx="2"/>
          </p:cNvCxnSpPr>
          <p:nvPr/>
        </p:nvCxnSpPr>
        <p:spPr>
          <a:xfrm>
            <a:off x="4363261" y="4892851"/>
            <a:ext cx="1784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9" name="Straight Arrow Connector 288">
            <a:extLst>
              <a:ext uri="{FF2B5EF4-FFF2-40B4-BE49-F238E27FC236}">
                <a16:creationId xmlns:a16="http://schemas.microsoft.com/office/drawing/2014/main" id="{58356FED-EEFF-4C40-AA08-51F5CC94289F}"/>
              </a:ext>
            </a:extLst>
          </p:cNvPr>
          <p:cNvCxnSpPr>
            <a:cxnSpLocks/>
            <a:stCxn id="290" idx="4"/>
            <a:endCxn id="291" idx="0"/>
          </p:cNvCxnSpPr>
          <p:nvPr/>
        </p:nvCxnSpPr>
        <p:spPr>
          <a:xfrm>
            <a:off x="4176924" y="3976918"/>
            <a:ext cx="0" cy="194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0" name="Oval 289">
            <a:extLst>
              <a:ext uri="{FF2B5EF4-FFF2-40B4-BE49-F238E27FC236}">
                <a16:creationId xmlns:a16="http://schemas.microsoft.com/office/drawing/2014/main" id="{DAA3743C-3DF0-4E49-A08F-5B1E47B3A8A1}"/>
              </a:ext>
            </a:extLst>
          </p:cNvPr>
          <p:cNvSpPr/>
          <p:nvPr/>
        </p:nvSpPr>
        <p:spPr>
          <a:xfrm>
            <a:off x="3994044" y="361115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p>
        </p:txBody>
      </p:sp>
      <p:sp>
        <p:nvSpPr>
          <p:cNvPr id="291" name="Oval 290">
            <a:extLst>
              <a:ext uri="{FF2B5EF4-FFF2-40B4-BE49-F238E27FC236}">
                <a16:creationId xmlns:a16="http://schemas.microsoft.com/office/drawing/2014/main" id="{04A572FA-B774-4CAC-B5E9-C2CD317AE878}"/>
              </a:ext>
            </a:extLst>
          </p:cNvPr>
          <p:cNvSpPr/>
          <p:nvPr/>
        </p:nvSpPr>
        <p:spPr>
          <a:xfrm>
            <a:off x="3994044" y="4171114"/>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292" name="Straight Arrow Connector 291">
            <a:extLst>
              <a:ext uri="{FF2B5EF4-FFF2-40B4-BE49-F238E27FC236}">
                <a16:creationId xmlns:a16="http://schemas.microsoft.com/office/drawing/2014/main" id="{9519E33A-464C-49A9-B880-6CC03B4189BA}"/>
              </a:ext>
            </a:extLst>
          </p:cNvPr>
          <p:cNvCxnSpPr>
            <a:cxnSpLocks/>
            <a:stCxn id="297" idx="0"/>
            <a:endCxn id="300" idx="4"/>
          </p:cNvCxnSpPr>
          <p:nvPr/>
        </p:nvCxnSpPr>
        <p:spPr>
          <a:xfrm flipV="1">
            <a:off x="4722495" y="3985602"/>
            <a:ext cx="0" cy="186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3" name="Oval 292">
            <a:extLst>
              <a:ext uri="{FF2B5EF4-FFF2-40B4-BE49-F238E27FC236}">
                <a16:creationId xmlns:a16="http://schemas.microsoft.com/office/drawing/2014/main" id="{03FDCD7B-6AF3-4FC4-A6C9-407AFE46A92A}"/>
              </a:ext>
            </a:extLst>
          </p:cNvPr>
          <p:cNvSpPr/>
          <p:nvPr/>
        </p:nvSpPr>
        <p:spPr>
          <a:xfrm>
            <a:off x="5134320" y="361984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V</a:t>
            </a:r>
          </a:p>
        </p:txBody>
      </p:sp>
      <p:cxnSp>
        <p:nvCxnSpPr>
          <p:cNvPr id="294" name="Straight Arrow Connector 293">
            <a:extLst>
              <a:ext uri="{FF2B5EF4-FFF2-40B4-BE49-F238E27FC236}">
                <a16:creationId xmlns:a16="http://schemas.microsoft.com/office/drawing/2014/main" id="{09424FCE-ACDE-443E-A53C-71446D12251B}"/>
              </a:ext>
            </a:extLst>
          </p:cNvPr>
          <p:cNvCxnSpPr>
            <a:cxnSpLocks/>
            <a:stCxn id="297" idx="6"/>
            <a:endCxn id="272" idx="2"/>
          </p:cNvCxnSpPr>
          <p:nvPr/>
        </p:nvCxnSpPr>
        <p:spPr>
          <a:xfrm flipV="1">
            <a:off x="4905375" y="4353994"/>
            <a:ext cx="947062" cy="1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5" name="TextBox 294">
            <a:extLst>
              <a:ext uri="{FF2B5EF4-FFF2-40B4-BE49-F238E27FC236}">
                <a16:creationId xmlns:a16="http://schemas.microsoft.com/office/drawing/2014/main" id="{1B430577-1CBB-4E04-B5EA-36266DC3F59F}"/>
              </a:ext>
            </a:extLst>
          </p:cNvPr>
          <p:cNvSpPr txBox="1"/>
          <p:nvPr/>
        </p:nvSpPr>
        <p:spPr>
          <a:xfrm>
            <a:off x="4236330" y="3032835"/>
            <a:ext cx="981075" cy="369332"/>
          </a:xfrm>
          <a:prstGeom prst="rect">
            <a:avLst/>
          </a:prstGeom>
          <a:noFill/>
        </p:spPr>
        <p:txBody>
          <a:bodyPr wrap="square" rtlCol="0">
            <a:spAutoFit/>
          </a:bodyPr>
          <a:lstStyle/>
          <a:p>
            <a:pPr algn="ctr"/>
            <a:r>
              <a:rPr lang="en-US">
                <a:solidFill>
                  <a:schemeClr val="bg1"/>
                </a:solidFill>
              </a:rPr>
              <a:t>out</a:t>
            </a:r>
            <a:r>
              <a:rPr lang="en-US" baseline="-25000">
                <a:solidFill>
                  <a:schemeClr val="bg1"/>
                </a:solidFill>
              </a:rPr>
              <a:t>t+1</a:t>
            </a:r>
            <a:endParaRPr lang="en-US">
              <a:solidFill>
                <a:schemeClr val="bg1"/>
              </a:solidFill>
            </a:endParaRPr>
          </a:p>
        </p:txBody>
      </p:sp>
      <p:cxnSp>
        <p:nvCxnSpPr>
          <p:cNvPr id="296" name="Straight Arrow Connector 295">
            <a:extLst>
              <a:ext uri="{FF2B5EF4-FFF2-40B4-BE49-F238E27FC236}">
                <a16:creationId xmlns:a16="http://schemas.microsoft.com/office/drawing/2014/main" id="{50EDAE69-97C9-483C-943D-F355617D19AD}"/>
              </a:ext>
            </a:extLst>
          </p:cNvPr>
          <p:cNvCxnSpPr>
            <a:cxnSpLocks/>
            <a:stCxn id="293" idx="2"/>
            <a:endCxn id="300" idx="6"/>
          </p:cNvCxnSpPr>
          <p:nvPr/>
        </p:nvCxnSpPr>
        <p:spPr>
          <a:xfrm flipH="1">
            <a:off x="4905379" y="3802722"/>
            <a:ext cx="2289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7" name="Oval 296">
            <a:extLst>
              <a:ext uri="{FF2B5EF4-FFF2-40B4-BE49-F238E27FC236}">
                <a16:creationId xmlns:a16="http://schemas.microsoft.com/office/drawing/2014/main" id="{8A5428A5-FC4A-4BB0-8D63-3FA7F590A014}"/>
              </a:ext>
            </a:extLst>
          </p:cNvPr>
          <p:cNvSpPr/>
          <p:nvPr/>
        </p:nvSpPr>
        <p:spPr>
          <a:xfrm>
            <a:off x="4539615" y="4172126"/>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cxnSp>
        <p:nvCxnSpPr>
          <p:cNvPr id="298" name="Straight Arrow Connector 297">
            <a:extLst>
              <a:ext uri="{FF2B5EF4-FFF2-40B4-BE49-F238E27FC236}">
                <a16:creationId xmlns:a16="http://schemas.microsoft.com/office/drawing/2014/main" id="{101EC303-0A4A-4D67-BEED-A71CDC84CF58}"/>
              </a:ext>
            </a:extLst>
          </p:cNvPr>
          <p:cNvCxnSpPr>
            <a:cxnSpLocks/>
            <a:stCxn id="291" idx="6"/>
            <a:endCxn id="297" idx="2"/>
          </p:cNvCxnSpPr>
          <p:nvPr/>
        </p:nvCxnSpPr>
        <p:spPr>
          <a:xfrm>
            <a:off x="4359808" y="4353994"/>
            <a:ext cx="179811" cy="1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9" name="Straight Arrow Connector 298">
            <a:extLst>
              <a:ext uri="{FF2B5EF4-FFF2-40B4-BE49-F238E27FC236}">
                <a16:creationId xmlns:a16="http://schemas.microsoft.com/office/drawing/2014/main" id="{691EA322-5F6F-428F-BB90-144329CE2AF4}"/>
              </a:ext>
            </a:extLst>
          </p:cNvPr>
          <p:cNvCxnSpPr>
            <a:cxnSpLocks/>
            <a:stCxn id="286" idx="0"/>
            <a:endCxn id="297" idx="4"/>
          </p:cNvCxnSpPr>
          <p:nvPr/>
        </p:nvCxnSpPr>
        <p:spPr>
          <a:xfrm flipH="1" flipV="1">
            <a:off x="4722495" y="4537890"/>
            <a:ext cx="2098" cy="1720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0" name="Oval 299">
            <a:extLst>
              <a:ext uri="{FF2B5EF4-FFF2-40B4-BE49-F238E27FC236}">
                <a16:creationId xmlns:a16="http://schemas.microsoft.com/office/drawing/2014/main" id="{0DA00B1F-7009-442F-86C5-29754AFD25DA}"/>
              </a:ext>
            </a:extLst>
          </p:cNvPr>
          <p:cNvSpPr/>
          <p:nvPr/>
        </p:nvSpPr>
        <p:spPr>
          <a:xfrm>
            <a:off x="4539615" y="361984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301" name="Straight Arrow Connector 300">
            <a:extLst>
              <a:ext uri="{FF2B5EF4-FFF2-40B4-BE49-F238E27FC236}">
                <a16:creationId xmlns:a16="http://schemas.microsoft.com/office/drawing/2014/main" id="{7E9B47F2-3ED9-4652-98E1-8949C3BAEE95}"/>
              </a:ext>
            </a:extLst>
          </p:cNvPr>
          <p:cNvCxnSpPr>
            <a:cxnSpLocks/>
            <a:stCxn id="300" idx="0"/>
            <a:endCxn id="295" idx="2"/>
          </p:cNvCxnSpPr>
          <p:nvPr/>
        </p:nvCxnSpPr>
        <p:spPr>
          <a:xfrm flipV="1">
            <a:off x="4722499" y="3402171"/>
            <a:ext cx="4369" cy="217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2" name="Rectangle 301">
            <a:extLst>
              <a:ext uri="{FF2B5EF4-FFF2-40B4-BE49-F238E27FC236}">
                <a16:creationId xmlns:a16="http://schemas.microsoft.com/office/drawing/2014/main" id="{EF5A524F-0098-4A13-A07E-28791EB8C533}"/>
              </a:ext>
            </a:extLst>
          </p:cNvPr>
          <p:cNvSpPr/>
          <p:nvPr/>
        </p:nvSpPr>
        <p:spPr>
          <a:xfrm>
            <a:off x="2834177" y="5308629"/>
            <a:ext cx="76200" cy="64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3" name="TextBox 302">
            <a:extLst>
              <a:ext uri="{FF2B5EF4-FFF2-40B4-BE49-F238E27FC236}">
                <a16:creationId xmlns:a16="http://schemas.microsoft.com/office/drawing/2014/main" id="{CE01B253-6BBB-400F-A025-9CA1E2534054}"/>
              </a:ext>
            </a:extLst>
          </p:cNvPr>
          <p:cNvSpPr txBox="1"/>
          <p:nvPr/>
        </p:nvSpPr>
        <p:spPr>
          <a:xfrm>
            <a:off x="2400793" y="5948710"/>
            <a:ext cx="981075" cy="369332"/>
          </a:xfrm>
          <a:prstGeom prst="rect">
            <a:avLst/>
          </a:prstGeom>
          <a:noFill/>
        </p:spPr>
        <p:txBody>
          <a:bodyPr wrap="square" rtlCol="0">
            <a:spAutoFit/>
          </a:bodyPr>
          <a:lstStyle/>
          <a:p>
            <a:pPr algn="ctr"/>
            <a:r>
              <a:rPr lang="en-US">
                <a:solidFill>
                  <a:schemeClr val="bg1"/>
                </a:solidFill>
              </a:rPr>
              <a:t>in</a:t>
            </a:r>
            <a:r>
              <a:rPr lang="en-US" baseline="-25000">
                <a:solidFill>
                  <a:schemeClr val="bg1"/>
                </a:solidFill>
              </a:rPr>
              <a:t>t</a:t>
            </a:r>
            <a:endParaRPr lang="en-US">
              <a:solidFill>
                <a:schemeClr val="bg1"/>
              </a:solidFill>
            </a:endParaRPr>
          </a:p>
        </p:txBody>
      </p:sp>
      <p:cxnSp>
        <p:nvCxnSpPr>
          <p:cNvPr id="304" name="Straight Arrow Connector 303">
            <a:extLst>
              <a:ext uri="{FF2B5EF4-FFF2-40B4-BE49-F238E27FC236}">
                <a16:creationId xmlns:a16="http://schemas.microsoft.com/office/drawing/2014/main" id="{61EC3FA7-D4CF-4292-AF65-A946E2D5209F}"/>
              </a:ext>
            </a:extLst>
          </p:cNvPr>
          <p:cNvCxnSpPr>
            <a:cxnSpLocks/>
            <a:stCxn id="302" idx="0"/>
            <a:endCxn id="305" idx="4"/>
          </p:cNvCxnSpPr>
          <p:nvPr/>
        </p:nvCxnSpPr>
        <p:spPr>
          <a:xfrm flipH="1" flipV="1">
            <a:off x="2867738" y="5075731"/>
            <a:ext cx="4543" cy="2328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05" name="Oval 304">
            <a:extLst>
              <a:ext uri="{FF2B5EF4-FFF2-40B4-BE49-F238E27FC236}">
                <a16:creationId xmlns:a16="http://schemas.microsoft.com/office/drawing/2014/main" id="{7500B183-5CC1-4ED4-A8EB-CE145C25BD24}"/>
              </a:ext>
            </a:extLst>
          </p:cNvPr>
          <p:cNvSpPr/>
          <p:nvPr/>
        </p:nvSpPr>
        <p:spPr>
          <a:xfrm>
            <a:off x="2684854" y="4709971"/>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sp>
        <p:nvSpPr>
          <p:cNvPr id="306" name="Oval 305">
            <a:extLst>
              <a:ext uri="{FF2B5EF4-FFF2-40B4-BE49-F238E27FC236}">
                <a16:creationId xmlns:a16="http://schemas.microsoft.com/office/drawing/2014/main" id="{BD24E763-E657-46FD-97FD-56C3D74B6FD5}"/>
              </a:ext>
            </a:extLst>
          </p:cNvPr>
          <p:cNvSpPr/>
          <p:nvPr/>
        </p:nvSpPr>
        <p:spPr>
          <a:xfrm>
            <a:off x="2140642" y="4709971"/>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U</a:t>
            </a:r>
          </a:p>
        </p:txBody>
      </p:sp>
      <p:cxnSp>
        <p:nvCxnSpPr>
          <p:cNvPr id="307" name="Straight Arrow Connector 306">
            <a:extLst>
              <a:ext uri="{FF2B5EF4-FFF2-40B4-BE49-F238E27FC236}">
                <a16:creationId xmlns:a16="http://schemas.microsoft.com/office/drawing/2014/main" id="{6F83A976-3FF4-4D31-933A-2E267838A239}"/>
              </a:ext>
            </a:extLst>
          </p:cNvPr>
          <p:cNvCxnSpPr>
            <a:cxnSpLocks/>
            <a:stCxn id="306" idx="6"/>
            <a:endCxn id="305" idx="2"/>
          </p:cNvCxnSpPr>
          <p:nvPr/>
        </p:nvCxnSpPr>
        <p:spPr>
          <a:xfrm>
            <a:off x="2506402" y="4892851"/>
            <a:ext cx="1784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8" name="Straight Arrow Connector 307">
            <a:extLst>
              <a:ext uri="{FF2B5EF4-FFF2-40B4-BE49-F238E27FC236}">
                <a16:creationId xmlns:a16="http://schemas.microsoft.com/office/drawing/2014/main" id="{BBC5496F-FFF9-43BD-8F31-A42408C310BF}"/>
              </a:ext>
            </a:extLst>
          </p:cNvPr>
          <p:cNvCxnSpPr>
            <a:cxnSpLocks/>
            <a:stCxn id="309" idx="4"/>
            <a:endCxn id="310" idx="0"/>
          </p:cNvCxnSpPr>
          <p:nvPr/>
        </p:nvCxnSpPr>
        <p:spPr>
          <a:xfrm>
            <a:off x="2320065" y="3976918"/>
            <a:ext cx="0" cy="194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9" name="Oval 308">
            <a:extLst>
              <a:ext uri="{FF2B5EF4-FFF2-40B4-BE49-F238E27FC236}">
                <a16:creationId xmlns:a16="http://schemas.microsoft.com/office/drawing/2014/main" id="{08B6AE3C-2B59-46D8-A223-E0DDB440F096}"/>
              </a:ext>
            </a:extLst>
          </p:cNvPr>
          <p:cNvSpPr/>
          <p:nvPr/>
        </p:nvSpPr>
        <p:spPr>
          <a:xfrm>
            <a:off x="2137185" y="361115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W</a:t>
            </a:r>
          </a:p>
        </p:txBody>
      </p:sp>
      <p:sp>
        <p:nvSpPr>
          <p:cNvPr id="310" name="Oval 309">
            <a:extLst>
              <a:ext uri="{FF2B5EF4-FFF2-40B4-BE49-F238E27FC236}">
                <a16:creationId xmlns:a16="http://schemas.microsoft.com/office/drawing/2014/main" id="{62C610D7-B157-4026-9C3F-33FA5568C39B}"/>
              </a:ext>
            </a:extLst>
          </p:cNvPr>
          <p:cNvSpPr/>
          <p:nvPr/>
        </p:nvSpPr>
        <p:spPr>
          <a:xfrm>
            <a:off x="2137185" y="4171114"/>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311" name="Straight Arrow Connector 310">
            <a:extLst>
              <a:ext uri="{FF2B5EF4-FFF2-40B4-BE49-F238E27FC236}">
                <a16:creationId xmlns:a16="http://schemas.microsoft.com/office/drawing/2014/main" id="{ACC546BA-8945-4241-A46E-334EBD5E2220}"/>
              </a:ext>
            </a:extLst>
          </p:cNvPr>
          <p:cNvCxnSpPr>
            <a:cxnSpLocks/>
            <a:stCxn id="316" idx="0"/>
            <a:endCxn id="319" idx="4"/>
          </p:cNvCxnSpPr>
          <p:nvPr/>
        </p:nvCxnSpPr>
        <p:spPr>
          <a:xfrm flipV="1">
            <a:off x="2865636" y="3985602"/>
            <a:ext cx="0" cy="186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2" name="Oval 311">
            <a:extLst>
              <a:ext uri="{FF2B5EF4-FFF2-40B4-BE49-F238E27FC236}">
                <a16:creationId xmlns:a16="http://schemas.microsoft.com/office/drawing/2014/main" id="{A55C1FDD-1F9C-4B7E-97F4-D1CBC363853D}"/>
              </a:ext>
            </a:extLst>
          </p:cNvPr>
          <p:cNvSpPr/>
          <p:nvPr/>
        </p:nvSpPr>
        <p:spPr>
          <a:xfrm>
            <a:off x="3277461" y="361984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V</a:t>
            </a:r>
          </a:p>
        </p:txBody>
      </p:sp>
      <p:cxnSp>
        <p:nvCxnSpPr>
          <p:cNvPr id="313" name="Straight Arrow Connector 312">
            <a:extLst>
              <a:ext uri="{FF2B5EF4-FFF2-40B4-BE49-F238E27FC236}">
                <a16:creationId xmlns:a16="http://schemas.microsoft.com/office/drawing/2014/main" id="{3508955C-54CA-4EBC-B620-E0D044A6FCBE}"/>
              </a:ext>
            </a:extLst>
          </p:cNvPr>
          <p:cNvCxnSpPr>
            <a:cxnSpLocks/>
            <a:stCxn id="316" idx="6"/>
            <a:endCxn id="291" idx="2"/>
          </p:cNvCxnSpPr>
          <p:nvPr/>
        </p:nvCxnSpPr>
        <p:spPr>
          <a:xfrm flipV="1">
            <a:off x="3048516" y="4353994"/>
            <a:ext cx="945528" cy="1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4" name="TextBox 313">
            <a:extLst>
              <a:ext uri="{FF2B5EF4-FFF2-40B4-BE49-F238E27FC236}">
                <a16:creationId xmlns:a16="http://schemas.microsoft.com/office/drawing/2014/main" id="{45914A63-E931-4E89-9BBE-E09D59FC4DD4}"/>
              </a:ext>
            </a:extLst>
          </p:cNvPr>
          <p:cNvSpPr txBox="1"/>
          <p:nvPr/>
        </p:nvSpPr>
        <p:spPr>
          <a:xfrm>
            <a:off x="2379471" y="3032835"/>
            <a:ext cx="981075" cy="369332"/>
          </a:xfrm>
          <a:prstGeom prst="rect">
            <a:avLst/>
          </a:prstGeom>
          <a:noFill/>
        </p:spPr>
        <p:txBody>
          <a:bodyPr wrap="square" rtlCol="0">
            <a:spAutoFit/>
          </a:bodyPr>
          <a:lstStyle/>
          <a:p>
            <a:pPr algn="ctr"/>
            <a:r>
              <a:rPr lang="en-US">
                <a:solidFill>
                  <a:schemeClr val="bg1"/>
                </a:solidFill>
              </a:rPr>
              <a:t>out</a:t>
            </a:r>
            <a:r>
              <a:rPr lang="en-US" baseline="-25000">
                <a:solidFill>
                  <a:schemeClr val="bg1"/>
                </a:solidFill>
              </a:rPr>
              <a:t>t</a:t>
            </a:r>
            <a:endParaRPr lang="en-US">
              <a:solidFill>
                <a:schemeClr val="bg1"/>
              </a:solidFill>
            </a:endParaRPr>
          </a:p>
        </p:txBody>
      </p:sp>
      <p:cxnSp>
        <p:nvCxnSpPr>
          <p:cNvPr id="315" name="Straight Arrow Connector 314">
            <a:extLst>
              <a:ext uri="{FF2B5EF4-FFF2-40B4-BE49-F238E27FC236}">
                <a16:creationId xmlns:a16="http://schemas.microsoft.com/office/drawing/2014/main" id="{49C583A0-416D-49FC-AA4E-41EDE1E67F66}"/>
              </a:ext>
            </a:extLst>
          </p:cNvPr>
          <p:cNvCxnSpPr>
            <a:cxnSpLocks/>
            <a:stCxn id="312" idx="2"/>
            <a:endCxn id="319" idx="6"/>
          </p:cNvCxnSpPr>
          <p:nvPr/>
        </p:nvCxnSpPr>
        <p:spPr>
          <a:xfrm flipH="1">
            <a:off x="3048520" y="3802722"/>
            <a:ext cx="22894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6" name="Oval 315">
            <a:extLst>
              <a:ext uri="{FF2B5EF4-FFF2-40B4-BE49-F238E27FC236}">
                <a16:creationId xmlns:a16="http://schemas.microsoft.com/office/drawing/2014/main" id="{153D656E-2A71-46B4-889F-BA5576C1B69C}"/>
              </a:ext>
            </a:extLst>
          </p:cNvPr>
          <p:cNvSpPr/>
          <p:nvPr/>
        </p:nvSpPr>
        <p:spPr>
          <a:xfrm>
            <a:off x="2682756" y="4172126"/>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a:t>
            </a:r>
          </a:p>
        </p:txBody>
      </p:sp>
      <p:cxnSp>
        <p:nvCxnSpPr>
          <p:cNvPr id="317" name="Straight Arrow Connector 316">
            <a:extLst>
              <a:ext uri="{FF2B5EF4-FFF2-40B4-BE49-F238E27FC236}">
                <a16:creationId xmlns:a16="http://schemas.microsoft.com/office/drawing/2014/main" id="{29D11DBB-8FCA-4B88-BDCB-9549D6824166}"/>
              </a:ext>
            </a:extLst>
          </p:cNvPr>
          <p:cNvCxnSpPr>
            <a:cxnSpLocks/>
            <a:stCxn id="310" idx="6"/>
            <a:endCxn id="316" idx="2"/>
          </p:cNvCxnSpPr>
          <p:nvPr/>
        </p:nvCxnSpPr>
        <p:spPr>
          <a:xfrm>
            <a:off x="2502949" y="4353994"/>
            <a:ext cx="179811" cy="1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8" name="Straight Arrow Connector 317">
            <a:extLst>
              <a:ext uri="{FF2B5EF4-FFF2-40B4-BE49-F238E27FC236}">
                <a16:creationId xmlns:a16="http://schemas.microsoft.com/office/drawing/2014/main" id="{368596D8-D1C7-491D-B9A2-A0B82DD702FC}"/>
              </a:ext>
            </a:extLst>
          </p:cNvPr>
          <p:cNvCxnSpPr>
            <a:cxnSpLocks/>
            <a:stCxn id="305" idx="0"/>
            <a:endCxn id="316" idx="4"/>
          </p:cNvCxnSpPr>
          <p:nvPr/>
        </p:nvCxnSpPr>
        <p:spPr>
          <a:xfrm flipH="1" flipV="1">
            <a:off x="2865636" y="4537890"/>
            <a:ext cx="2098" cy="1720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9" name="Oval 318">
            <a:extLst>
              <a:ext uri="{FF2B5EF4-FFF2-40B4-BE49-F238E27FC236}">
                <a16:creationId xmlns:a16="http://schemas.microsoft.com/office/drawing/2014/main" id="{822DD4F9-4286-4072-AC47-CB26A0FEEA4D}"/>
              </a:ext>
            </a:extLst>
          </p:cNvPr>
          <p:cNvSpPr/>
          <p:nvPr/>
        </p:nvSpPr>
        <p:spPr>
          <a:xfrm>
            <a:off x="2682756" y="3619842"/>
            <a:ext cx="365760" cy="365760"/>
          </a:xfrm>
          <a:prstGeom prst="ellipse">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bg1"/>
                </a:solidFill>
              </a:rPr>
              <a:t>x</a:t>
            </a:r>
          </a:p>
        </p:txBody>
      </p:sp>
      <p:cxnSp>
        <p:nvCxnSpPr>
          <p:cNvPr id="320" name="Straight Arrow Connector 319">
            <a:extLst>
              <a:ext uri="{FF2B5EF4-FFF2-40B4-BE49-F238E27FC236}">
                <a16:creationId xmlns:a16="http://schemas.microsoft.com/office/drawing/2014/main" id="{8D4FDC48-DD8F-418B-9E8C-E029DBD0A8D7}"/>
              </a:ext>
            </a:extLst>
          </p:cNvPr>
          <p:cNvCxnSpPr>
            <a:cxnSpLocks/>
            <a:stCxn id="319" idx="0"/>
            <a:endCxn id="314" idx="2"/>
          </p:cNvCxnSpPr>
          <p:nvPr/>
        </p:nvCxnSpPr>
        <p:spPr>
          <a:xfrm flipV="1">
            <a:off x="2865640" y="3402171"/>
            <a:ext cx="4369" cy="217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1" name="Straight Arrow Connector 320">
            <a:extLst>
              <a:ext uri="{FF2B5EF4-FFF2-40B4-BE49-F238E27FC236}">
                <a16:creationId xmlns:a16="http://schemas.microsoft.com/office/drawing/2014/main" id="{5E2A8BE1-30A6-41E7-8FC2-6D1BAC5C99FF}"/>
              </a:ext>
            </a:extLst>
          </p:cNvPr>
          <p:cNvCxnSpPr>
            <a:cxnSpLocks/>
            <a:endCxn id="310" idx="2"/>
          </p:cNvCxnSpPr>
          <p:nvPr/>
        </p:nvCxnSpPr>
        <p:spPr>
          <a:xfrm flipV="1">
            <a:off x="1202286" y="4353994"/>
            <a:ext cx="934903" cy="1012"/>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322" name="Slide Number Placeholder 321">
            <a:extLst>
              <a:ext uri="{FF2B5EF4-FFF2-40B4-BE49-F238E27FC236}">
                <a16:creationId xmlns:a16="http://schemas.microsoft.com/office/drawing/2014/main" id="{EA4FCFB5-B860-41AE-8612-B24C83A27175}"/>
              </a:ext>
            </a:extLst>
          </p:cNvPr>
          <p:cNvSpPr>
            <a:spLocks noGrp="1"/>
          </p:cNvSpPr>
          <p:nvPr>
            <p:ph type="sldNum" sz="quarter" idx="12"/>
          </p:nvPr>
        </p:nvSpPr>
        <p:spPr/>
        <p:txBody>
          <a:bodyPr/>
          <a:lstStyle/>
          <a:p>
            <a:fld id="{7879F333-E86C-4653-BB99-01AB5147A26C}" type="slidenum">
              <a:rPr lang="en-US" smtClean="0"/>
              <a:t>6</a:t>
            </a:fld>
            <a:endParaRPr lang="en-US"/>
          </a:p>
        </p:txBody>
      </p:sp>
    </p:spTree>
    <p:extLst>
      <p:ext uri="{BB962C8B-B14F-4D97-AF65-F5344CB8AC3E}">
        <p14:creationId xmlns:p14="http://schemas.microsoft.com/office/powerpoint/2010/main" val="367929339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On-chip </a:t>
            </a:r>
            <a:r>
              <a:rPr lang="en-US">
                <a:solidFill>
                  <a:schemeClr val="bg1"/>
                </a:solidFill>
              </a:rPr>
              <a:t>parameter persistency:</a:t>
            </a:r>
            <a:br>
              <a:rPr lang="en-US">
                <a:solidFill>
                  <a:schemeClr val="bg1"/>
                </a:solidFill>
              </a:rPr>
            </a:br>
            <a:r>
              <a:rPr lang="en-US">
                <a:solidFill>
                  <a:schemeClr val="bg1"/>
                </a:solidFill>
              </a:rPr>
              <a:t>The challenge</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6</a:t>
            </a:r>
            <a:endParaRPr lang="en-US" sz="1200" dirty="0">
              <a:solidFill>
                <a:schemeClr val="bg1"/>
              </a:solidFill>
            </a:endParaRPr>
          </a:p>
        </p:txBody>
      </p:sp>
      <p:sp>
        <p:nvSpPr>
          <p:cNvPr id="7" name="Content Placeholder 2">
            <a:extLst>
              <a:ext uri="{FF2B5EF4-FFF2-40B4-BE49-F238E27FC236}">
                <a16:creationId xmlns:a16="http://schemas.microsoft.com/office/drawing/2014/main" id="{C48CF06A-E786-4C7D-A190-07D49E62E84B}"/>
              </a:ext>
            </a:extLst>
          </p:cNvPr>
          <p:cNvSpPr>
            <a:spLocks noGrp="1"/>
          </p:cNvSpPr>
          <p:nvPr>
            <p:ph idx="1"/>
          </p:nvPr>
        </p:nvSpPr>
        <p:spPr>
          <a:xfrm>
            <a:off x="253014" y="1299280"/>
            <a:ext cx="8890986" cy="2491673"/>
          </a:xfrm>
        </p:spPr>
        <p:txBody>
          <a:bodyPr anchor="t">
            <a:normAutofit lnSpcReduction="10000"/>
          </a:bodyPr>
          <a:lstStyle/>
          <a:p>
            <a:pPr>
              <a:buClrTx/>
              <a:buFontTx/>
              <a:buChar char="-"/>
            </a:pPr>
            <a:r>
              <a:rPr lang="en-US" dirty="0">
                <a:solidFill>
                  <a:schemeClr val="bg1"/>
                </a:solidFill>
              </a:rPr>
              <a:t>Persistent RNN requires operations in the computation graph to be pre-determined.</a:t>
            </a:r>
          </a:p>
          <a:p>
            <a:pPr lvl="1">
              <a:buClrTx/>
              <a:buFontTx/>
              <a:buChar char="-"/>
            </a:pPr>
            <a:r>
              <a:rPr lang="en-US" dirty="0">
                <a:solidFill>
                  <a:schemeClr val="bg1"/>
                </a:solidFill>
              </a:rPr>
              <a:t>For instance, an input vector is always first multiplied by </a:t>
            </a:r>
            <a:r>
              <a:rPr lang="en-US" i="1" dirty="0">
                <a:solidFill>
                  <a:schemeClr val="bg1"/>
                </a:solidFill>
              </a:rPr>
              <a:t>U</a:t>
            </a:r>
            <a:r>
              <a:rPr lang="en-US" dirty="0">
                <a:solidFill>
                  <a:schemeClr val="bg1"/>
                </a:solidFill>
              </a:rPr>
              <a:t>, then always added by the multiplication result of state from previous round and </a:t>
            </a:r>
            <a:r>
              <a:rPr lang="en-US" i="1" dirty="0">
                <a:solidFill>
                  <a:schemeClr val="bg1"/>
                </a:solidFill>
              </a:rPr>
              <a:t>W, </a:t>
            </a:r>
            <a:r>
              <a:rPr lang="en-US" i="1">
                <a:solidFill>
                  <a:schemeClr val="bg1"/>
                </a:solidFill>
              </a:rPr>
              <a:t>… .</a:t>
            </a:r>
          </a:p>
          <a:p>
            <a:pPr lvl="1">
              <a:buClrTx/>
              <a:buFontTx/>
              <a:buChar char="-"/>
            </a:pPr>
            <a:r>
              <a:rPr lang="en-US">
                <a:solidFill>
                  <a:schemeClr val="bg1"/>
                </a:solidFill>
              </a:rPr>
              <a:t>Since register file is invalidated upon kernel termination, the set of operations in-between weight matrix visits have to be within the same kernel.</a:t>
            </a:r>
            <a:endParaRPr lang="en-US" dirty="0">
              <a:solidFill>
                <a:schemeClr val="bg1"/>
              </a:solidFill>
            </a:endParaRPr>
          </a:p>
          <a:p>
            <a:pPr lvl="1">
              <a:buClrTx/>
              <a:buFontTx/>
              <a:buChar char="-"/>
            </a:pPr>
            <a:r>
              <a:rPr lang="en-US">
                <a:solidFill>
                  <a:schemeClr val="bg1"/>
                </a:solidFill>
              </a:rPr>
              <a:t>Static indexing </a:t>
            </a:r>
            <a:r>
              <a:rPr lang="en-US" dirty="0">
                <a:solidFill>
                  <a:schemeClr val="bg1"/>
                </a:solidFill>
              </a:rPr>
              <a:t>of registers in GPU kernel binary (no register renaming </a:t>
            </a:r>
            <a:r>
              <a:rPr lang="en-US">
                <a:solidFill>
                  <a:schemeClr val="bg1"/>
                </a:solidFill>
              </a:rPr>
              <a:t>capability) is the other challenge.</a:t>
            </a:r>
            <a:endParaRPr lang="en-US" dirty="0">
              <a:solidFill>
                <a:schemeClr val="bg1"/>
              </a:solidFill>
            </a:endParaRPr>
          </a:p>
          <a:p>
            <a:pPr marL="0" indent="0" algn="ctr">
              <a:buClrTx/>
              <a:buNone/>
            </a:pPr>
            <a:r>
              <a:rPr lang="en-US" b="1" i="1" dirty="0">
                <a:solidFill>
                  <a:srgbClr val="FF0000"/>
                </a:solidFill>
              </a:rPr>
              <a:t>We cannot </a:t>
            </a:r>
            <a:r>
              <a:rPr lang="en-US" b="1" i="1">
                <a:solidFill>
                  <a:srgbClr val="FF0000"/>
                </a:solidFill>
              </a:rPr>
              <a:t>have this </a:t>
            </a:r>
            <a:r>
              <a:rPr lang="en-US" b="1" i="1" dirty="0">
                <a:solidFill>
                  <a:srgbClr val="FF0000"/>
                </a:solidFill>
              </a:rPr>
              <a:t>assumption in dynamic nets!</a:t>
            </a:r>
            <a:endParaRPr lang="en-US" b="1" i="1" dirty="0">
              <a:solidFill>
                <a:schemeClr val="bg1"/>
              </a:solidFill>
            </a:endParaRPr>
          </a:p>
        </p:txBody>
      </p:sp>
      <p:sp>
        <p:nvSpPr>
          <p:cNvPr id="67" name="Content Placeholder 2">
            <a:extLst>
              <a:ext uri="{FF2B5EF4-FFF2-40B4-BE49-F238E27FC236}">
                <a16:creationId xmlns:a16="http://schemas.microsoft.com/office/drawing/2014/main" id="{16645B8D-18D3-4994-BB66-15FAE69737BE}"/>
              </a:ext>
            </a:extLst>
          </p:cNvPr>
          <p:cNvSpPr txBox="1">
            <a:spLocks/>
          </p:cNvSpPr>
          <p:nvPr/>
        </p:nvSpPr>
        <p:spPr>
          <a:xfrm>
            <a:off x="2740167" y="5736425"/>
            <a:ext cx="3663666" cy="402396"/>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ClrTx/>
              <a:buNone/>
            </a:pPr>
            <a:r>
              <a:rPr lang="en-US" sz="1400">
                <a:solidFill>
                  <a:schemeClr val="bg1"/>
                </a:solidFill>
              </a:rPr>
              <a:t>An example piece of SASS (GPU binary) code.</a:t>
            </a:r>
            <a:endParaRPr lang="en-US" sz="1400" b="1" i="1">
              <a:solidFill>
                <a:schemeClr val="bg1"/>
              </a:solidFill>
            </a:endParaRPr>
          </a:p>
        </p:txBody>
      </p:sp>
      <p:pic>
        <p:nvPicPr>
          <p:cNvPr id="68" name="Picture 67">
            <a:extLst>
              <a:ext uri="{FF2B5EF4-FFF2-40B4-BE49-F238E27FC236}">
                <a16:creationId xmlns:a16="http://schemas.microsoft.com/office/drawing/2014/main" id="{2E9CE4D2-CFB2-45EC-9A54-94CAA7892F80}"/>
              </a:ext>
            </a:extLst>
          </p:cNvPr>
          <p:cNvPicPr>
            <a:picLocks noChangeAspect="1"/>
          </p:cNvPicPr>
          <p:nvPr/>
        </p:nvPicPr>
        <p:blipFill>
          <a:blip r:embed="rId3"/>
          <a:stretch>
            <a:fillRect/>
          </a:stretch>
        </p:blipFill>
        <p:spPr>
          <a:xfrm>
            <a:off x="583406" y="3907839"/>
            <a:ext cx="7977188" cy="1794367"/>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69" name="Slide Number Placeholder 68">
            <a:extLst>
              <a:ext uri="{FF2B5EF4-FFF2-40B4-BE49-F238E27FC236}">
                <a16:creationId xmlns:a16="http://schemas.microsoft.com/office/drawing/2014/main" id="{0D67A715-1101-46C8-9EB1-70E7F6086433}"/>
              </a:ext>
            </a:extLst>
          </p:cNvPr>
          <p:cNvSpPr>
            <a:spLocks noGrp="1"/>
          </p:cNvSpPr>
          <p:nvPr>
            <p:ph type="sldNum" sz="quarter" idx="12"/>
          </p:nvPr>
        </p:nvSpPr>
        <p:spPr>
          <a:xfrm>
            <a:off x="7812085" y="6165855"/>
            <a:ext cx="417516" cy="377825"/>
          </a:xfrm>
        </p:spPr>
        <p:txBody>
          <a:bodyPr/>
          <a:lstStyle/>
          <a:p>
            <a:fld id="{7879F333-E86C-4653-BB99-01AB5147A26C}" type="slidenum">
              <a:rPr lang="en-US" smtClean="0"/>
              <a:t>7</a:t>
            </a:fld>
            <a:endParaRPr lang="en-US"/>
          </a:p>
        </p:txBody>
      </p:sp>
    </p:spTree>
    <p:extLst>
      <p:ext uri="{BB962C8B-B14F-4D97-AF65-F5344CB8AC3E}">
        <p14:creationId xmlns:p14="http://schemas.microsoft.com/office/powerpoint/2010/main" val="48039297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dirty="0">
                <a:solidFill>
                  <a:schemeClr val="bg1"/>
                </a:solidFill>
              </a:rPr>
              <a:t>On-chip </a:t>
            </a:r>
            <a:r>
              <a:rPr lang="en-US">
                <a:solidFill>
                  <a:schemeClr val="bg1"/>
                </a:solidFill>
              </a:rPr>
              <a:t>parameter persistency </a:t>
            </a:r>
            <a:br>
              <a:rPr lang="en-US">
                <a:solidFill>
                  <a:schemeClr val="bg1"/>
                </a:solidFill>
              </a:rPr>
            </a:br>
            <a:r>
              <a:rPr lang="en-US">
                <a:solidFill>
                  <a:schemeClr val="bg1"/>
                </a:solidFill>
              </a:rPr>
              <a:t>for dynamic nets</a:t>
            </a:r>
            <a:endParaRPr lang="en-US" dirty="0">
              <a:solidFill>
                <a:schemeClr val="bg1"/>
              </a:solidFill>
            </a:endParaRPr>
          </a:p>
        </p:txBody>
      </p:sp>
      <p:pic>
        <p:nvPicPr>
          <p:cNvPr id="7" name="Content Placeholder 6" descr="A close up of a mans face&#10;&#10;Description generated with very high confidence">
            <a:extLst>
              <a:ext uri="{FF2B5EF4-FFF2-40B4-BE49-F238E27FC236}">
                <a16:creationId xmlns:a16="http://schemas.microsoft.com/office/drawing/2014/main" id="{0F869B4B-661C-4574-840F-AC3733FE45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519" y="1134448"/>
            <a:ext cx="3244971" cy="5286929"/>
          </a:xfrm>
        </p:spPr>
      </p:pic>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7</a:t>
            </a:r>
            <a:endParaRPr lang="en-US" sz="1200" dirty="0">
              <a:solidFill>
                <a:schemeClr val="bg1"/>
              </a:solidFill>
            </a:endParaRPr>
          </a:p>
        </p:txBody>
      </p:sp>
    </p:spTree>
    <p:extLst>
      <p:ext uri="{BB962C8B-B14F-4D97-AF65-F5344CB8AC3E}">
        <p14:creationId xmlns:p14="http://schemas.microsoft.com/office/powerpoint/2010/main" val="424560721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22A3-0819-4FDA-AA66-C4FFD906106A}"/>
              </a:ext>
            </a:extLst>
          </p:cNvPr>
          <p:cNvSpPr>
            <a:spLocks noGrp="1"/>
          </p:cNvSpPr>
          <p:nvPr>
            <p:ph type="title"/>
          </p:nvPr>
        </p:nvSpPr>
        <p:spPr>
          <a:xfrm>
            <a:off x="128726" y="94700"/>
            <a:ext cx="7772400" cy="1112667"/>
          </a:xfrm>
        </p:spPr>
        <p:txBody>
          <a:bodyPr/>
          <a:lstStyle/>
          <a:p>
            <a:r>
              <a:rPr lang="en-US">
                <a:solidFill>
                  <a:schemeClr val="bg1"/>
                </a:solidFill>
              </a:rPr>
              <a:t>On-chip parameter persistency </a:t>
            </a:r>
            <a:br>
              <a:rPr lang="en-US">
                <a:solidFill>
                  <a:schemeClr val="bg1"/>
                </a:solidFill>
              </a:rPr>
            </a:br>
            <a:r>
              <a:rPr lang="en-US">
                <a:solidFill>
                  <a:schemeClr val="bg1"/>
                </a:solidFill>
              </a:rPr>
              <a:t>for dynamic nets</a:t>
            </a:r>
            <a:endParaRPr lang="en-US" dirty="0">
              <a:solidFill>
                <a:schemeClr val="bg1"/>
              </a:solidFill>
            </a:endParaRPr>
          </a:p>
        </p:txBody>
      </p:sp>
      <p:sp>
        <p:nvSpPr>
          <p:cNvPr id="5" name="TextBox 4">
            <a:extLst>
              <a:ext uri="{FF2B5EF4-FFF2-40B4-BE49-F238E27FC236}">
                <a16:creationId xmlns:a16="http://schemas.microsoft.com/office/drawing/2014/main" id="{95A2C043-0F47-46E0-A05F-6945B51C929D}"/>
              </a:ext>
            </a:extLst>
          </p:cNvPr>
          <p:cNvSpPr txBox="1"/>
          <p:nvPr/>
        </p:nvSpPr>
        <p:spPr>
          <a:xfrm>
            <a:off x="8655728" y="6421377"/>
            <a:ext cx="426128" cy="276999"/>
          </a:xfrm>
          <a:prstGeom prst="rect">
            <a:avLst/>
          </a:prstGeom>
          <a:noFill/>
        </p:spPr>
        <p:txBody>
          <a:bodyPr wrap="square" rtlCol="0">
            <a:spAutoFit/>
          </a:bodyPr>
          <a:lstStyle/>
          <a:p>
            <a:pPr algn="r"/>
            <a:r>
              <a:rPr lang="en-US" sz="1200">
                <a:solidFill>
                  <a:schemeClr val="bg1"/>
                </a:solidFill>
              </a:rPr>
              <a:t>8</a:t>
            </a:r>
            <a:endParaRPr lang="en-US" sz="1200" dirty="0">
              <a:solidFill>
                <a:schemeClr val="bg1"/>
              </a:solidFill>
            </a:endParaRPr>
          </a:p>
        </p:txBody>
      </p:sp>
      <p:pic>
        <p:nvPicPr>
          <p:cNvPr id="1028" name="Picture 4" descr="inceptionThirdPanel - Let's write a code that generates a code that executes another code">
            <a:extLst>
              <a:ext uri="{FF2B5EF4-FFF2-40B4-BE49-F238E27FC236}">
                <a16:creationId xmlns:a16="http://schemas.microsoft.com/office/drawing/2014/main" id="{9C25C42B-B366-421C-96A4-A07CA1A7C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50" y="1919288"/>
            <a:ext cx="5516500" cy="301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3221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6EDC1C2-6856-4BD7-8D93-D11A30DE14F7}">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Celestial</Template>
  <TotalTime>8368</TotalTime>
  <Words>1883</Words>
  <Application>Microsoft Macintosh PowerPoint</Application>
  <PresentationFormat>On-screen Show (4:3)</PresentationFormat>
  <Paragraphs>365</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Candara</vt:lpstr>
      <vt:lpstr>Tahoma</vt:lpstr>
      <vt:lpstr>Celestial</vt:lpstr>
      <vt:lpstr>In-Register Parameter Caching for Dynamic Neural Nets with Virtual Persistent Processor Specialization</vt:lpstr>
      <vt:lpstr>neural netWORKs &amp; deep learning</vt:lpstr>
      <vt:lpstr>neural netWORKs: REPRESENTED AS COMPUTATION GRAPH</vt:lpstr>
      <vt:lpstr>Dynamic neural nets</vt:lpstr>
      <vt:lpstr>Dynamic neural net Example</vt:lpstr>
      <vt:lpstr>Persistent rnn: On-chip parameter persistency</vt:lpstr>
      <vt:lpstr>On-chip parameter persistency: The challenge</vt:lpstr>
      <vt:lpstr>On-chip parameter persistency  for dynamic nets</vt:lpstr>
      <vt:lpstr>On-chip parameter persistency  for dynamic nets</vt:lpstr>
      <vt:lpstr>Our solution</vt:lpstr>
      <vt:lpstr>Our solution:  virtual persistent processor specialization</vt:lpstr>
      <vt:lpstr>Forward-backward kernel jitting</vt:lpstr>
      <vt:lpstr>Forward-backward kernel jitting: weight matrix distribution</vt:lpstr>
      <vt:lpstr>Forward-backward kernel jitting: parameter handling Routines</vt:lpstr>
      <vt:lpstr>Kernel Source Structure</vt:lpstr>
      <vt:lpstr>Gpu script generation and execution</vt:lpstr>
      <vt:lpstr>Gpu script generation and execution: script generation</vt:lpstr>
      <vt:lpstr>Gpu script generation and execution: script generation</vt:lpstr>
      <vt:lpstr>Gpu script generation and execution: script execution</vt:lpstr>
      <vt:lpstr>Gpu script generation and execution: 2. script execution</vt:lpstr>
      <vt:lpstr>kernel execution asynchrony w.r.t. host</vt:lpstr>
      <vt:lpstr>Packaging as a library</vt:lpstr>
      <vt:lpstr>Evaluations against DyNet with on-the-fly batching (Neubig et al., in NIPS 2017) </vt:lpstr>
      <vt:lpstr>VPPS Execution Time breakdown for tree-structured lstm </vt:lpstr>
      <vt:lpstr>summary</vt:lpstr>
      <vt:lpstr>In-Register Parameter Caching for Dynamic Neural Nets with Virtual Persistent Processor Specialization</vt:lpstr>
      <vt:lpstr>ADVOCATING SMALL BATCHES</vt:lpstr>
      <vt:lpstr>Forward-backward kernel jitting: kernel routine example</vt:lpstr>
      <vt:lpstr>Forward-backward kernel jitting: kernel routine example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On-Chip Parameter Persistency  for Training Dynamic Neural Networks</dc:title>
  <dc:creator>Farzad Khorasani</dc:creator>
  <cp:lastModifiedBy>Farzad Khorasani</cp:lastModifiedBy>
  <cp:revision>326</cp:revision>
  <dcterms:created xsi:type="dcterms:W3CDTF">2018-02-09T15:39:00Z</dcterms:created>
  <dcterms:modified xsi:type="dcterms:W3CDTF">2018-10-22T05:47:56Z</dcterms:modified>
</cp:coreProperties>
</file>